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notesMasterIdLst>
    <p:notesMasterId r:id="rId42"/>
  </p:notesMasterIdLst>
  <p:sldIdLst>
    <p:sldId id="256" r:id="rId6"/>
    <p:sldId id="257" r:id="rId7"/>
    <p:sldId id="258" r:id="rId8"/>
    <p:sldId id="365" r:id="rId9"/>
    <p:sldId id="366" r:id="rId10"/>
    <p:sldId id="270" r:id="rId11"/>
    <p:sldId id="281" r:id="rId12"/>
    <p:sldId id="282" r:id="rId13"/>
    <p:sldId id="268" r:id="rId14"/>
    <p:sldId id="305" r:id="rId15"/>
    <p:sldId id="297" r:id="rId16"/>
    <p:sldId id="294" r:id="rId17"/>
    <p:sldId id="304" r:id="rId18"/>
    <p:sldId id="295" r:id="rId19"/>
    <p:sldId id="296" r:id="rId20"/>
    <p:sldId id="361" r:id="rId21"/>
    <p:sldId id="362" r:id="rId22"/>
    <p:sldId id="277" r:id="rId23"/>
    <p:sldId id="283" r:id="rId24"/>
    <p:sldId id="284" r:id="rId25"/>
    <p:sldId id="278" r:id="rId26"/>
    <p:sldId id="261" r:id="rId27"/>
    <p:sldId id="364" r:id="rId28"/>
    <p:sldId id="343" r:id="rId29"/>
    <p:sldId id="285" r:id="rId30"/>
    <p:sldId id="363" r:id="rId31"/>
    <p:sldId id="286" r:id="rId32"/>
    <p:sldId id="298" r:id="rId33"/>
    <p:sldId id="287" r:id="rId34"/>
    <p:sldId id="289" r:id="rId35"/>
    <p:sldId id="266" r:id="rId36"/>
    <p:sldId id="274" r:id="rId37"/>
    <p:sldId id="271" r:id="rId38"/>
    <p:sldId id="288" r:id="rId39"/>
    <p:sldId id="272" r:id="rId40"/>
    <p:sldId id="36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441F33-0ECF-4DF2-857B-AAD917AE4BCC}" type="doc">
      <dgm:prSet loTypeId="urn:microsoft.com/office/officeart/2008/layout/LinedList" loCatId="list" qsTypeId="urn:microsoft.com/office/officeart/2005/8/quickstyle/simple2" qsCatId="simple" csTypeId="urn:microsoft.com/office/officeart/2005/8/colors/colorful5" csCatId="colorful" phldr="1"/>
      <dgm:spPr/>
      <dgm:t>
        <a:bodyPr/>
        <a:lstStyle/>
        <a:p>
          <a:endParaRPr lang="en-US"/>
        </a:p>
      </dgm:t>
    </dgm:pt>
    <dgm:pt modelId="{C9FB53A0-73B9-47A3-BC94-DD6754373FD3}">
      <dgm:prSet/>
      <dgm:spPr/>
      <dgm:t>
        <a:bodyPr/>
        <a:lstStyle/>
        <a:p>
          <a:r>
            <a:rPr lang="en-CA" dirty="0"/>
            <a:t>It is not against the law</a:t>
          </a:r>
          <a:endParaRPr lang="en-US" dirty="0"/>
        </a:p>
      </dgm:t>
    </dgm:pt>
    <dgm:pt modelId="{EE74CF12-719E-4752-BE98-65FF99D8F464}" type="parTrans" cxnId="{F3653F88-0B69-4489-9840-5A579452D035}">
      <dgm:prSet/>
      <dgm:spPr/>
      <dgm:t>
        <a:bodyPr/>
        <a:lstStyle/>
        <a:p>
          <a:endParaRPr lang="en-US"/>
        </a:p>
      </dgm:t>
    </dgm:pt>
    <dgm:pt modelId="{749A5497-F3D6-4145-9266-612DD7B80337}" type="sibTrans" cxnId="{F3653F88-0B69-4489-9840-5A579452D035}">
      <dgm:prSet/>
      <dgm:spPr/>
      <dgm:t>
        <a:bodyPr/>
        <a:lstStyle/>
        <a:p>
          <a:endParaRPr lang="en-US"/>
        </a:p>
      </dgm:t>
    </dgm:pt>
    <dgm:pt modelId="{97426C61-A848-439C-9A1A-38FE554D7895}">
      <dgm:prSet/>
      <dgm:spPr/>
      <dgm:t>
        <a:bodyPr/>
        <a:lstStyle/>
        <a:p>
          <a:r>
            <a:rPr lang="en-CA" dirty="0"/>
            <a:t>Two or more outcomes </a:t>
          </a:r>
        </a:p>
      </dgm:t>
    </dgm:pt>
    <dgm:pt modelId="{66CB9ACD-D910-468F-B6AF-83FFDC98F07F}" type="parTrans" cxnId="{DD8D39A7-116E-4AD5-9CA4-A56BA400FE28}">
      <dgm:prSet/>
      <dgm:spPr/>
      <dgm:t>
        <a:bodyPr/>
        <a:lstStyle/>
        <a:p>
          <a:endParaRPr lang="en-US"/>
        </a:p>
      </dgm:t>
    </dgm:pt>
    <dgm:pt modelId="{B60C49B7-601B-40F0-AFD7-802E0613F550}" type="sibTrans" cxnId="{DD8D39A7-116E-4AD5-9CA4-A56BA400FE28}">
      <dgm:prSet/>
      <dgm:spPr/>
      <dgm:t>
        <a:bodyPr/>
        <a:lstStyle/>
        <a:p>
          <a:endParaRPr lang="en-US"/>
        </a:p>
      </dgm:t>
    </dgm:pt>
    <dgm:pt modelId="{8631B1EA-D444-40CC-8EAB-61E546602A13}">
      <dgm:prSet phldrT="[Text]"/>
      <dgm:spPr/>
      <dgm:t>
        <a:bodyPr/>
        <a:lstStyle/>
        <a:p>
          <a:r>
            <a:rPr lang="en-US" dirty="0"/>
            <a:t>It is a grey area: no clear choice</a:t>
          </a:r>
        </a:p>
      </dgm:t>
    </dgm:pt>
    <dgm:pt modelId="{0F6BF7DC-8340-430D-A144-576249E0A01B}" type="parTrans" cxnId="{E1C4A586-4A88-4E0E-BA7C-0FAA5A1108A6}">
      <dgm:prSet/>
      <dgm:spPr/>
      <dgm:t>
        <a:bodyPr/>
        <a:lstStyle/>
        <a:p>
          <a:endParaRPr lang="en-CA"/>
        </a:p>
      </dgm:t>
    </dgm:pt>
    <dgm:pt modelId="{32A27FED-0720-4B3D-BDA9-C790B92F5CFB}" type="sibTrans" cxnId="{E1C4A586-4A88-4E0E-BA7C-0FAA5A1108A6}">
      <dgm:prSet/>
      <dgm:spPr/>
      <dgm:t>
        <a:bodyPr/>
        <a:lstStyle/>
        <a:p>
          <a:endParaRPr lang="en-CA"/>
        </a:p>
      </dgm:t>
    </dgm:pt>
    <dgm:pt modelId="{27957628-BEDB-496D-BCAE-473D346516BB}" type="pres">
      <dgm:prSet presAssocID="{22441F33-0ECF-4DF2-857B-AAD917AE4BCC}" presName="vert0" presStyleCnt="0">
        <dgm:presLayoutVars>
          <dgm:dir/>
          <dgm:animOne val="branch"/>
          <dgm:animLvl val="lvl"/>
        </dgm:presLayoutVars>
      </dgm:prSet>
      <dgm:spPr/>
    </dgm:pt>
    <dgm:pt modelId="{D51BB2FE-8A1A-4415-810F-F80447D1507A}" type="pres">
      <dgm:prSet presAssocID="{8631B1EA-D444-40CC-8EAB-61E546602A13}" presName="thickLine" presStyleLbl="alignNode1" presStyleIdx="0" presStyleCnt="3"/>
      <dgm:spPr/>
    </dgm:pt>
    <dgm:pt modelId="{BE655735-1B7F-42E3-889F-97130F87C829}" type="pres">
      <dgm:prSet presAssocID="{8631B1EA-D444-40CC-8EAB-61E546602A13}" presName="horz1" presStyleCnt="0"/>
      <dgm:spPr/>
    </dgm:pt>
    <dgm:pt modelId="{9D3207EA-FAAD-4937-9920-EFE0982EA180}" type="pres">
      <dgm:prSet presAssocID="{8631B1EA-D444-40CC-8EAB-61E546602A13}" presName="tx1" presStyleLbl="revTx" presStyleIdx="0" presStyleCnt="3"/>
      <dgm:spPr/>
    </dgm:pt>
    <dgm:pt modelId="{F6CF794D-A4D5-4468-A85C-7183C9E64C81}" type="pres">
      <dgm:prSet presAssocID="{8631B1EA-D444-40CC-8EAB-61E546602A13}" presName="vert1" presStyleCnt="0"/>
      <dgm:spPr/>
    </dgm:pt>
    <dgm:pt modelId="{4F97884B-6AF7-4C00-A047-3741137D728A}" type="pres">
      <dgm:prSet presAssocID="{C9FB53A0-73B9-47A3-BC94-DD6754373FD3}" presName="thickLine" presStyleLbl="alignNode1" presStyleIdx="1" presStyleCnt="3"/>
      <dgm:spPr/>
    </dgm:pt>
    <dgm:pt modelId="{B8E7312F-D542-45EC-944A-AFF313063A61}" type="pres">
      <dgm:prSet presAssocID="{C9FB53A0-73B9-47A3-BC94-DD6754373FD3}" presName="horz1" presStyleCnt="0"/>
      <dgm:spPr/>
    </dgm:pt>
    <dgm:pt modelId="{588322F9-0439-4670-8B49-11E7E37D608F}" type="pres">
      <dgm:prSet presAssocID="{C9FB53A0-73B9-47A3-BC94-DD6754373FD3}" presName="tx1" presStyleLbl="revTx" presStyleIdx="1" presStyleCnt="3"/>
      <dgm:spPr/>
    </dgm:pt>
    <dgm:pt modelId="{B3F1AD66-39B6-4827-BFFB-6BE862E88CB7}" type="pres">
      <dgm:prSet presAssocID="{C9FB53A0-73B9-47A3-BC94-DD6754373FD3}" presName="vert1" presStyleCnt="0"/>
      <dgm:spPr/>
    </dgm:pt>
    <dgm:pt modelId="{D367B1F3-3302-489A-A09B-CFC755B8B7EE}" type="pres">
      <dgm:prSet presAssocID="{97426C61-A848-439C-9A1A-38FE554D7895}" presName="thickLine" presStyleLbl="alignNode1" presStyleIdx="2" presStyleCnt="3"/>
      <dgm:spPr/>
    </dgm:pt>
    <dgm:pt modelId="{F5CCD35E-5461-4539-B1A0-4492F064844D}" type="pres">
      <dgm:prSet presAssocID="{97426C61-A848-439C-9A1A-38FE554D7895}" presName="horz1" presStyleCnt="0"/>
      <dgm:spPr/>
    </dgm:pt>
    <dgm:pt modelId="{C4F886E3-D314-42A9-956D-987F8DB9575C}" type="pres">
      <dgm:prSet presAssocID="{97426C61-A848-439C-9A1A-38FE554D7895}" presName="tx1" presStyleLbl="revTx" presStyleIdx="2" presStyleCnt="3"/>
      <dgm:spPr/>
    </dgm:pt>
    <dgm:pt modelId="{E813B6DF-08D2-4EF0-B6AE-8E2FE3059567}" type="pres">
      <dgm:prSet presAssocID="{97426C61-A848-439C-9A1A-38FE554D7895}" presName="vert1" presStyleCnt="0"/>
      <dgm:spPr/>
    </dgm:pt>
  </dgm:ptLst>
  <dgm:cxnLst>
    <dgm:cxn modelId="{B6FBE73F-1FBA-4B3F-8F2F-846A7E8E0BD5}" type="presOf" srcId="{22441F33-0ECF-4DF2-857B-AAD917AE4BCC}" destId="{27957628-BEDB-496D-BCAE-473D346516BB}" srcOrd="0" destOrd="0" presId="urn:microsoft.com/office/officeart/2008/layout/LinedList"/>
    <dgm:cxn modelId="{87E79481-E8F7-4C2B-AC81-D1F118DB85AE}" type="presOf" srcId="{8631B1EA-D444-40CC-8EAB-61E546602A13}" destId="{9D3207EA-FAAD-4937-9920-EFE0982EA180}" srcOrd="0" destOrd="0" presId="urn:microsoft.com/office/officeart/2008/layout/LinedList"/>
    <dgm:cxn modelId="{E1C4A586-4A88-4E0E-BA7C-0FAA5A1108A6}" srcId="{22441F33-0ECF-4DF2-857B-AAD917AE4BCC}" destId="{8631B1EA-D444-40CC-8EAB-61E546602A13}" srcOrd="0" destOrd="0" parTransId="{0F6BF7DC-8340-430D-A144-576249E0A01B}" sibTransId="{32A27FED-0720-4B3D-BDA9-C790B92F5CFB}"/>
    <dgm:cxn modelId="{F3653F88-0B69-4489-9840-5A579452D035}" srcId="{22441F33-0ECF-4DF2-857B-AAD917AE4BCC}" destId="{C9FB53A0-73B9-47A3-BC94-DD6754373FD3}" srcOrd="1" destOrd="0" parTransId="{EE74CF12-719E-4752-BE98-65FF99D8F464}" sibTransId="{749A5497-F3D6-4145-9266-612DD7B80337}"/>
    <dgm:cxn modelId="{DD8D39A7-116E-4AD5-9CA4-A56BA400FE28}" srcId="{22441F33-0ECF-4DF2-857B-AAD917AE4BCC}" destId="{97426C61-A848-439C-9A1A-38FE554D7895}" srcOrd="2" destOrd="0" parTransId="{66CB9ACD-D910-468F-B6AF-83FFDC98F07F}" sibTransId="{B60C49B7-601B-40F0-AFD7-802E0613F550}"/>
    <dgm:cxn modelId="{1948F7B7-3338-45E3-9ED0-E336F5B2F85D}" type="presOf" srcId="{C9FB53A0-73B9-47A3-BC94-DD6754373FD3}" destId="{588322F9-0439-4670-8B49-11E7E37D608F}" srcOrd="0" destOrd="0" presId="urn:microsoft.com/office/officeart/2008/layout/LinedList"/>
    <dgm:cxn modelId="{7A5B0FF6-F4AC-4794-9EA4-A1BFA1F22BCF}" type="presOf" srcId="{97426C61-A848-439C-9A1A-38FE554D7895}" destId="{C4F886E3-D314-42A9-956D-987F8DB9575C}" srcOrd="0" destOrd="0" presId="urn:microsoft.com/office/officeart/2008/layout/LinedList"/>
    <dgm:cxn modelId="{775EA0D5-1739-49DC-9F32-EAA32AC32729}" type="presParOf" srcId="{27957628-BEDB-496D-BCAE-473D346516BB}" destId="{D51BB2FE-8A1A-4415-810F-F80447D1507A}" srcOrd="0" destOrd="0" presId="urn:microsoft.com/office/officeart/2008/layout/LinedList"/>
    <dgm:cxn modelId="{6F4D8A90-7810-4C77-8ABD-75720EDB428D}" type="presParOf" srcId="{27957628-BEDB-496D-BCAE-473D346516BB}" destId="{BE655735-1B7F-42E3-889F-97130F87C829}" srcOrd="1" destOrd="0" presId="urn:microsoft.com/office/officeart/2008/layout/LinedList"/>
    <dgm:cxn modelId="{B0752CA3-7613-4EE3-92FD-4C4B3CDEE9FA}" type="presParOf" srcId="{BE655735-1B7F-42E3-889F-97130F87C829}" destId="{9D3207EA-FAAD-4937-9920-EFE0982EA180}" srcOrd="0" destOrd="0" presId="urn:microsoft.com/office/officeart/2008/layout/LinedList"/>
    <dgm:cxn modelId="{EE7F6616-64B4-4CDD-8D13-42A8930C366E}" type="presParOf" srcId="{BE655735-1B7F-42E3-889F-97130F87C829}" destId="{F6CF794D-A4D5-4468-A85C-7183C9E64C81}" srcOrd="1" destOrd="0" presId="urn:microsoft.com/office/officeart/2008/layout/LinedList"/>
    <dgm:cxn modelId="{FD3CE9FF-A69D-446C-A6D3-14838D956E2D}" type="presParOf" srcId="{27957628-BEDB-496D-BCAE-473D346516BB}" destId="{4F97884B-6AF7-4C00-A047-3741137D728A}" srcOrd="2" destOrd="0" presId="urn:microsoft.com/office/officeart/2008/layout/LinedList"/>
    <dgm:cxn modelId="{D0842AC4-2BA2-465D-A903-E43DB2F23F2C}" type="presParOf" srcId="{27957628-BEDB-496D-BCAE-473D346516BB}" destId="{B8E7312F-D542-45EC-944A-AFF313063A61}" srcOrd="3" destOrd="0" presId="urn:microsoft.com/office/officeart/2008/layout/LinedList"/>
    <dgm:cxn modelId="{F5CFC603-7648-4368-B8A3-8C16D0852D35}" type="presParOf" srcId="{B8E7312F-D542-45EC-944A-AFF313063A61}" destId="{588322F9-0439-4670-8B49-11E7E37D608F}" srcOrd="0" destOrd="0" presId="urn:microsoft.com/office/officeart/2008/layout/LinedList"/>
    <dgm:cxn modelId="{1BC71061-8596-4DF5-B93A-E1DA9890AA31}" type="presParOf" srcId="{B8E7312F-D542-45EC-944A-AFF313063A61}" destId="{B3F1AD66-39B6-4827-BFFB-6BE862E88CB7}" srcOrd="1" destOrd="0" presId="urn:microsoft.com/office/officeart/2008/layout/LinedList"/>
    <dgm:cxn modelId="{BA635676-51C4-4399-AB90-8CB6054F3B24}" type="presParOf" srcId="{27957628-BEDB-496D-BCAE-473D346516BB}" destId="{D367B1F3-3302-489A-A09B-CFC755B8B7EE}" srcOrd="4" destOrd="0" presId="urn:microsoft.com/office/officeart/2008/layout/LinedList"/>
    <dgm:cxn modelId="{DC701E09-1871-4853-9190-732E908F3DF5}" type="presParOf" srcId="{27957628-BEDB-496D-BCAE-473D346516BB}" destId="{F5CCD35E-5461-4539-B1A0-4492F064844D}" srcOrd="5" destOrd="0" presId="urn:microsoft.com/office/officeart/2008/layout/LinedList"/>
    <dgm:cxn modelId="{231A376A-EFD3-4E68-8FF2-B7345A17E00F}" type="presParOf" srcId="{F5CCD35E-5461-4539-B1A0-4492F064844D}" destId="{C4F886E3-D314-42A9-956D-987F8DB9575C}" srcOrd="0" destOrd="0" presId="urn:microsoft.com/office/officeart/2008/layout/LinedList"/>
    <dgm:cxn modelId="{CECA4A19-E4F2-43F0-8D12-ACEF5C9313E8}" type="presParOf" srcId="{F5CCD35E-5461-4539-B1A0-4492F064844D}" destId="{E813B6DF-08D2-4EF0-B6AE-8E2FE305956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7D8524-429F-46AF-872A-CEF3F52D8516}"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C59D747A-9184-4E2B-92F1-2CE01E336508}">
      <dgm:prSet/>
      <dgm:spPr/>
      <dgm:t>
        <a:bodyPr/>
        <a:lstStyle/>
        <a:p>
          <a:r>
            <a:rPr lang="en-CA"/>
            <a:t>Even if a client requests secrecy, know what can or cannot be promised to be kept confidential. Examples include:</a:t>
          </a:r>
          <a:endParaRPr lang="en-US"/>
        </a:p>
      </dgm:t>
    </dgm:pt>
    <dgm:pt modelId="{5DEA37D2-F0E8-449F-A0D1-0768F2C0D241}" type="parTrans" cxnId="{BA777C9A-DA4E-4FC2-AD29-C9E56F591428}">
      <dgm:prSet/>
      <dgm:spPr/>
      <dgm:t>
        <a:bodyPr/>
        <a:lstStyle/>
        <a:p>
          <a:endParaRPr lang="en-US"/>
        </a:p>
      </dgm:t>
    </dgm:pt>
    <dgm:pt modelId="{A0C75F8C-3797-46A8-B26C-3382605FA4F4}" type="sibTrans" cxnId="{BA777C9A-DA4E-4FC2-AD29-C9E56F591428}">
      <dgm:prSet/>
      <dgm:spPr/>
      <dgm:t>
        <a:bodyPr/>
        <a:lstStyle/>
        <a:p>
          <a:endParaRPr lang="en-US"/>
        </a:p>
      </dgm:t>
    </dgm:pt>
    <dgm:pt modelId="{A696BF5A-4EBD-4DCF-9EB1-8CEE07CFB8D0}">
      <dgm:prSet/>
      <dgm:spPr/>
      <dgm:t>
        <a:bodyPr/>
        <a:lstStyle/>
        <a:p>
          <a:r>
            <a:rPr lang="en-CA"/>
            <a:t>Danger to self (threats of suicide)</a:t>
          </a:r>
          <a:endParaRPr lang="en-US"/>
        </a:p>
      </dgm:t>
    </dgm:pt>
    <dgm:pt modelId="{A45E9D58-19B0-4CAC-AE75-1C80966E9CB2}" type="parTrans" cxnId="{511436B4-0B92-4578-86B7-F7A83D771D96}">
      <dgm:prSet/>
      <dgm:spPr/>
      <dgm:t>
        <a:bodyPr/>
        <a:lstStyle/>
        <a:p>
          <a:endParaRPr lang="en-US"/>
        </a:p>
      </dgm:t>
    </dgm:pt>
    <dgm:pt modelId="{F9CA695A-AB18-4FB2-BAB8-9CEAB8A63CC3}" type="sibTrans" cxnId="{511436B4-0B92-4578-86B7-F7A83D771D96}">
      <dgm:prSet/>
      <dgm:spPr/>
      <dgm:t>
        <a:bodyPr/>
        <a:lstStyle/>
        <a:p>
          <a:endParaRPr lang="en-US"/>
        </a:p>
      </dgm:t>
    </dgm:pt>
    <dgm:pt modelId="{94BA8B2F-4898-4861-8E3E-94F5B0498CBE}">
      <dgm:prSet/>
      <dgm:spPr/>
      <dgm:t>
        <a:bodyPr/>
        <a:lstStyle/>
        <a:p>
          <a:r>
            <a:rPr lang="en-CA"/>
            <a:t>Danger to others (threats of homicide, femicide)</a:t>
          </a:r>
          <a:endParaRPr lang="en-US"/>
        </a:p>
      </dgm:t>
    </dgm:pt>
    <dgm:pt modelId="{E132E735-E2CE-4048-87EE-FDD5EE7BA58F}" type="parTrans" cxnId="{550778F1-D03A-4BEC-90C5-C11DCB46FAC8}">
      <dgm:prSet/>
      <dgm:spPr/>
      <dgm:t>
        <a:bodyPr/>
        <a:lstStyle/>
        <a:p>
          <a:endParaRPr lang="en-US"/>
        </a:p>
      </dgm:t>
    </dgm:pt>
    <dgm:pt modelId="{308CF273-1EFF-4668-8C1A-B33DF38E864B}" type="sibTrans" cxnId="{550778F1-D03A-4BEC-90C5-C11DCB46FAC8}">
      <dgm:prSet/>
      <dgm:spPr/>
      <dgm:t>
        <a:bodyPr/>
        <a:lstStyle/>
        <a:p>
          <a:endParaRPr lang="en-US"/>
        </a:p>
      </dgm:t>
    </dgm:pt>
    <dgm:pt modelId="{33DD7DE3-A499-4A8D-8597-AF71143C95E0}">
      <dgm:prSet/>
      <dgm:spPr/>
      <dgm:t>
        <a:bodyPr/>
        <a:lstStyle/>
        <a:p>
          <a:r>
            <a:rPr lang="en-CA"/>
            <a:t>Evidence or suspicion of abuse, neglect (child, domestic, elder)</a:t>
          </a:r>
          <a:endParaRPr lang="en-US"/>
        </a:p>
      </dgm:t>
    </dgm:pt>
    <dgm:pt modelId="{3FFAD67B-3A1A-4E01-87A7-07780CF11678}" type="parTrans" cxnId="{DC58153D-0C34-4091-96DD-BD99D664237F}">
      <dgm:prSet/>
      <dgm:spPr/>
      <dgm:t>
        <a:bodyPr/>
        <a:lstStyle/>
        <a:p>
          <a:endParaRPr lang="en-US"/>
        </a:p>
      </dgm:t>
    </dgm:pt>
    <dgm:pt modelId="{33CCEC83-2590-4B21-9ED4-CB03EC5D67BD}" type="sibTrans" cxnId="{DC58153D-0C34-4091-96DD-BD99D664237F}">
      <dgm:prSet/>
      <dgm:spPr/>
      <dgm:t>
        <a:bodyPr/>
        <a:lstStyle/>
        <a:p>
          <a:endParaRPr lang="en-US"/>
        </a:p>
      </dgm:t>
    </dgm:pt>
    <dgm:pt modelId="{AC5F6C25-F842-44F7-A856-9CD960EBCFB8}">
      <dgm:prSet/>
      <dgm:spPr/>
      <dgm:t>
        <a:bodyPr/>
        <a:lstStyle/>
        <a:p>
          <a:r>
            <a:rPr lang="en-CA"/>
            <a:t>Accusations of sexual harassment</a:t>
          </a:r>
          <a:endParaRPr lang="en-US"/>
        </a:p>
      </dgm:t>
    </dgm:pt>
    <dgm:pt modelId="{C26DA85C-9558-49B1-B45A-9F55F16BA89F}" type="parTrans" cxnId="{A8F5B84F-AFDB-462A-AD3C-D168A5A34A95}">
      <dgm:prSet/>
      <dgm:spPr/>
      <dgm:t>
        <a:bodyPr/>
        <a:lstStyle/>
        <a:p>
          <a:endParaRPr lang="en-US"/>
        </a:p>
      </dgm:t>
    </dgm:pt>
    <dgm:pt modelId="{06C5668A-00A4-459E-A9DD-67C6170B1531}" type="sibTrans" cxnId="{A8F5B84F-AFDB-462A-AD3C-D168A5A34A95}">
      <dgm:prSet/>
      <dgm:spPr/>
      <dgm:t>
        <a:bodyPr/>
        <a:lstStyle/>
        <a:p>
          <a:endParaRPr lang="en-US"/>
        </a:p>
      </dgm:t>
    </dgm:pt>
    <dgm:pt modelId="{0B6987A6-E906-4B32-B4F9-C61698624FAD}" type="pres">
      <dgm:prSet presAssocID="{BD7D8524-429F-46AF-872A-CEF3F52D8516}" presName="diagram" presStyleCnt="0">
        <dgm:presLayoutVars>
          <dgm:dir/>
          <dgm:resizeHandles val="exact"/>
        </dgm:presLayoutVars>
      </dgm:prSet>
      <dgm:spPr/>
    </dgm:pt>
    <dgm:pt modelId="{6E64BD78-5747-40C3-845E-348B84DB506C}" type="pres">
      <dgm:prSet presAssocID="{C59D747A-9184-4E2B-92F1-2CE01E336508}" presName="node" presStyleLbl="node1" presStyleIdx="0" presStyleCnt="1">
        <dgm:presLayoutVars>
          <dgm:bulletEnabled val="1"/>
        </dgm:presLayoutVars>
      </dgm:prSet>
      <dgm:spPr/>
    </dgm:pt>
  </dgm:ptLst>
  <dgm:cxnLst>
    <dgm:cxn modelId="{906F3636-4870-4B5F-9105-2EAC91C2074F}" type="presOf" srcId="{A696BF5A-4EBD-4DCF-9EB1-8CEE07CFB8D0}" destId="{6E64BD78-5747-40C3-845E-348B84DB506C}" srcOrd="0" destOrd="1" presId="urn:microsoft.com/office/officeart/2005/8/layout/default"/>
    <dgm:cxn modelId="{DC58153D-0C34-4091-96DD-BD99D664237F}" srcId="{C59D747A-9184-4E2B-92F1-2CE01E336508}" destId="{33DD7DE3-A499-4A8D-8597-AF71143C95E0}" srcOrd="2" destOrd="0" parTransId="{3FFAD67B-3A1A-4E01-87A7-07780CF11678}" sibTransId="{33CCEC83-2590-4B21-9ED4-CB03EC5D67BD}"/>
    <dgm:cxn modelId="{41E3C146-49FE-437E-9C4E-AB4455A1BF0D}" type="presOf" srcId="{33DD7DE3-A499-4A8D-8597-AF71143C95E0}" destId="{6E64BD78-5747-40C3-845E-348B84DB506C}" srcOrd="0" destOrd="3" presId="urn:microsoft.com/office/officeart/2005/8/layout/default"/>
    <dgm:cxn modelId="{F522E74C-C529-4144-9516-CCA7059DDBE6}" type="presOf" srcId="{94BA8B2F-4898-4861-8E3E-94F5B0498CBE}" destId="{6E64BD78-5747-40C3-845E-348B84DB506C}" srcOrd="0" destOrd="2" presId="urn:microsoft.com/office/officeart/2005/8/layout/default"/>
    <dgm:cxn modelId="{A8F5B84F-AFDB-462A-AD3C-D168A5A34A95}" srcId="{C59D747A-9184-4E2B-92F1-2CE01E336508}" destId="{AC5F6C25-F842-44F7-A856-9CD960EBCFB8}" srcOrd="3" destOrd="0" parTransId="{C26DA85C-9558-49B1-B45A-9F55F16BA89F}" sibTransId="{06C5668A-00A4-459E-A9DD-67C6170B1531}"/>
    <dgm:cxn modelId="{29139D50-AB81-4056-A185-0BFE2C5A384F}" type="presOf" srcId="{C59D747A-9184-4E2B-92F1-2CE01E336508}" destId="{6E64BD78-5747-40C3-845E-348B84DB506C}" srcOrd="0" destOrd="0" presId="urn:microsoft.com/office/officeart/2005/8/layout/default"/>
    <dgm:cxn modelId="{BA777C9A-DA4E-4FC2-AD29-C9E56F591428}" srcId="{BD7D8524-429F-46AF-872A-CEF3F52D8516}" destId="{C59D747A-9184-4E2B-92F1-2CE01E336508}" srcOrd="0" destOrd="0" parTransId="{5DEA37D2-F0E8-449F-A0D1-0768F2C0D241}" sibTransId="{A0C75F8C-3797-46A8-B26C-3382605FA4F4}"/>
    <dgm:cxn modelId="{F5D695AD-32A7-4049-B868-BECD5DF00718}" type="presOf" srcId="{AC5F6C25-F842-44F7-A856-9CD960EBCFB8}" destId="{6E64BD78-5747-40C3-845E-348B84DB506C}" srcOrd="0" destOrd="4" presId="urn:microsoft.com/office/officeart/2005/8/layout/default"/>
    <dgm:cxn modelId="{511436B4-0B92-4578-86B7-F7A83D771D96}" srcId="{C59D747A-9184-4E2B-92F1-2CE01E336508}" destId="{A696BF5A-4EBD-4DCF-9EB1-8CEE07CFB8D0}" srcOrd="0" destOrd="0" parTransId="{A45E9D58-19B0-4CAC-AE75-1C80966E9CB2}" sibTransId="{F9CA695A-AB18-4FB2-BAB8-9CEAB8A63CC3}"/>
    <dgm:cxn modelId="{2F2696DD-961F-4372-9002-13ACC9AEBBE0}" type="presOf" srcId="{BD7D8524-429F-46AF-872A-CEF3F52D8516}" destId="{0B6987A6-E906-4B32-B4F9-C61698624FAD}" srcOrd="0" destOrd="0" presId="urn:microsoft.com/office/officeart/2005/8/layout/default"/>
    <dgm:cxn modelId="{550778F1-D03A-4BEC-90C5-C11DCB46FAC8}" srcId="{C59D747A-9184-4E2B-92F1-2CE01E336508}" destId="{94BA8B2F-4898-4861-8E3E-94F5B0498CBE}" srcOrd="1" destOrd="0" parTransId="{E132E735-E2CE-4048-87EE-FDD5EE7BA58F}" sibTransId="{308CF273-1EFF-4668-8C1A-B33DF38E864B}"/>
    <dgm:cxn modelId="{469596FC-FACA-48FB-961B-C9297E9697BF}" type="presParOf" srcId="{0B6987A6-E906-4B32-B4F9-C61698624FAD}" destId="{6E64BD78-5747-40C3-845E-348B84DB506C}"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BB2FE-8A1A-4415-810F-F80447D1507A}">
      <dsp:nvSpPr>
        <dsp:cNvPr id="0" name=""/>
        <dsp:cNvSpPr/>
      </dsp:nvSpPr>
      <dsp:spPr>
        <a:xfrm>
          <a:off x="0" y="1647"/>
          <a:ext cx="4659756"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D3207EA-FAAD-4937-9920-EFE0982EA180}">
      <dsp:nvSpPr>
        <dsp:cNvPr id="0" name=""/>
        <dsp:cNvSpPr/>
      </dsp:nvSpPr>
      <dsp:spPr>
        <a:xfrm>
          <a:off x="0" y="1647"/>
          <a:ext cx="4659756" cy="1123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It is a grey area: no clear choice</a:t>
          </a:r>
        </a:p>
      </dsp:txBody>
      <dsp:txXfrm>
        <a:off x="0" y="1647"/>
        <a:ext cx="4659756" cy="1123613"/>
      </dsp:txXfrm>
    </dsp:sp>
    <dsp:sp modelId="{4F97884B-6AF7-4C00-A047-3741137D728A}">
      <dsp:nvSpPr>
        <dsp:cNvPr id="0" name=""/>
        <dsp:cNvSpPr/>
      </dsp:nvSpPr>
      <dsp:spPr>
        <a:xfrm>
          <a:off x="0" y="1125261"/>
          <a:ext cx="4659756"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88322F9-0439-4670-8B49-11E7E37D608F}">
      <dsp:nvSpPr>
        <dsp:cNvPr id="0" name=""/>
        <dsp:cNvSpPr/>
      </dsp:nvSpPr>
      <dsp:spPr>
        <a:xfrm>
          <a:off x="0" y="1125261"/>
          <a:ext cx="4659756" cy="1123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CA" sz="3100" kern="1200" dirty="0"/>
            <a:t>It is not against the law</a:t>
          </a:r>
          <a:endParaRPr lang="en-US" sz="3100" kern="1200" dirty="0"/>
        </a:p>
      </dsp:txBody>
      <dsp:txXfrm>
        <a:off x="0" y="1125261"/>
        <a:ext cx="4659756" cy="1123613"/>
      </dsp:txXfrm>
    </dsp:sp>
    <dsp:sp modelId="{D367B1F3-3302-489A-A09B-CFC755B8B7EE}">
      <dsp:nvSpPr>
        <dsp:cNvPr id="0" name=""/>
        <dsp:cNvSpPr/>
      </dsp:nvSpPr>
      <dsp:spPr>
        <a:xfrm>
          <a:off x="0" y="2248875"/>
          <a:ext cx="4659756"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4F886E3-D314-42A9-956D-987F8DB9575C}">
      <dsp:nvSpPr>
        <dsp:cNvPr id="0" name=""/>
        <dsp:cNvSpPr/>
      </dsp:nvSpPr>
      <dsp:spPr>
        <a:xfrm>
          <a:off x="0" y="2248875"/>
          <a:ext cx="4659756" cy="1123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CA" sz="3100" kern="1200" dirty="0"/>
            <a:t>Two or more outcomes </a:t>
          </a:r>
        </a:p>
      </dsp:txBody>
      <dsp:txXfrm>
        <a:off x="0" y="2248875"/>
        <a:ext cx="4659756" cy="11236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4BD78-5747-40C3-845E-348B84DB506C}">
      <dsp:nvSpPr>
        <dsp:cNvPr id="0" name=""/>
        <dsp:cNvSpPr/>
      </dsp:nvSpPr>
      <dsp:spPr>
        <a:xfrm>
          <a:off x="1974265" y="2613"/>
          <a:ext cx="6979297" cy="41875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CA" sz="3300" kern="1200"/>
            <a:t>Even if a client requests secrecy, know what can or cannot be promised to be kept confidential. Examples include:</a:t>
          </a:r>
          <a:endParaRPr lang="en-US" sz="3300" kern="1200"/>
        </a:p>
        <a:p>
          <a:pPr marL="228600" lvl="1" indent="-228600" algn="l" defTabSz="1155700">
            <a:lnSpc>
              <a:spcPct val="90000"/>
            </a:lnSpc>
            <a:spcBef>
              <a:spcPct val="0"/>
            </a:spcBef>
            <a:spcAft>
              <a:spcPct val="15000"/>
            </a:spcAft>
            <a:buChar char="•"/>
          </a:pPr>
          <a:r>
            <a:rPr lang="en-CA" sz="2600" kern="1200"/>
            <a:t>Danger to self (threats of suicide)</a:t>
          </a:r>
          <a:endParaRPr lang="en-US" sz="2600" kern="1200"/>
        </a:p>
        <a:p>
          <a:pPr marL="228600" lvl="1" indent="-228600" algn="l" defTabSz="1155700">
            <a:lnSpc>
              <a:spcPct val="90000"/>
            </a:lnSpc>
            <a:spcBef>
              <a:spcPct val="0"/>
            </a:spcBef>
            <a:spcAft>
              <a:spcPct val="15000"/>
            </a:spcAft>
            <a:buChar char="•"/>
          </a:pPr>
          <a:r>
            <a:rPr lang="en-CA" sz="2600" kern="1200"/>
            <a:t>Danger to others (threats of homicide, femicide)</a:t>
          </a:r>
          <a:endParaRPr lang="en-US" sz="2600" kern="1200"/>
        </a:p>
        <a:p>
          <a:pPr marL="228600" lvl="1" indent="-228600" algn="l" defTabSz="1155700">
            <a:lnSpc>
              <a:spcPct val="90000"/>
            </a:lnSpc>
            <a:spcBef>
              <a:spcPct val="0"/>
            </a:spcBef>
            <a:spcAft>
              <a:spcPct val="15000"/>
            </a:spcAft>
            <a:buChar char="•"/>
          </a:pPr>
          <a:r>
            <a:rPr lang="en-CA" sz="2600" kern="1200"/>
            <a:t>Evidence or suspicion of abuse, neglect (child, domestic, elder)</a:t>
          </a:r>
          <a:endParaRPr lang="en-US" sz="2600" kern="1200"/>
        </a:p>
        <a:p>
          <a:pPr marL="228600" lvl="1" indent="-228600" algn="l" defTabSz="1155700">
            <a:lnSpc>
              <a:spcPct val="90000"/>
            </a:lnSpc>
            <a:spcBef>
              <a:spcPct val="0"/>
            </a:spcBef>
            <a:spcAft>
              <a:spcPct val="15000"/>
            </a:spcAft>
            <a:buChar char="•"/>
          </a:pPr>
          <a:r>
            <a:rPr lang="en-CA" sz="2600" kern="1200"/>
            <a:t>Accusations of sexual harassment</a:t>
          </a:r>
          <a:endParaRPr lang="en-US" sz="2600" kern="1200"/>
        </a:p>
      </dsp:txBody>
      <dsp:txXfrm>
        <a:off x="1974265" y="2613"/>
        <a:ext cx="6979297" cy="41875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0A4B6-95DB-48FE-9EE3-7138F27FAF47}" type="datetimeFigureOut">
              <a:rPr lang="en-CA" smtClean="0"/>
              <a:t>2025-08-04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8FAD2-9E28-4DB4-9AC4-6B91BA489F03}" type="slidenum">
              <a:rPr lang="en-CA" smtClean="0"/>
              <a:t>‹#›</a:t>
            </a:fld>
            <a:endParaRPr lang="en-CA"/>
          </a:p>
        </p:txBody>
      </p:sp>
    </p:spTree>
    <p:extLst>
      <p:ext uri="{BB962C8B-B14F-4D97-AF65-F5344CB8AC3E}">
        <p14:creationId xmlns:p14="http://schemas.microsoft.com/office/powerpoint/2010/main" val="158730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35CA9DD-4C15-284A-BBE7-DAC28C314CFE}" type="slidenum">
              <a:rPr lang="en-US" smtClean="0"/>
              <a:t>16</a:t>
            </a:fld>
            <a:endParaRPr lang="en-US" dirty="0"/>
          </a:p>
        </p:txBody>
      </p:sp>
    </p:spTree>
    <p:extLst>
      <p:ext uri="{BB962C8B-B14F-4D97-AF65-F5344CB8AC3E}">
        <p14:creationId xmlns:p14="http://schemas.microsoft.com/office/powerpoint/2010/main" val="2757529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35CA9DD-4C15-284A-BBE7-DAC28C314CFE}" type="slidenum">
              <a:rPr lang="en-US" smtClean="0"/>
              <a:t>17</a:t>
            </a:fld>
            <a:endParaRPr lang="en-US" dirty="0"/>
          </a:p>
        </p:txBody>
      </p:sp>
    </p:spTree>
    <p:extLst>
      <p:ext uri="{BB962C8B-B14F-4D97-AF65-F5344CB8AC3E}">
        <p14:creationId xmlns:p14="http://schemas.microsoft.com/office/powerpoint/2010/main" val="3194981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35CA9DD-4C15-284A-BBE7-DAC28C314CFE}" type="slidenum">
              <a:rPr lang="en-US" smtClean="0"/>
              <a:t>23</a:t>
            </a:fld>
            <a:endParaRPr lang="en-US" dirty="0"/>
          </a:p>
        </p:txBody>
      </p:sp>
    </p:spTree>
    <p:extLst>
      <p:ext uri="{BB962C8B-B14F-4D97-AF65-F5344CB8AC3E}">
        <p14:creationId xmlns:p14="http://schemas.microsoft.com/office/powerpoint/2010/main" val="2325146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Image from </a:t>
            </a:r>
            <a:r>
              <a:rPr lang="en-CA" i="1" dirty="0"/>
              <a:t>Relationships Australia Victoria</a:t>
            </a:r>
          </a:p>
        </p:txBody>
      </p:sp>
      <p:sp>
        <p:nvSpPr>
          <p:cNvPr id="4" name="Slide Number Placeholder 3"/>
          <p:cNvSpPr>
            <a:spLocks noGrp="1"/>
          </p:cNvSpPr>
          <p:nvPr>
            <p:ph type="sldNum" sz="quarter" idx="10"/>
          </p:nvPr>
        </p:nvSpPr>
        <p:spPr/>
        <p:txBody>
          <a:bodyPr/>
          <a:lstStyle/>
          <a:p>
            <a:fld id="{935CA9DD-4C15-284A-BBE7-DAC28C314CFE}" type="slidenum">
              <a:rPr lang="en-US" smtClean="0"/>
              <a:t>24</a:t>
            </a:fld>
            <a:endParaRPr lang="en-US" dirty="0"/>
          </a:p>
        </p:txBody>
      </p:sp>
    </p:spTree>
    <p:extLst>
      <p:ext uri="{BB962C8B-B14F-4D97-AF65-F5344CB8AC3E}">
        <p14:creationId xmlns:p14="http://schemas.microsoft.com/office/powerpoint/2010/main" val="951996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458">
              <a:defRPr/>
            </a:pPr>
            <a:endParaRPr lang="en-CA" dirty="0"/>
          </a:p>
        </p:txBody>
      </p:sp>
      <p:sp>
        <p:nvSpPr>
          <p:cNvPr id="4" name="Slide Number Placeholder 3"/>
          <p:cNvSpPr>
            <a:spLocks noGrp="1"/>
          </p:cNvSpPr>
          <p:nvPr>
            <p:ph type="sldNum" sz="quarter" idx="10"/>
          </p:nvPr>
        </p:nvSpPr>
        <p:spPr/>
        <p:txBody>
          <a:bodyPr/>
          <a:lstStyle/>
          <a:p>
            <a:fld id="{935CA9DD-4C15-284A-BBE7-DAC28C314CFE}" type="slidenum">
              <a:rPr lang="en-US" smtClean="0"/>
              <a:t>26</a:t>
            </a:fld>
            <a:endParaRPr lang="en-US" dirty="0"/>
          </a:p>
        </p:txBody>
      </p:sp>
    </p:spTree>
    <p:extLst>
      <p:ext uri="{BB962C8B-B14F-4D97-AF65-F5344CB8AC3E}">
        <p14:creationId xmlns:p14="http://schemas.microsoft.com/office/powerpoint/2010/main" val="989600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a:p>
            <a:endParaRPr lang="en-CA" b="1" dirty="0"/>
          </a:p>
          <a:p>
            <a:endParaRPr lang="en-CA" dirty="0"/>
          </a:p>
        </p:txBody>
      </p:sp>
      <p:sp>
        <p:nvSpPr>
          <p:cNvPr id="4" name="Slide Number Placeholder 3"/>
          <p:cNvSpPr>
            <a:spLocks noGrp="1"/>
          </p:cNvSpPr>
          <p:nvPr>
            <p:ph type="sldNum" sz="quarter" idx="10"/>
          </p:nvPr>
        </p:nvSpPr>
        <p:spPr/>
        <p:txBody>
          <a:bodyPr/>
          <a:lstStyle/>
          <a:p>
            <a:fld id="{935CA9DD-4C15-284A-BBE7-DAC28C314CFE}" type="slidenum">
              <a:rPr lang="en-US" smtClean="0"/>
              <a:t>28</a:t>
            </a:fld>
            <a:endParaRPr lang="en-US" dirty="0"/>
          </a:p>
        </p:txBody>
      </p:sp>
    </p:spTree>
    <p:extLst>
      <p:ext uri="{BB962C8B-B14F-4D97-AF65-F5344CB8AC3E}">
        <p14:creationId xmlns:p14="http://schemas.microsoft.com/office/powerpoint/2010/main" val="1004286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E7D9F-893D-41DD-B4C3-68468347B0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6D9D1C-7A2A-488F-9B33-9E42349F30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BA776A5-2554-402E-BB6E-07E87DA4B30A}"/>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5" name="Footer Placeholder 4">
            <a:extLst>
              <a:ext uri="{FF2B5EF4-FFF2-40B4-BE49-F238E27FC236}">
                <a16:creationId xmlns:a16="http://schemas.microsoft.com/office/drawing/2014/main" id="{2316DC90-A77F-489D-84D4-2DEC9E3C24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468D53-882F-4A11-AE73-C5D62A02468B}"/>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2362194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4E540-2E26-4CC9-B313-5B8983790B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C9ECB3-5D07-49A8-ABA9-E0D45DEA83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0B86BD-6AA4-4275-AB05-1B24C6CB2206}"/>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5" name="Footer Placeholder 4">
            <a:extLst>
              <a:ext uri="{FF2B5EF4-FFF2-40B4-BE49-F238E27FC236}">
                <a16:creationId xmlns:a16="http://schemas.microsoft.com/office/drawing/2014/main" id="{437C898F-65C3-4036-B40C-7C51D207D4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8007C-1DF5-40CD-A5EB-9961C4F59BB3}"/>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1472825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9B13D-4C0D-43B5-BF5C-002C52919A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CD6127-54B1-44ED-84BF-9145D0ECAB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CC28AC-62EA-479B-ADBA-4E4979EBF07D}"/>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5" name="Footer Placeholder 4">
            <a:extLst>
              <a:ext uri="{FF2B5EF4-FFF2-40B4-BE49-F238E27FC236}">
                <a16:creationId xmlns:a16="http://schemas.microsoft.com/office/drawing/2014/main" id="{5E17472F-CF2D-41E8-85E4-8776C5B124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02B011-413F-47A3-853B-6D3DE387F3E0}"/>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3736857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00E02-066F-466F-BF7F-6D431D3770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D910D2-B992-4B16-926F-76AFFE9E2D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4165FD-F8B6-4DF0-A166-8558571719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4037D8-B943-4773-9A50-AF00BE4EBDFB}"/>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6" name="Footer Placeholder 5">
            <a:extLst>
              <a:ext uri="{FF2B5EF4-FFF2-40B4-BE49-F238E27FC236}">
                <a16:creationId xmlns:a16="http://schemas.microsoft.com/office/drawing/2014/main" id="{C6CFF27E-B90F-4F3D-A87B-AC7D85FCCF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DCACB7-2FAF-41DD-B128-8AAC2A52C725}"/>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579010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0C640-DA99-4778-B464-CB8E1300BD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8C1BEA-AC04-452B-9D05-0C0E811874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2D29DC-92F0-4B84-8A3A-80B2DF8943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D5A6E7-8719-4055-8D1B-B3888B09EB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D579CA-6DD6-4A8A-ACD4-6BC583EF68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ED02B3-1243-4756-862F-A4FA7BC32975}"/>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8" name="Footer Placeholder 7">
            <a:extLst>
              <a:ext uri="{FF2B5EF4-FFF2-40B4-BE49-F238E27FC236}">
                <a16:creationId xmlns:a16="http://schemas.microsoft.com/office/drawing/2014/main" id="{FD24F1A5-6D4E-439D-A96D-75D41E3371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51445B-7544-4EE9-8765-F8937D83F742}"/>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2693619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B6BC-59EF-4F9D-8110-987F87D052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26E6E2-67BD-4DDF-B964-C77E958E364D}"/>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4" name="Footer Placeholder 3">
            <a:extLst>
              <a:ext uri="{FF2B5EF4-FFF2-40B4-BE49-F238E27FC236}">
                <a16:creationId xmlns:a16="http://schemas.microsoft.com/office/drawing/2014/main" id="{0E6877D5-42DE-4279-9583-ED1E5DC894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D984F0-EBBB-47E3-A9BC-8EFE24EF1378}"/>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266886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9E5E0F-37A9-4F5C-B1A8-412E71DAC719}"/>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3" name="Footer Placeholder 2">
            <a:extLst>
              <a:ext uri="{FF2B5EF4-FFF2-40B4-BE49-F238E27FC236}">
                <a16:creationId xmlns:a16="http://schemas.microsoft.com/office/drawing/2014/main" id="{0B61D6D1-335C-4AC4-B567-DE7422C9E7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6909C3-8C5A-4567-AF70-8EBF60C24903}"/>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2416376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C929C-C94E-45D3-BC28-80E6F2B8BE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8D8F35-8F23-4BB4-B96B-D4A0DB8C1D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5DE7B9-5558-42E7-A0ED-16B4553E4E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5C5EA4-3689-4266-A2DE-80AE916EF945}"/>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6" name="Footer Placeholder 5">
            <a:extLst>
              <a:ext uri="{FF2B5EF4-FFF2-40B4-BE49-F238E27FC236}">
                <a16:creationId xmlns:a16="http://schemas.microsoft.com/office/drawing/2014/main" id="{3DFD8FCF-3F6E-47AD-A40D-019D587CD4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2B943-DCBB-4ADB-B2F1-D4A0AC3C31F1}"/>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834441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1C7C8-8085-420E-B0BB-67F8FA373A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7B3147-F7CB-411D-A778-BDC96A9B35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710873-DD06-4967-A971-11FD1CCC9D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97589-F635-4757-96BE-6DD082D26E7F}"/>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6" name="Footer Placeholder 5">
            <a:extLst>
              <a:ext uri="{FF2B5EF4-FFF2-40B4-BE49-F238E27FC236}">
                <a16:creationId xmlns:a16="http://schemas.microsoft.com/office/drawing/2014/main" id="{B2F89A78-944A-49B7-82EB-F031B57A68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C8CC1-1849-4483-B86C-5EC7396FAAAC}"/>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2116796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D8685-C9C8-4942-AF76-C064F07C80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08BBB7-915D-45DB-8EB8-4783A2A28E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94BECA-7713-4BF0-8F63-269A4A78A004}"/>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5" name="Footer Placeholder 4">
            <a:extLst>
              <a:ext uri="{FF2B5EF4-FFF2-40B4-BE49-F238E27FC236}">
                <a16:creationId xmlns:a16="http://schemas.microsoft.com/office/drawing/2014/main" id="{A46EAECA-7326-452B-B4BA-AC4D037C77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360CA2-4004-46C7-BE98-FAB4BBAB1CAC}"/>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2421381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7C657B-B903-4E5D-8A95-30B4B63CF4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407B4C-8E97-43C7-BE99-8768F314EC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4F7DF-4306-4C27-9DC4-A867357D0375}"/>
              </a:ext>
            </a:extLst>
          </p:cNvPr>
          <p:cNvSpPr>
            <a:spLocks noGrp="1"/>
          </p:cNvSpPr>
          <p:nvPr>
            <p:ph type="dt" sz="half" idx="10"/>
          </p:nvPr>
        </p:nvSpPr>
        <p:spPr/>
        <p:txBody>
          <a:bodyPr/>
          <a:lstStyle/>
          <a:p>
            <a:fld id="{98ECC4D3-2DA3-4405-90CF-1EF7DE8DC576}" type="datetimeFigureOut">
              <a:rPr lang="en-US" smtClean="0"/>
              <a:t>8/4/2025</a:t>
            </a:fld>
            <a:endParaRPr lang="en-US"/>
          </a:p>
        </p:txBody>
      </p:sp>
      <p:sp>
        <p:nvSpPr>
          <p:cNvPr id="5" name="Footer Placeholder 4">
            <a:extLst>
              <a:ext uri="{FF2B5EF4-FFF2-40B4-BE49-F238E27FC236}">
                <a16:creationId xmlns:a16="http://schemas.microsoft.com/office/drawing/2014/main" id="{F9DFAD11-9F16-448B-B100-94216CC961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C8C678-982C-4045-94C0-3160668FE17C}"/>
              </a:ext>
            </a:extLst>
          </p:cNvPr>
          <p:cNvSpPr>
            <a:spLocks noGrp="1"/>
          </p:cNvSpPr>
          <p:nvPr>
            <p:ph type="sldNum" sz="quarter" idx="12"/>
          </p:nvPr>
        </p:nvSpPr>
        <p:spPr/>
        <p:txBody>
          <a:bodyPr/>
          <a:lstStyle/>
          <a:p>
            <a:fld id="{A904696F-AE79-45C4-A25B-559B1D8FBCFA}" type="slidenum">
              <a:rPr lang="en-US" smtClean="0"/>
              <a:t>‹#›</a:t>
            </a:fld>
            <a:endParaRPr lang="en-US"/>
          </a:p>
        </p:txBody>
      </p:sp>
    </p:spTree>
    <p:extLst>
      <p:ext uri="{BB962C8B-B14F-4D97-AF65-F5344CB8AC3E}">
        <p14:creationId xmlns:p14="http://schemas.microsoft.com/office/powerpoint/2010/main" val="2256285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0DFEF-3344-31AF-97C8-7D53493708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378EB91B-6100-5D06-051B-024A929B0C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6E6C7C1-4C14-F2DA-B6D6-32E33A3E6AF9}"/>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5" name="Footer Placeholder 4">
            <a:extLst>
              <a:ext uri="{FF2B5EF4-FFF2-40B4-BE49-F238E27FC236}">
                <a16:creationId xmlns:a16="http://schemas.microsoft.com/office/drawing/2014/main" id="{96C387FD-B926-70E3-41AA-A5A8DEEAC14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D8931B6-BAC9-A04C-F157-7C64C8BA4213}"/>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4128218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2A8BC-9544-8BCE-195E-C218C10DC9C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D8B1910-2558-CF4B-7543-69909EA3C2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32A7FF6-7B42-618A-6B50-87E1F12E49CC}"/>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5" name="Footer Placeholder 4">
            <a:extLst>
              <a:ext uri="{FF2B5EF4-FFF2-40B4-BE49-F238E27FC236}">
                <a16:creationId xmlns:a16="http://schemas.microsoft.com/office/drawing/2014/main" id="{62405E88-EBDC-73F6-920A-FA7CE122D01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3462790-8B33-B410-C4E9-7AB8FCEA1DBA}"/>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1040373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0A10C-5C87-96D4-352D-B1FDADDA89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2AFFFFAC-A0A6-CCE8-F6C5-7BC3541089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B7969A-6CA0-CF06-C396-0161D4E437EC}"/>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5" name="Footer Placeholder 4">
            <a:extLst>
              <a:ext uri="{FF2B5EF4-FFF2-40B4-BE49-F238E27FC236}">
                <a16:creationId xmlns:a16="http://schemas.microsoft.com/office/drawing/2014/main" id="{DEE82072-BF33-6FDE-8386-CED4ABC15E7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A478819-4EB7-9FAC-1263-48FE303A8B8F}"/>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857255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71A3-333E-B3F6-AEFD-131BD8D5993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271D194-894D-F1F1-E321-C09C177290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4CC4241-0D2A-65B5-B393-5D0C27AEFC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D1F3F58A-E920-CC39-F5C6-AD25681A82EC}"/>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6" name="Footer Placeholder 5">
            <a:extLst>
              <a:ext uri="{FF2B5EF4-FFF2-40B4-BE49-F238E27FC236}">
                <a16:creationId xmlns:a16="http://schemas.microsoft.com/office/drawing/2014/main" id="{9B39DDE6-AF09-4ACB-160D-F6720B5D194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CB8C415-E875-6939-343E-A05E689DA8DB}"/>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2619559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E8846-1E8E-710F-4E5C-3E7DFA40AB52}"/>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C41B50F-3D62-36B8-097C-8287475DBC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12854B-6B59-A8F0-36B8-A7C0FCABD6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A1A9EDE3-3A50-3504-401C-9155A6E521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25C565-00BA-E52E-A5DC-19B80EAC78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A939A5DB-384F-C662-C639-481C1B3974CB}"/>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8" name="Footer Placeholder 7">
            <a:extLst>
              <a:ext uri="{FF2B5EF4-FFF2-40B4-BE49-F238E27FC236}">
                <a16:creationId xmlns:a16="http://schemas.microsoft.com/office/drawing/2014/main" id="{F4573BD3-1113-89FC-B131-00D674F5B377}"/>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A75AC7E6-E301-380B-2C6A-4A7026EE3418}"/>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1779740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5C97A-1B5E-BF8A-38E1-EC884824666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08A7677F-6684-A9BA-094B-60E484FB9E51}"/>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4" name="Footer Placeholder 3">
            <a:extLst>
              <a:ext uri="{FF2B5EF4-FFF2-40B4-BE49-F238E27FC236}">
                <a16:creationId xmlns:a16="http://schemas.microsoft.com/office/drawing/2014/main" id="{45B75370-655A-89A7-E3C8-0245685B308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9FE7350-3A3E-400D-E35C-165F6025CAD6}"/>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1739975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1C4852-A89B-E1F3-B51A-CE4DF4CA5215}"/>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3" name="Footer Placeholder 2">
            <a:extLst>
              <a:ext uri="{FF2B5EF4-FFF2-40B4-BE49-F238E27FC236}">
                <a16:creationId xmlns:a16="http://schemas.microsoft.com/office/drawing/2014/main" id="{F25D21B8-A054-AF7F-91B9-F5B32B116F6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EEF9CD46-9FFF-DE46-48FF-C6484E3F90AC}"/>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974562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5E56-F89E-B4E5-4E68-2AAF243FEB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3B1838D-A8FF-507A-9AD7-80EB49B04B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BBF6962-DE6B-0E26-1FC8-3A066A2C09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968EB4-6D29-5E19-7937-D148B7DF29D8}"/>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6" name="Footer Placeholder 5">
            <a:extLst>
              <a:ext uri="{FF2B5EF4-FFF2-40B4-BE49-F238E27FC236}">
                <a16:creationId xmlns:a16="http://schemas.microsoft.com/office/drawing/2014/main" id="{D106A94F-6EF9-AA1D-48C3-648F9504146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B51B9D8-73A0-6C96-2772-12856EA41EBD}"/>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2681175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96F1E-C030-945D-3190-186B56910A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A63A648B-DAD3-A781-C82B-6DC211E069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734E6717-76EA-12E9-77D1-856F54644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1F25FA-7A30-7E7B-B966-AA71F26157A6}"/>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6" name="Footer Placeholder 5">
            <a:extLst>
              <a:ext uri="{FF2B5EF4-FFF2-40B4-BE49-F238E27FC236}">
                <a16:creationId xmlns:a16="http://schemas.microsoft.com/office/drawing/2014/main" id="{DE3A3941-EE7E-D872-75AA-9B598641F50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C95BC3C-DDAB-986B-80A6-78BAA59F9AB1}"/>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3423121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89802-6784-147D-9DDA-11DA6449D36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78851BF-59EF-EFDA-5E6F-98BD786076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C637C19-69F6-8967-2868-E887E9300796}"/>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5" name="Footer Placeholder 4">
            <a:extLst>
              <a:ext uri="{FF2B5EF4-FFF2-40B4-BE49-F238E27FC236}">
                <a16:creationId xmlns:a16="http://schemas.microsoft.com/office/drawing/2014/main" id="{04241038-BDFF-E492-4EAA-94305A1AC9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9F3F748-07D2-DC9C-8F9E-83B754163BD8}"/>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2396630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78CAE1-777F-A698-1772-8D8B78A78E9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76BC589-16FE-28B8-237D-68C255B86F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E292BB-7E30-A842-77C8-1E7E16F19E46}"/>
              </a:ext>
            </a:extLst>
          </p:cNvPr>
          <p:cNvSpPr>
            <a:spLocks noGrp="1"/>
          </p:cNvSpPr>
          <p:nvPr>
            <p:ph type="dt" sz="half" idx="10"/>
          </p:nvPr>
        </p:nvSpPr>
        <p:spPr/>
        <p:txBody>
          <a:bodyPr/>
          <a:lstStyle/>
          <a:p>
            <a:fld id="{CB935C9A-B409-4421-9FBD-522E479A700E}" type="datetimeFigureOut">
              <a:rPr lang="en-CA" smtClean="0"/>
              <a:t>2025-08-04</a:t>
            </a:fld>
            <a:endParaRPr lang="en-CA"/>
          </a:p>
        </p:txBody>
      </p:sp>
      <p:sp>
        <p:nvSpPr>
          <p:cNvPr id="5" name="Footer Placeholder 4">
            <a:extLst>
              <a:ext uri="{FF2B5EF4-FFF2-40B4-BE49-F238E27FC236}">
                <a16:creationId xmlns:a16="http://schemas.microsoft.com/office/drawing/2014/main" id="{BDBD19E8-3FBB-A746-2C8B-2CEDAEA25A5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1D8EF09-5BC3-AB8D-683B-41D5462DDD75}"/>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1793917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D095F-555F-447A-A291-403F6347C9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0DF93CF5-0F32-4044-902F-6582A0BC4E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89C50BB-48E6-46A3-BBF7-A636E7A1EDD4}"/>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5" name="Footer Placeholder 4">
            <a:extLst>
              <a:ext uri="{FF2B5EF4-FFF2-40B4-BE49-F238E27FC236}">
                <a16:creationId xmlns:a16="http://schemas.microsoft.com/office/drawing/2014/main" id="{D776F739-B5FF-472A-A878-73F82001365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AB9C0D3-2C6F-4CC7-A3AB-C99B7CFDF4C1}"/>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27929808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2DAA2-7CAD-40BF-8AED-54E4909CA60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0842DE3-2D6B-4414-B89E-669E89929F4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6DB1426-579F-459F-AAA8-D82727D670CB}"/>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5" name="Footer Placeholder 4">
            <a:extLst>
              <a:ext uri="{FF2B5EF4-FFF2-40B4-BE49-F238E27FC236}">
                <a16:creationId xmlns:a16="http://schemas.microsoft.com/office/drawing/2014/main" id="{84520730-AF59-4493-A264-9E1273C0FCD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03933E1-43A4-40B2-AF48-E68ACCBDCB54}"/>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542154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45E2C-6CA2-40C6-9CDC-8DEE328B8A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66D44B54-57CF-480E-9194-146B27F6F0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C4EC41F-EBB9-4C72-89BF-98A81137A4DE}"/>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5" name="Footer Placeholder 4">
            <a:extLst>
              <a:ext uri="{FF2B5EF4-FFF2-40B4-BE49-F238E27FC236}">
                <a16:creationId xmlns:a16="http://schemas.microsoft.com/office/drawing/2014/main" id="{317A36D4-847E-4205-BA05-A6180D28A45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089C4E3-7A48-4744-8210-3BA12FBC3927}"/>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8112512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C97CF-438C-4100-BCFA-D071B5FCD70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CAC9F14-4E0A-478B-9F55-C310B06E7F3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B72CE9B-523E-401D-AD7C-A2DE17F1090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1E390BD-A854-4724-8A87-5F8488C9F5F5}"/>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6" name="Footer Placeholder 5">
            <a:extLst>
              <a:ext uri="{FF2B5EF4-FFF2-40B4-BE49-F238E27FC236}">
                <a16:creationId xmlns:a16="http://schemas.microsoft.com/office/drawing/2014/main" id="{E72791AD-9A49-467C-9B09-7D3440C4C8C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B30144A-27B6-4EC4-A94D-A25EEA0EB99B}"/>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12806233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304E2-9E60-4868-B646-C978124840D3}"/>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7A5B0C1-B43B-4459-9F44-3476D841F4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BE7D8C2-CA2A-4646-A8A2-6EA1E8676C3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7015FA36-1121-4AF5-80EB-D6B601C1A5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7547C88-5E1F-4556-80D1-9228A21CFBD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2A42BA5-B7B4-4474-A21E-3E1730CC5192}"/>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8" name="Footer Placeholder 7">
            <a:extLst>
              <a:ext uri="{FF2B5EF4-FFF2-40B4-BE49-F238E27FC236}">
                <a16:creationId xmlns:a16="http://schemas.microsoft.com/office/drawing/2014/main" id="{B31048E2-3F2E-4A49-9236-EC44BDD101EA}"/>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8EC3C7CE-2AC5-4756-8B87-EBB88CFD0AF4}"/>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18660670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105A1-3666-4F04-B8E8-C33CABE2DF5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7E814C6-092F-460C-BE3E-ACF6201E4D5C}"/>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4" name="Footer Placeholder 3">
            <a:extLst>
              <a:ext uri="{FF2B5EF4-FFF2-40B4-BE49-F238E27FC236}">
                <a16:creationId xmlns:a16="http://schemas.microsoft.com/office/drawing/2014/main" id="{D99385B2-D8F5-4BD5-AB34-AED0F9055376}"/>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741A500-8EC4-4C26-A02C-6C38CC591E54}"/>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39102143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117634-EE3C-4B4D-A2F0-750EFD2DA0B0}"/>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3" name="Footer Placeholder 2">
            <a:extLst>
              <a:ext uri="{FF2B5EF4-FFF2-40B4-BE49-F238E27FC236}">
                <a16:creationId xmlns:a16="http://schemas.microsoft.com/office/drawing/2014/main" id="{8EECEDBD-D246-4440-812C-A7252DAFF21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083B540D-D286-4120-937E-AF85AF9131D7}"/>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17193751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09891-03F4-4EAF-B57C-A83E0F81ED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EFAED14-1876-47DA-AC82-4BCFA9ED4B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2744A6B9-897D-41E0-B815-F38B824367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D9B679-671F-4CF8-8BCE-3A0135EEF5DC}"/>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6" name="Footer Placeholder 5">
            <a:extLst>
              <a:ext uri="{FF2B5EF4-FFF2-40B4-BE49-F238E27FC236}">
                <a16:creationId xmlns:a16="http://schemas.microsoft.com/office/drawing/2014/main" id="{72DAD05D-5511-4343-92A9-AFAE7F53962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2E9DD7E-B15F-4228-8E0F-6F714454F030}"/>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39771240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7076D-1F05-4B0B-A833-64ACE59DFD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6453EEF-C0EC-4223-9055-EABF1D8610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BD340226-9807-4EC4-8B6C-8D23744FBA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252D6B-4568-4F86-B48B-D8A260C61BB2}"/>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6" name="Footer Placeholder 5">
            <a:extLst>
              <a:ext uri="{FF2B5EF4-FFF2-40B4-BE49-F238E27FC236}">
                <a16:creationId xmlns:a16="http://schemas.microsoft.com/office/drawing/2014/main" id="{18C1E871-C7CD-46B0-BCC3-DBD5E75188E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F7FECAF-F9AD-4396-8531-FAF444849F7A}"/>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2445238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7DF7D-06C2-4CB7-97E4-72FF36E2BE36}"/>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609095B-BC26-4565-B54E-3085CC2299C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6681D38-045B-4665-9982-DA2583414F7B}"/>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5" name="Footer Placeholder 4">
            <a:extLst>
              <a:ext uri="{FF2B5EF4-FFF2-40B4-BE49-F238E27FC236}">
                <a16:creationId xmlns:a16="http://schemas.microsoft.com/office/drawing/2014/main" id="{5BD582E6-19D9-42FF-B7FC-F99C87A8BF2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F84514C-B1BB-47FC-AF46-B9B120F0C143}"/>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35173527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8E891E-1D82-45EC-B1BD-C793E9F9EC7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BE7C37F-CAA9-41F7-81EE-D4FA0776788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1E9C662-4B07-4007-8ADA-F34B6683FB6F}"/>
              </a:ext>
            </a:extLst>
          </p:cNvPr>
          <p:cNvSpPr>
            <a:spLocks noGrp="1"/>
          </p:cNvSpPr>
          <p:nvPr>
            <p:ph type="dt" sz="half" idx="10"/>
          </p:nvPr>
        </p:nvSpPr>
        <p:spPr/>
        <p:txBody>
          <a:bodyPr/>
          <a:lstStyle/>
          <a:p>
            <a:fld id="{22CD5E74-0972-4887-BE5A-24FA57488F98}" type="datetimeFigureOut">
              <a:rPr lang="en-CA" smtClean="0"/>
              <a:t>2025-08-04</a:t>
            </a:fld>
            <a:endParaRPr lang="en-CA"/>
          </a:p>
        </p:txBody>
      </p:sp>
      <p:sp>
        <p:nvSpPr>
          <p:cNvPr id="5" name="Footer Placeholder 4">
            <a:extLst>
              <a:ext uri="{FF2B5EF4-FFF2-40B4-BE49-F238E27FC236}">
                <a16:creationId xmlns:a16="http://schemas.microsoft.com/office/drawing/2014/main" id="{AB03D616-16D5-41AE-97C7-C6F9644F976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B0BF5FD-A994-4B5D-B77A-A2DD0E76EFF3}"/>
              </a:ext>
            </a:extLst>
          </p:cNvPr>
          <p:cNvSpPr>
            <a:spLocks noGrp="1"/>
          </p:cNvSpPr>
          <p:nvPr>
            <p:ph type="sldNum" sz="quarter" idx="12"/>
          </p:nvPr>
        </p:nvSpPr>
        <p:spPr/>
        <p:txBody>
          <a:bodyPr/>
          <a:lstStyle/>
          <a:p>
            <a:fld id="{1FABD783-7767-4D3E-805C-6F9CF1E2F6B8}" type="slidenum">
              <a:rPr lang="en-CA" smtClean="0"/>
              <a:t>‹#›</a:t>
            </a:fld>
            <a:endParaRPr lang="en-CA"/>
          </a:p>
        </p:txBody>
      </p:sp>
    </p:spTree>
    <p:extLst>
      <p:ext uri="{BB962C8B-B14F-4D97-AF65-F5344CB8AC3E}">
        <p14:creationId xmlns:p14="http://schemas.microsoft.com/office/powerpoint/2010/main" val="42198454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B450E-6B92-4449-873D-A7ECB8707C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97098784-EC06-4470-BF35-2BEA9E52D1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D2ECD75F-1244-4777-8A09-40621A3C4E30}"/>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5" name="Footer Placeholder 4">
            <a:extLst>
              <a:ext uri="{FF2B5EF4-FFF2-40B4-BE49-F238E27FC236}">
                <a16:creationId xmlns:a16="http://schemas.microsoft.com/office/drawing/2014/main" id="{CC1BD6B1-AFBC-4F0E-80E1-19CEEE97586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5B7453E-1841-47B6-9386-2E628E835C75}"/>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23034818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0D92A-FDC7-4D50-97D9-98E63C9A293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5C857E6-A33B-48DD-8B8A-9566DA34A3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B6B2ABB-C7EA-4F0D-8E9A-AFD602FD5D54}"/>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5" name="Footer Placeholder 4">
            <a:extLst>
              <a:ext uri="{FF2B5EF4-FFF2-40B4-BE49-F238E27FC236}">
                <a16:creationId xmlns:a16="http://schemas.microsoft.com/office/drawing/2014/main" id="{C5ECB3BF-3533-468D-BB06-23CD7E2ECE8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A860458-EA6F-44C6-A2C7-9CDD56157C5F}"/>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37511441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28D11-7C77-4A1B-96BB-F393167AB6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6E7F72B-D779-4C38-8255-09F4421F3A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7DD465-EDE4-4443-92D5-14BA7F45669B}"/>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5" name="Footer Placeholder 4">
            <a:extLst>
              <a:ext uri="{FF2B5EF4-FFF2-40B4-BE49-F238E27FC236}">
                <a16:creationId xmlns:a16="http://schemas.microsoft.com/office/drawing/2014/main" id="{A9479122-6564-4C0E-A48F-2D3FB27505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B0FF07B-6F5D-442F-983F-844FF07EC9B1}"/>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10561358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82C98-641C-4470-AB38-E7560751DC9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4E42B2B-7986-4344-92E7-0F3E52C345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A6313E0-036B-422B-9B54-6A1A972B5C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754B9A7-AE94-4D97-B8ED-223FA33C6AFA}"/>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6" name="Footer Placeholder 5">
            <a:extLst>
              <a:ext uri="{FF2B5EF4-FFF2-40B4-BE49-F238E27FC236}">
                <a16:creationId xmlns:a16="http://schemas.microsoft.com/office/drawing/2014/main" id="{1A96F221-AEA9-4277-BCE5-19AC9D76540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E070A85-F862-45B2-84F7-8844351E2BD3}"/>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24359286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5B776-ADCC-4E30-8D8A-65E42670C17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8EB357-749A-4C0E-A72B-AE6DC02AAA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F6FDFF-56F1-49CA-AC82-62DA2B8CED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BDD7CC65-B7F2-4F81-8FA8-501E5B5152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C8171F-7332-4809-846D-29749592D0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CB44E7A1-0C17-4E70-B6E8-40169FA8CE2E}"/>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8" name="Footer Placeholder 7">
            <a:extLst>
              <a:ext uri="{FF2B5EF4-FFF2-40B4-BE49-F238E27FC236}">
                <a16:creationId xmlns:a16="http://schemas.microsoft.com/office/drawing/2014/main" id="{B3170083-A535-46C8-9EBA-D22ABE9463B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10D7CB5D-4B56-44DB-B78F-01D6553A7272}"/>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8279644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38F79-2C6D-4CF7-B3E8-82E94B92164A}"/>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D587FB09-01FB-4A2B-877C-BD5F2B6CB362}"/>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4" name="Footer Placeholder 3">
            <a:extLst>
              <a:ext uri="{FF2B5EF4-FFF2-40B4-BE49-F238E27FC236}">
                <a16:creationId xmlns:a16="http://schemas.microsoft.com/office/drawing/2014/main" id="{E781D5AB-2871-47E9-8668-A688816CFFCF}"/>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01A309A1-7964-43E1-A8D6-A2BAD0F5056E}"/>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31345905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2EA311-8823-44DF-9F6E-A7BAB34384AE}"/>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3" name="Footer Placeholder 2">
            <a:extLst>
              <a:ext uri="{FF2B5EF4-FFF2-40B4-BE49-F238E27FC236}">
                <a16:creationId xmlns:a16="http://schemas.microsoft.com/office/drawing/2014/main" id="{B78DDC3E-0E7D-460E-80A5-A89A901A13C3}"/>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BBA8C265-F792-464C-8BDA-9D39A72AFC7B}"/>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5157071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92E8-737C-45EC-AE09-9749217033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74060EBD-652A-4B3D-A49A-BFFF3D60FE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564E9C5-FF3B-468B-AD7E-08E1073388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034EB0-5A27-4B1F-B63E-A31B3F98D832}"/>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6" name="Footer Placeholder 5">
            <a:extLst>
              <a:ext uri="{FF2B5EF4-FFF2-40B4-BE49-F238E27FC236}">
                <a16:creationId xmlns:a16="http://schemas.microsoft.com/office/drawing/2014/main" id="{EF9D5BFA-DBCA-4E97-9630-7DA200734BD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1B81D56-F465-4D14-88F3-A0CBD834FD22}"/>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17915563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E94E5-2488-4108-A9F8-091A2583DE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66E92B7C-5F16-4E87-8998-2873357B56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B60BC3F1-D56D-4915-A957-CDE9578988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6ACA3B-9A65-4398-AF29-BE1A6BDD4F72}"/>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6" name="Footer Placeholder 5">
            <a:extLst>
              <a:ext uri="{FF2B5EF4-FFF2-40B4-BE49-F238E27FC236}">
                <a16:creationId xmlns:a16="http://schemas.microsoft.com/office/drawing/2014/main" id="{BA8279FC-18CD-4C7D-B294-FDC182EEA01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C76C384-0EEB-4800-9AA7-1F740CFE35E0}"/>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26390363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DDD4-9FF0-4B96-9857-BF8D72EEA78D}"/>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5F0CEA7-82A1-4FBE-AFB7-D9AF58FBA7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F367CDE-AA59-411A-869D-DCC8E5C14C99}"/>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5" name="Footer Placeholder 4">
            <a:extLst>
              <a:ext uri="{FF2B5EF4-FFF2-40B4-BE49-F238E27FC236}">
                <a16:creationId xmlns:a16="http://schemas.microsoft.com/office/drawing/2014/main" id="{6A48A26A-ED66-41D3-A1DE-4D3E60DE839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C0508C1-C6F7-4A6C-BD67-4A04F7BC94BA}"/>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3069014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515144-7602-4FF1-9DC9-4B59503CF4F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280CC87-7B51-45FC-8D24-8849B666E8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7B825E2-2A8A-4A93-B49F-66213EF3FC6D}"/>
              </a:ext>
            </a:extLst>
          </p:cNvPr>
          <p:cNvSpPr>
            <a:spLocks noGrp="1"/>
          </p:cNvSpPr>
          <p:nvPr>
            <p:ph type="dt" sz="half" idx="10"/>
          </p:nvPr>
        </p:nvSpPr>
        <p:spPr/>
        <p:txBody>
          <a:bodyPr/>
          <a:lstStyle/>
          <a:p>
            <a:fld id="{B5EAC0AC-C5AB-44C5-9802-12B7659154C3}" type="datetimeFigureOut">
              <a:rPr lang="en-CA" smtClean="0"/>
              <a:t>2025-08-04</a:t>
            </a:fld>
            <a:endParaRPr lang="en-CA"/>
          </a:p>
        </p:txBody>
      </p:sp>
      <p:sp>
        <p:nvSpPr>
          <p:cNvPr id="5" name="Footer Placeholder 4">
            <a:extLst>
              <a:ext uri="{FF2B5EF4-FFF2-40B4-BE49-F238E27FC236}">
                <a16:creationId xmlns:a16="http://schemas.microsoft.com/office/drawing/2014/main" id="{8B37D02C-CAF9-48D7-A76D-81CD910D261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30C8DF-0434-4BA2-AF37-8E7874511F67}"/>
              </a:ext>
            </a:extLst>
          </p:cNvPr>
          <p:cNvSpPr>
            <a:spLocks noGrp="1"/>
          </p:cNvSpPr>
          <p:nvPr>
            <p:ph type="sldNum" sz="quarter" idx="12"/>
          </p:nvPr>
        </p:nvSpPr>
        <p:spPr/>
        <p:txBody>
          <a:bodyPr/>
          <a:lstStyle/>
          <a:p>
            <a:fld id="{F693522E-EC56-41E7-A929-35552060312C}" type="slidenum">
              <a:rPr lang="en-CA" smtClean="0"/>
              <a:t>‹#›</a:t>
            </a:fld>
            <a:endParaRPr lang="en-CA"/>
          </a:p>
        </p:txBody>
      </p:sp>
    </p:spTree>
    <p:extLst>
      <p:ext uri="{BB962C8B-B14F-4D97-AF65-F5344CB8AC3E}">
        <p14:creationId xmlns:p14="http://schemas.microsoft.com/office/powerpoint/2010/main" val="2256922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8D6FE-50E5-4191-A675-88B9C69E6B0B}"/>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555E7948-CA95-48F1-A3E0-717291B8DB4C}"/>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44171EA-CA16-42D5-A9C0-E68783EBAC7E}"/>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5" name="Footer Placeholder 4">
            <a:extLst>
              <a:ext uri="{FF2B5EF4-FFF2-40B4-BE49-F238E27FC236}">
                <a16:creationId xmlns:a16="http://schemas.microsoft.com/office/drawing/2014/main" id="{8AC2147B-0DC1-4FE2-9936-680E7230F630}"/>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82036EAB-EA60-4FA2-B70E-EAF8276E9678}"/>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29438197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E0F8C-8F1A-4501-AF77-49EB8D5E505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8F9E31D-CF1E-48CC-867E-3063B5A6F9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C947673-8211-46F2-BB0D-B09B0C2D0A16}"/>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5" name="Footer Placeholder 4">
            <a:extLst>
              <a:ext uri="{FF2B5EF4-FFF2-40B4-BE49-F238E27FC236}">
                <a16:creationId xmlns:a16="http://schemas.microsoft.com/office/drawing/2014/main" id="{665A3AC2-8040-4EDC-844F-4804BF06380C}"/>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377CF657-8B37-4091-9C82-C8393B64580F}"/>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6224046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31480-CD7E-4FC8-8F90-48A3116426C5}"/>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CB7AE5A-2E5B-4074-AC5E-DC523FF43CD1}"/>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64748E-D30A-41F8-8A69-063881274D9F}"/>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5" name="Footer Placeholder 4">
            <a:extLst>
              <a:ext uri="{FF2B5EF4-FFF2-40B4-BE49-F238E27FC236}">
                <a16:creationId xmlns:a16="http://schemas.microsoft.com/office/drawing/2014/main" id="{8C6327B4-DCC3-4399-9F72-DEEAEBF4625C}"/>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D9A6C73E-143C-42D3-93F3-87E2B0372D90}"/>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21221491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CD77F-AF39-4099-B0A7-627BFE1A9B2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20BAB2F-004B-4C7D-BBB4-E9368E8C85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7EEB13D9-C1BC-4995-BE89-6A00236358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48BFA0A6-C584-4B03-AC34-CCAEC6DB1D52}"/>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6" name="Footer Placeholder 5">
            <a:extLst>
              <a:ext uri="{FF2B5EF4-FFF2-40B4-BE49-F238E27FC236}">
                <a16:creationId xmlns:a16="http://schemas.microsoft.com/office/drawing/2014/main" id="{32DD696C-CCE3-4888-A1AE-2AB279A7330B}"/>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51DF3B73-A227-4680-BA56-504A3F1ED317}"/>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18209186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09731-EAA4-44B7-BC70-3FFA8300AB74}"/>
              </a:ext>
            </a:extLst>
          </p:cNvPr>
          <p:cNvSpPr>
            <a:spLocks noGrp="1"/>
          </p:cNvSpPr>
          <p:nvPr>
            <p:ph type="title"/>
          </p:nvPr>
        </p:nvSpPr>
        <p:spPr>
          <a:xfrm>
            <a:off x="839788" y="365127"/>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B17FB39-A404-4133-923E-4DCA46BF4C36}"/>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7A08AD2-E8A7-4E71-BB8C-5A27DA487B5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49259A23-8C97-4285-855C-7D03A0B63388}"/>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332696A-07A7-4987-A91F-F7BF51398021}"/>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A05E8BAD-8C4F-4380-BEEE-73423F006CC7}"/>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8" name="Footer Placeholder 7">
            <a:extLst>
              <a:ext uri="{FF2B5EF4-FFF2-40B4-BE49-F238E27FC236}">
                <a16:creationId xmlns:a16="http://schemas.microsoft.com/office/drawing/2014/main" id="{B21B152C-C848-4639-B373-1AE14F95F417}"/>
              </a:ext>
            </a:extLst>
          </p:cNvPr>
          <p:cNvSpPr>
            <a:spLocks noGrp="1"/>
          </p:cNvSpPr>
          <p:nvPr>
            <p:ph type="ftr" sz="quarter" idx="11"/>
          </p:nvPr>
        </p:nvSpPr>
        <p:spPr/>
        <p:txBody>
          <a:bodyPr/>
          <a:lstStyle/>
          <a:p>
            <a:endParaRPr lang="fr-CA"/>
          </a:p>
        </p:txBody>
      </p:sp>
      <p:sp>
        <p:nvSpPr>
          <p:cNvPr id="9" name="Slide Number Placeholder 8">
            <a:extLst>
              <a:ext uri="{FF2B5EF4-FFF2-40B4-BE49-F238E27FC236}">
                <a16:creationId xmlns:a16="http://schemas.microsoft.com/office/drawing/2014/main" id="{2D9DD9C9-C387-4488-A4A8-BA141C664BEF}"/>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323411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B5761-04F4-4665-B618-EC678205DE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AD542D9-8BA2-4311-9D8A-0ED4569684E7}"/>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4" name="Footer Placeholder 3">
            <a:extLst>
              <a:ext uri="{FF2B5EF4-FFF2-40B4-BE49-F238E27FC236}">
                <a16:creationId xmlns:a16="http://schemas.microsoft.com/office/drawing/2014/main" id="{0E70D3DA-A4FB-45EC-86E5-EDC24E3081A5}"/>
              </a:ext>
            </a:extLst>
          </p:cNvPr>
          <p:cNvSpPr>
            <a:spLocks noGrp="1"/>
          </p:cNvSpPr>
          <p:nvPr>
            <p:ph type="ftr" sz="quarter" idx="11"/>
          </p:nvPr>
        </p:nvSpPr>
        <p:spPr/>
        <p:txBody>
          <a:bodyPr/>
          <a:lstStyle/>
          <a:p>
            <a:endParaRPr lang="fr-CA"/>
          </a:p>
        </p:txBody>
      </p:sp>
      <p:sp>
        <p:nvSpPr>
          <p:cNvPr id="5" name="Slide Number Placeholder 4">
            <a:extLst>
              <a:ext uri="{FF2B5EF4-FFF2-40B4-BE49-F238E27FC236}">
                <a16:creationId xmlns:a16="http://schemas.microsoft.com/office/drawing/2014/main" id="{2E0A3376-3F53-451D-9BD7-757D328F2977}"/>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11003744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A43212-0E00-4798-B165-BFBBA232991B}"/>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3" name="Footer Placeholder 2">
            <a:extLst>
              <a:ext uri="{FF2B5EF4-FFF2-40B4-BE49-F238E27FC236}">
                <a16:creationId xmlns:a16="http://schemas.microsoft.com/office/drawing/2014/main" id="{4512AF58-2CC3-4E20-8478-0F4B3A497D53}"/>
              </a:ext>
            </a:extLst>
          </p:cNvPr>
          <p:cNvSpPr>
            <a:spLocks noGrp="1"/>
          </p:cNvSpPr>
          <p:nvPr>
            <p:ph type="ftr" sz="quarter" idx="11"/>
          </p:nvPr>
        </p:nvSpPr>
        <p:spPr/>
        <p:txBody>
          <a:bodyPr/>
          <a:lstStyle/>
          <a:p>
            <a:endParaRPr lang="fr-CA"/>
          </a:p>
        </p:txBody>
      </p:sp>
      <p:sp>
        <p:nvSpPr>
          <p:cNvPr id="4" name="Slide Number Placeholder 3">
            <a:extLst>
              <a:ext uri="{FF2B5EF4-FFF2-40B4-BE49-F238E27FC236}">
                <a16:creationId xmlns:a16="http://schemas.microsoft.com/office/drawing/2014/main" id="{EAD9C7EE-9A3A-4D0F-9E7D-9D19D210199A}"/>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24790875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F7198-66EE-40C2-8DD1-0274690E1832}"/>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5E5C9C8-45DC-4F24-8B1D-5F037B450A7B}"/>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0C48992E-E069-4491-B166-7E5055DB6650}"/>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0E4E6B7-E531-44EF-9802-57F6157B135C}"/>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6" name="Footer Placeholder 5">
            <a:extLst>
              <a:ext uri="{FF2B5EF4-FFF2-40B4-BE49-F238E27FC236}">
                <a16:creationId xmlns:a16="http://schemas.microsoft.com/office/drawing/2014/main" id="{FA48D2C2-A70A-4711-A2B2-1C016A6FE396}"/>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6407F2F9-7D57-43BC-B712-D78DC703F9CB}"/>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23834560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07E4F-01E7-4197-8EB5-4FEB44586409}"/>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B4326A15-FBC8-49C9-942E-22F9B4AE6419}"/>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1B826EEA-7D39-472B-9F42-FF25FE2C035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2B2E1FD-2332-4BD4-B7E1-DA2A8CF20ED7}"/>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6" name="Footer Placeholder 5">
            <a:extLst>
              <a:ext uri="{FF2B5EF4-FFF2-40B4-BE49-F238E27FC236}">
                <a16:creationId xmlns:a16="http://schemas.microsoft.com/office/drawing/2014/main" id="{D94F16BE-DFB3-4E3A-AE63-692EA53115AA}"/>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0C514F5C-9C4E-40E2-8D30-8F4BA33DE164}"/>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2655454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08B10-6716-4C1E-8689-1388648FA51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D44E4EA-1DE8-40AD-9E7C-B431C47D6D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E69D272-B8D5-48FA-AD69-5C8D2D2A70B1}"/>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5" name="Footer Placeholder 4">
            <a:extLst>
              <a:ext uri="{FF2B5EF4-FFF2-40B4-BE49-F238E27FC236}">
                <a16:creationId xmlns:a16="http://schemas.microsoft.com/office/drawing/2014/main" id="{1EEE7989-0ED1-4059-97E7-99CF4AE90077}"/>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3E186B3B-C8B6-41C1-9AAB-04E5FBE2D971}"/>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14006362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78B1F0-ED45-4C0A-A8D7-3A8D38A6338E}"/>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C561958-64D5-41B9-97D5-F55F15429738}"/>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C1CD8E4-0028-4F0C-8B8F-78D5D48D1FD7}"/>
              </a:ext>
            </a:extLst>
          </p:cNvPr>
          <p:cNvSpPr>
            <a:spLocks noGrp="1"/>
          </p:cNvSpPr>
          <p:nvPr>
            <p:ph type="dt" sz="half" idx="10"/>
          </p:nvPr>
        </p:nvSpPr>
        <p:spPr/>
        <p:txBody>
          <a:bodyPr/>
          <a:lstStyle/>
          <a:p>
            <a:fld id="{56C95687-E689-4866-B92B-27668A89F296}" type="datetimeFigureOut">
              <a:rPr lang="fr-CA" smtClean="0"/>
              <a:t>2025-08-04</a:t>
            </a:fld>
            <a:endParaRPr lang="fr-CA"/>
          </a:p>
        </p:txBody>
      </p:sp>
      <p:sp>
        <p:nvSpPr>
          <p:cNvPr id="5" name="Footer Placeholder 4">
            <a:extLst>
              <a:ext uri="{FF2B5EF4-FFF2-40B4-BE49-F238E27FC236}">
                <a16:creationId xmlns:a16="http://schemas.microsoft.com/office/drawing/2014/main" id="{400EB9B7-E654-420F-8B61-3C77C6BB8B63}"/>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BB57AA96-6F75-4B1B-AD1D-7D1B9224AA4C}"/>
              </a:ext>
            </a:extLst>
          </p:cNvPr>
          <p:cNvSpPr>
            <a:spLocks noGrp="1"/>
          </p:cNvSpPr>
          <p:nvPr>
            <p:ph type="sldNum" sz="quarter" idx="12"/>
          </p:nvPr>
        </p:nvSpPr>
        <p:spPr/>
        <p:txBody>
          <a:bodyPr/>
          <a:lstStyle/>
          <a:p>
            <a:fld id="{0DE09645-E068-4FC6-B97D-93670273B1EF}" type="slidenum">
              <a:rPr lang="fr-CA" smtClean="0"/>
              <a:t>‹#›</a:t>
            </a:fld>
            <a:endParaRPr lang="fr-CA"/>
          </a:p>
        </p:txBody>
      </p:sp>
    </p:spTree>
    <p:extLst>
      <p:ext uri="{BB962C8B-B14F-4D97-AF65-F5344CB8AC3E}">
        <p14:creationId xmlns:p14="http://schemas.microsoft.com/office/powerpoint/2010/main" val="72146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7A937B-65BF-45EB-A2B1-71E72AB94F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91D5EC-6EF6-41E8-8140-AE731A2414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65B4B2-0BC6-4CE2-B9ED-FFDD72B5A2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ECC4D3-2DA3-4405-90CF-1EF7DE8DC576}" type="datetimeFigureOut">
              <a:rPr lang="en-US" smtClean="0"/>
              <a:t>8/4/2025</a:t>
            </a:fld>
            <a:endParaRPr lang="en-US"/>
          </a:p>
        </p:txBody>
      </p:sp>
      <p:sp>
        <p:nvSpPr>
          <p:cNvPr id="5" name="Footer Placeholder 4">
            <a:extLst>
              <a:ext uri="{FF2B5EF4-FFF2-40B4-BE49-F238E27FC236}">
                <a16:creationId xmlns:a16="http://schemas.microsoft.com/office/drawing/2014/main" id="{FB65E8E1-EAC7-4569-81D1-CB00B1F80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C9BC2B-598A-4411-A0D2-8C2C49565D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4696F-AE79-45C4-A25B-559B1D8FBCFA}" type="slidenum">
              <a:rPr lang="en-US" smtClean="0"/>
              <a:t>‹#›</a:t>
            </a:fld>
            <a:endParaRPr lang="en-US"/>
          </a:p>
        </p:txBody>
      </p:sp>
    </p:spTree>
    <p:extLst>
      <p:ext uri="{BB962C8B-B14F-4D97-AF65-F5344CB8AC3E}">
        <p14:creationId xmlns:p14="http://schemas.microsoft.com/office/powerpoint/2010/main" val="4255210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5E09B4-CC1F-7F2A-4C24-B635B8A2AC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8F1C26F-FA34-42FE-3F2C-62D0EC4B3C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ADB5A92-8B46-B3D8-9F48-A5514811DF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935C9A-B409-4421-9FBD-522E479A700E}" type="datetimeFigureOut">
              <a:rPr lang="en-CA" smtClean="0"/>
              <a:t>2025-08-04</a:t>
            </a:fld>
            <a:endParaRPr lang="en-CA"/>
          </a:p>
        </p:txBody>
      </p:sp>
      <p:sp>
        <p:nvSpPr>
          <p:cNvPr id="5" name="Footer Placeholder 4">
            <a:extLst>
              <a:ext uri="{FF2B5EF4-FFF2-40B4-BE49-F238E27FC236}">
                <a16:creationId xmlns:a16="http://schemas.microsoft.com/office/drawing/2014/main" id="{1005742F-74EE-87FD-EA79-31FB787828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5B4B75DA-7D34-0168-B286-3CC30EF0D4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401038-C070-4362-A3CC-7FFF7CA45642}" type="slidenum">
              <a:rPr lang="en-CA" smtClean="0"/>
              <a:t>‹#›</a:t>
            </a:fld>
            <a:endParaRPr lang="en-CA"/>
          </a:p>
        </p:txBody>
      </p:sp>
    </p:spTree>
    <p:extLst>
      <p:ext uri="{BB962C8B-B14F-4D97-AF65-F5344CB8AC3E}">
        <p14:creationId xmlns:p14="http://schemas.microsoft.com/office/powerpoint/2010/main" val="10029194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6639">
              <a:srgbClr val="00B0F0"/>
            </a:gs>
            <a:gs pos="46916">
              <a:srgbClr val="00B0F0"/>
            </a:gs>
            <a:gs pos="0">
              <a:schemeClr val="accent1">
                <a:lumMod val="5000"/>
                <a:lumOff val="95000"/>
              </a:schemeClr>
            </a:gs>
            <a:gs pos="74000">
              <a:schemeClr val="accent1">
                <a:lumMod val="45000"/>
                <a:lumOff val="55000"/>
              </a:schemeClr>
            </a:gs>
            <a:gs pos="83000">
              <a:srgbClr val="00B0F0"/>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7A12C3-B354-4710-88BD-5BC1687E35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017AD72-24A6-4B5A-9334-C1CD79FF2F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0B54F28-8CF1-4227-8E6F-03EC51E1E3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CD5E74-0972-4887-BE5A-24FA57488F98}" type="datetimeFigureOut">
              <a:rPr lang="en-CA" smtClean="0"/>
              <a:t>2025-08-04</a:t>
            </a:fld>
            <a:endParaRPr lang="en-CA"/>
          </a:p>
        </p:txBody>
      </p:sp>
      <p:sp>
        <p:nvSpPr>
          <p:cNvPr id="5" name="Footer Placeholder 4">
            <a:extLst>
              <a:ext uri="{FF2B5EF4-FFF2-40B4-BE49-F238E27FC236}">
                <a16:creationId xmlns:a16="http://schemas.microsoft.com/office/drawing/2014/main" id="{DB63AE50-0097-42DC-84FD-C070CA87C5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0CD52175-049C-4863-BDDB-926AA54A2F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ABD783-7767-4D3E-805C-6F9CF1E2F6B8}" type="slidenum">
              <a:rPr lang="en-CA" smtClean="0"/>
              <a:t>‹#›</a:t>
            </a:fld>
            <a:endParaRPr lang="en-CA"/>
          </a:p>
        </p:txBody>
      </p:sp>
    </p:spTree>
    <p:extLst>
      <p:ext uri="{BB962C8B-B14F-4D97-AF65-F5344CB8AC3E}">
        <p14:creationId xmlns:p14="http://schemas.microsoft.com/office/powerpoint/2010/main" val="27637336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9ED3D1-A251-40F1-8223-97801160CD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0CA556E-1D8F-4298-A0C8-12303FE491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004AFCE-53CE-456C-8CC7-917914F443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EAC0AC-C5AB-44C5-9802-12B7659154C3}" type="datetimeFigureOut">
              <a:rPr lang="en-CA" smtClean="0"/>
              <a:t>2025-08-04</a:t>
            </a:fld>
            <a:endParaRPr lang="en-CA"/>
          </a:p>
        </p:txBody>
      </p:sp>
      <p:sp>
        <p:nvSpPr>
          <p:cNvPr id="5" name="Footer Placeholder 4">
            <a:extLst>
              <a:ext uri="{FF2B5EF4-FFF2-40B4-BE49-F238E27FC236}">
                <a16:creationId xmlns:a16="http://schemas.microsoft.com/office/drawing/2014/main" id="{C6D63980-AD5F-422C-9E70-768A83232C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B4038313-5C01-4B74-A2C0-4201466A9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93522E-EC56-41E7-A929-35552060312C}" type="slidenum">
              <a:rPr lang="en-CA" smtClean="0"/>
              <a:t>‹#›</a:t>
            </a:fld>
            <a:endParaRPr lang="en-CA"/>
          </a:p>
        </p:txBody>
      </p:sp>
    </p:spTree>
    <p:extLst>
      <p:ext uri="{BB962C8B-B14F-4D97-AF65-F5344CB8AC3E}">
        <p14:creationId xmlns:p14="http://schemas.microsoft.com/office/powerpoint/2010/main" val="26340865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4F7AE1-7E6A-45D0-B220-9E4AC788276E}"/>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271A490-1200-44DE-8483-C2128F7EF6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174D67B-8089-4FD3-AEC8-000321785632}"/>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6C95687-E689-4866-B92B-27668A89F296}" type="datetimeFigureOut">
              <a:rPr lang="fr-CA" smtClean="0"/>
              <a:t>2025-08-04</a:t>
            </a:fld>
            <a:endParaRPr lang="fr-CA"/>
          </a:p>
        </p:txBody>
      </p:sp>
      <p:sp>
        <p:nvSpPr>
          <p:cNvPr id="5" name="Footer Placeholder 4">
            <a:extLst>
              <a:ext uri="{FF2B5EF4-FFF2-40B4-BE49-F238E27FC236}">
                <a16:creationId xmlns:a16="http://schemas.microsoft.com/office/drawing/2014/main" id="{1DC132D9-4FE4-44F2-80ED-CA3AE663D93A}"/>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CA"/>
          </a:p>
        </p:txBody>
      </p:sp>
      <p:sp>
        <p:nvSpPr>
          <p:cNvPr id="6" name="Slide Number Placeholder 5">
            <a:extLst>
              <a:ext uri="{FF2B5EF4-FFF2-40B4-BE49-F238E27FC236}">
                <a16:creationId xmlns:a16="http://schemas.microsoft.com/office/drawing/2014/main" id="{40F6CF06-CB49-4A18-ABF2-E84FCA995D7B}"/>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DE09645-E068-4FC6-B97D-93670273B1EF}" type="slidenum">
              <a:rPr lang="fr-CA" smtClean="0"/>
              <a:t>‹#›</a:t>
            </a:fld>
            <a:endParaRPr lang="fr-CA"/>
          </a:p>
        </p:txBody>
      </p:sp>
    </p:spTree>
    <p:extLst>
      <p:ext uri="{BB962C8B-B14F-4D97-AF65-F5344CB8AC3E}">
        <p14:creationId xmlns:p14="http://schemas.microsoft.com/office/powerpoint/2010/main" val="404794954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hisvsthat.io/code-of-conduct-vs-code-of-ethics" TargetMode="External"/><Relationship Id="rId7" Type="http://schemas.openxmlformats.org/officeDocument/2006/relationships/hyperlink" Target="https://www.youtube.com/watch?v=KvwJi-zA9zk" TargetMode="External"/><Relationship Id="rId2" Type="http://schemas.openxmlformats.org/officeDocument/2006/relationships/hyperlink" Target="https://www.aeesq.ca/en/code-deontologie" TargetMode="External"/><Relationship Id="rId1" Type="http://schemas.openxmlformats.org/officeDocument/2006/relationships/slideLayout" Target="../slideLayouts/slideLayout2.xml"/><Relationship Id="rId6" Type="http://schemas.openxmlformats.org/officeDocument/2006/relationships/hyperlink" Target="https://www.youtube.com/watch?v=SKtf5yjZ5t0" TargetMode="External"/><Relationship Id="rId5" Type="http://schemas.openxmlformats.org/officeDocument/2006/relationships/hyperlink" Target="https://www.betterup.com/blog/meaning-of-personal-values" TargetMode="External"/><Relationship Id="rId4" Type="http://schemas.openxmlformats.org/officeDocument/2006/relationships/hyperlink" Target="https://www.verywellmind.com/morality-vs-ethics-what-s-the-difference-519527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keydifferences.com/difference-between-law-and-ethics.html#ComparisonChart" TargetMode="Externa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psychologytoday.com/us/blog/click-here-happiness/202111/what-are-your-values" TargetMode="Externa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hyperlink" Target="https://www.psychologytoday.com/us/blog/click-here-happiness/202111/what-are-your-values" TargetMode="Externa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BcXrzY4Mdxg" TargetMode="Externa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cdn.prod.website-files.com/5ab25784c7fcbff004fa8dca/673329dfccfe45af4b7d4498_Attitudes%2C%20Behaviours%20and%20Essential%20Skills.pdf"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5764C8-366A-44C6-9C61-C7A13D0046BA}"/>
              </a:ext>
            </a:extLst>
          </p:cNvPr>
          <p:cNvSpPr>
            <a:spLocks noGrp="1"/>
          </p:cNvSpPr>
          <p:nvPr>
            <p:ph type="ctrTitle"/>
          </p:nvPr>
        </p:nvSpPr>
        <p:spPr>
          <a:xfrm>
            <a:off x="1127208" y="857251"/>
            <a:ext cx="4747280" cy="3098061"/>
          </a:xfrm>
        </p:spPr>
        <p:txBody>
          <a:bodyPr anchor="b">
            <a:normAutofit/>
          </a:bodyPr>
          <a:lstStyle/>
          <a:p>
            <a:pPr algn="l"/>
            <a:r>
              <a:rPr lang="en-US" sz="4800">
                <a:solidFill>
                  <a:srgbClr val="FFFFFF"/>
                </a:solidFill>
              </a:rPr>
              <a:t>02FG part B </a:t>
            </a:r>
            <a:br>
              <a:rPr lang="en-US" sz="4800">
                <a:solidFill>
                  <a:srgbClr val="FFFFFF"/>
                </a:solidFill>
              </a:rPr>
            </a:br>
            <a:r>
              <a:rPr lang="en-US" sz="4800">
                <a:solidFill>
                  <a:srgbClr val="FFFFFF"/>
                </a:solidFill>
              </a:rPr>
              <a:t>Explore the profession </a:t>
            </a:r>
          </a:p>
        </p:txBody>
      </p:sp>
      <p:sp>
        <p:nvSpPr>
          <p:cNvPr id="17" name="Rectangle 16">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137CE9BA-1A21-4CBD-9AAF-A04972C10487}"/>
              </a:ext>
            </a:extLst>
          </p:cNvPr>
          <p:cNvSpPr>
            <a:spLocks noGrp="1"/>
          </p:cNvSpPr>
          <p:nvPr>
            <p:ph type="subTitle" idx="1"/>
          </p:nvPr>
        </p:nvSpPr>
        <p:spPr>
          <a:xfrm>
            <a:off x="1127208" y="4756265"/>
            <a:ext cx="4393278" cy="1244483"/>
          </a:xfrm>
        </p:spPr>
        <p:txBody>
          <a:bodyPr anchor="t">
            <a:normAutofit/>
          </a:bodyPr>
          <a:lstStyle/>
          <a:p>
            <a:pPr algn="l"/>
            <a:r>
              <a:rPr lang="en-CA" sz="2000">
                <a:solidFill>
                  <a:srgbClr val="FFFFFF"/>
                </a:solidFill>
              </a:rPr>
              <a:t>RAC Champlain College</a:t>
            </a:r>
          </a:p>
          <a:p>
            <a:pPr algn="l"/>
            <a:r>
              <a:rPr lang="en-CA" sz="2000">
                <a:solidFill>
                  <a:srgbClr val="FFFFFF"/>
                </a:solidFill>
              </a:rPr>
              <a:t>SPECIAL  EDUCATION TECHNIQUES</a:t>
            </a:r>
          </a:p>
          <a:p>
            <a:pPr algn="l"/>
            <a:r>
              <a:rPr lang="en-CA" sz="2000">
                <a:solidFill>
                  <a:srgbClr val="FFFFFF"/>
                </a:solidFill>
              </a:rPr>
              <a:t>Cluster A: Social Participation</a:t>
            </a:r>
          </a:p>
          <a:p>
            <a:pPr algn="l"/>
            <a:endParaRPr lang="en-US" sz="2000">
              <a:solidFill>
                <a:srgbClr val="FFFFFF"/>
              </a:solidFill>
            </a:endParaRPr>
          </a:p>
        </p:txBody>
      </p:sp>
      <p:sp>
        <p:nvSpPr>
          <p:cNvPr id="19" name="Oval 18">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Home - ChamplainRAC ChamplainRAC">
            <a:extLst>
              <a:ext uri="{FF2B5EF4-FFF2-40B4-BE49-F238E27FC236}">
                <a16:creationId xmlns:a16="http://schemas.microsoft.com/office/drawing/2014/main" id="{5D23DE65-BB4B-40D0-80DB-6660A789CCD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20559" y="2117144"/>
            <a:ext cx="3737164" cy="2637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282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BE0D65-354F-44ED-9DE7-D6F5DB74B6C4}"/>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Resources to help with this competency </a:t>
            </a:r>
          </a:p>
        </p:txBody>
      </p:sp>
      <p:sp>
        <p:nvSpPr>
          <p:cNvPr id="3" name="Content Placeholder 2">
            <a:extLst>
              <a:ext uri="{FF2B5EF4-FFF2-40B4-BE49-F238E27FC236}">
                <a16:creationId xmlns:a16="http://schemas.microsoft.com/office/drawing/2014/main" id="{0298B8B7-4C82-407F-BD08-03DC5A09DB58}"/>
              </a:ext>
            </a:extLst>
          </p:cNvPr>
          <p:cNvSpPr>
            <a:spLocks noGrp="1"/>
          </p:cNvSpPr>
          <p:nvPr>
            <p:ph idx="1"/>
          </p:nvPr>
        </p:nvSpPr>
        <p:spPr>
          <a:xfrm>
            <a:off x="4810259" y="649480"/>
            <a:ext cx="6555347" cy="5546047"/>
          </a:xfrm>
        </p:spPr>
        <p:txBody>
          <a:bodyPr anchor="ctr">
            <a:normAutofit/>
          </a:bodyPr>
          <a:lstStyle/>
          <a:p>
            <a:r>
              <a:rPr lang="en-CA" sz="2000" dirty="0">
                <a:hlinkClick r:id="rId2"/>
              </a:rPr>
              <a:t>Code of Conduct</a:t>
            </a:r>
            <a:endParaRPr lang="en-CA" sz="2000" dirty="0"/>
          </a:p>
          <a:p>
            <a:endParaRPr lang="en-CA" sz="2000" dirty="0"/>
          </a:p>
          <a:p>
            <a:r>
              <a:rPr lang="en-US" sz="2000" dirty="0">
                <a:hlinkClick r:id="rId3"/>
              </a:rPr>
              <a:t>Code of Conduct vs. Code of Ethics - What's the Difference? | This vs. That</a:t>
            </a:r>
            <a:endParaRPr lang="en-US" sz="2000" dirty="0"/>
          </a:p>
          <a:p>
            <a:endParaRPr lang="en-US" sz="2000" dirty="0"/>
          </a:p>
          <a:p>
            <a:r>
              <a:rPr lang="en-CA" sz="2000" dirty="0">
                <a:hlinkClick r:id="rId4"/>
              </a:rPr>
              <a:t>https://www.verywellmind.com/morality-vs-ethics-what-s-the-difference-5195271</a:t>
            </a:r>
            <a:endParaRPr lang="en-CA" sz="2000" dirty="0"/>
          </a:p>
          <a:p>
            <a:endParaRPr lang="en-CA" sz="2000" dirty="0"/>
          </a:p>
          <a:p>
            <a:r>
              <a:rPr lang="en-CA" sz="2000" dirty="0">
                <a:hlinkClick r:id="rId5"/>
              </a:rPr>
              <a:t>https://www.betterup.com/blog/meaning-of-personal-values</a:t>
            </a:r>
            <a:endParaRPr lang="en-CA" sz="2000" dirty="0"/>
          </a:p>
          <a:p>
            <a:endParaRPr lang="en-CA" sz="2000" dirty="0"/>
          </a:p>
          <a:p>
            <a:r>
              <a:rPr lang="en-CA" sz="2000" dirty="0">
                <a:hlinkClick r:id="rId6"/>
              </a:rPr>
              <a:t>Values and Behaviours</a:t>
            </a:r>
            <a:endParaRPr lang="en-CA" sz="2000" dirty="0"/>
          </a:p>
          <a:p>
            <a:endParaRPr lang="en-CA" sz="2000" dirty="0"/>
          </a:p>
          <a:p>
            <a:r>
              <a:rPr lang="en-CA" sz="2000" dirty="0">
                <a:hlinkClick r:id="rId7"/>
              </a:rPr>
              <a:t>Clarifying Your Personal Values</a:t>
            </a:r>
            <a:endParaRPr lang="en-CA" sz="2000" dirty="0"/>
          </a:p>
          <a:p>
            <a:endParaRPr lang="en-US" sz="2000" dirty="0"/>
          </a:p>
        </p:txBody>
      </p:sp>
    </p:spTree>
    <p:extLst>
      <p:ext uri="{BB962C8B-B14F-4D97-AF65-F5344CB8AC3E}">
        <p14:creationId xmlns:p14="http://schemas.microsoft.com/office/powerpoint/2010/main" val="2088986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5B6620-E9C5-47D3-B4A8-90ACA52C0408}"/>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02FG Explore the profession (PART B) </a:t>
            </a:r>
          </a:p>
        </p:txBody>
      </p:sp>
      <p:sp>
        <p:nvSpPr>
          <p:cNvPr id="3" name="Content Placeholder 2">
            <a:extLst>
              <a:ext uri="{FF2B5EF4-FFF2-40B4-BE49-F238E27FC236}">
                <a16:creationId xmlns:a16="http://schemas.microsoft.com/office/drawing/2014/main" id="{575A073A-B68C-4469-B70C-D61B15835EA9}"/>
              </a:ext>
            </a:extLst>
          </p:cNvPr>
          <p:cNvSpPr>
            <a:spLocks noGrp="1"/>
          </p:cNvSpPr>
          <p:nvPr>
            <p:ph idx="1"/>
          </p:nvPr>
        </p:nvSpPr>
        <p:spPr>
          <a:xfrm>
            <a:off x="1371599" y="1756064"/>
            <a:ext cx="9724031" cy="4245491"/>
          </a:xfrm>
        </p:spPr>
        <p:txBody>
          <a:bodyPr anchor="ctr">
            <a:normAutofit/>
          </a:bodyPr>
          <a:lstStyle/>
          <a:p>
            <a:pPr marL="457200" marR="0">
              <a:spcBef>
                <a:spcPts val="0"/>
              </a:spcBef>
              <a:spcAft>
                <a:spcPts val="0"/>
              </a:spcAft>
            </a:pPr>
            <a:r>
              <a:rPr lang="en-CA" sz="2000" b="1" dirty="0">
                <a:effectLst/>
                <a:latin typeface="Cambria" panose="02040503050406030204" pitchFamily="18" charset="0"/>
                <a:ea typeface="Calibri" panose="020F0502020204030204" pitchFamily="34" charset="0"/>
                <a:cs typeface="Times New Roman" panose="02020603050405020304" pitchFamily="18" charset="0"/>
              </a:rPr>
              <a:t>02FG- 3 Examine professional behaviours</a:t>
            </a:r>
            <a:endParaRPr lang="en-US" sz="2000" dirty="0">
              <a:effectLst/>
              <a:latin typeface="Calibri" panose="020F0502020204030204" pitchFamily="34" charset="0"/>
              <a:ea typeface="Calibri" panose="020F0502020204030204" pitchFamily="34" charset="0"/>
            </a:endParaRPr>
          </a:p>
          <a:p>
            <a:pPr marL="899160" marR="0">
              <a:spcBef>
                <a:spcPts val="0"/>
              </a:spcBef>
              <a:spcAft>
                <a:spcPts val="0"/>
              </a:spcAft>
            </a:pPr>
            <a:r>
              <a:rPr lang="en-CA" sz="2000" dirty="0">
                <a:effectLst/>
                <a:latin typeface="Cambria" panose="02040503050406030204" pitchFamily="18" charset="0"/>
                <a:ea typeface="Calibri" panose="020F0502020204030204" pitchFamily="34" charset="0"/>
                <a:cs typeface="Times New Roman" panose="02020603050405020304" pitchFamily="18" charset="0"/>
              </a:rPr>
              <a:t>Acceptance of the rules of ethics applicable to the profession</a:t>
            </a:r>
            <a:endParaRPr lang="en-US" sz="2000" dirty="0">
              <a:effectLst/>
              <a:latin typeface="Calibri" panose="020F0502020204030204" pitchFamily="34" charset="0"/>
              <a:ea typeface="Calibri" panose="020F0502020204030204" pitchFamily="34" charset="0"/>
            </a:endParaRPr>
          </a:p>
          <a:p>
            <a:pPr marL="899160" marR="0">
              <a:spcBef>
                <a:spcPts val="0"/>
              </a:spcBef>
              <a:spcAft>
                <a:spcPts val="0"/>
              </a:spcAft>
            </a:pPr>
            <a:r>
              <a:rPr lang="en-CA" sz="2000" dirty="0">
                <a:effectLst/>
                <a:latin typeface="Cambria" panose="02040503050406030204" pitchFamily="18" charset="0"/>
                <a:ea typeface="Calibri" panose="020F0502020204030204" pitchFamily="34" charset="0"/>
                <a:cs typeface="Times New Roman" panose="02020603050405020304" pitchFamily="18" charset="0"/>
              </a:rPr>
              <a:t>Identification of the behaviour expected of professionals</a:t>
            </a:r>
            <a:endParaRPr lang="en-US" sz="2000" dirty="0">
              <a:effectLst/>
              <a:latin typeface="Calibri" panose="020F0502020204030204" pitchFamily="34" charset="0"/>
              <a:ea typeface="Calibri" panose="020F0502020204030204" pitchFamily="34" charset="0"/>
            </a:endParaRPr>
          </a:p>
          <a:p>
            <a:pPr marL="899160" marR="0">
              <a:spcBef>
                <a:spcPts val="0"/>
              </a:spcBef>
              <a:spcAft>
                <a:spcPts val="0"/>
              </a:spcAft>
            </a:pPr>
            <a:r>
              <a:rPr lang="en-CA" sz="2000" dirty="0">
                <a:effectLst/>
                <a:latin typeface="Cambria" panose="02040503050406030204" pitchFamily="18" charset="0"/>
                <a:ea typeface="Calibri" panose="020F0502020204030204" pitchFamily="34" charset="0"/>
                <a:cs typeface="Times New Roman" panose="02020603050405020304" pitchFamily="18" charset="0"/>
              </a:rPr>
              <a:t>Accurate analysis of the consequences of inappropriate behaviour </a:t>
            </a:r>
          </a:p>
          <a:p>
            <a:pPr marL="899160" marR="0">
              <a:spcBef>
                <a:spcPts val="0"/>
              </a:spcBef>
              <a:spcAft>
                <a:spcPts val="0"/>
              </a:spcAft>
            </a:pPr>
            <a:endParaRPr lang="en-CA" sz="2000" dirty="0">
              <a:latin typeface="Cambria" panose="02040503050406030204" pitchFamily="18" charset="0"/>
              <a:ea typeface="Calibri" panose="020F0502020204030204" pitchFamily="34" charset="0"/>
              <a:cs typeface="Times New Roman" panose="02020603050405020304" pitchFamily="18" charset="0"/>
            </a:endParaRPr>
          </a:p>
          <a:p>
            <a:pPr marL="899160" marR="0">
              <a:spcBef>
                <a:spcPts val="0"/>
              </a:spcBef>
              <a:spcAft>
                <a:spcPts val="0"/>
              </a:spcAft>
            </a:pPr>
            <a:endParaRPr lang="en-US" sz="2000" dirty="0">
              <a:effectLst/>
              <a:latin typeface="Calibri" panose="020F0502020204030204" pitchFamily="34" charset="0"/>
              <a:ea typeface="Calibri" panose="020F0502020204030204" pitchFamily="34" charset="0"/>
            </a:endParaRPr>
          </a:p>
          <a:p>
            <a:r>
              <a:rPr lang="en-US" sz="2000" dirty="0"/>
              <a:t>40% of the final grade for 02FG will be evaluated in this assignment </a:t>
            </a:r>
          </a:p>
        </p:txBody>
      </p:sp>
    </p:spTree>
    <p:extLst>
      <p:ext uri="{BB962C8B-B14F-4D97-AF65-F5344CB8AC3E}">
        <p14:creationId xmlns:p14="http://schemas.microsoft.com/office/powerpoint/2010/main" val="162505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9E262D-ECB0-CB1C-5A11-CEC6C1F3D25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5CFACD5-EAD9-A1E6-9CA1-DAE69692C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D7A2756-8743-7625-2230-87F65F0B5E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1FC8E84-E548-F0F5-20FB-5A624FFA0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3F30D35-1DD9-18B8-0223-E57849765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4208B37-BF44-E423-ABF9-10AD8E0FE6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483E95-0E0B-5592-515E-32793BA1FF54}"/>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02FG Explore the profession (PART B) </a:t>
            </a:r>
          </a:p>
        </p:txBody>
      </p:sp>
      <p:sp>
        <p:nvSpPr>
          <p:cNvPr id="3" name="Content Placeholder 2">
            <a:extLst>
              <a:ext uri="{FF2B5EF4-FFF2-40B4-BE49-F238E27FC236}">
                <a16:creationId xmlns:a16="http://schemas.microsoft.com/office/drawing/2014/main" id="{70A215E6-BD91-7ACD-C0A3-A700F00B9531}"/>
              </a:ext>
            </a:extLst>
          </p:cNvPr>
          <p:cNvSpPr>
            <a:spLocks noGrp="1"/>
          </p:cNvSpPr>
          <p:nvPr>
            <p:ph idx="1"/>
          </p:nvPr>
        </p:nvSpPr>
        <p:spPr>
          <a:xfrm>
            <a:off x="1152524" y="2013239"/>
            <a:ext cx="9724031" cy="4245491"/>
          </a:xfrm>
        </p:spPr>
        <p:txBody>
          <a:bodyPr anchor="ctr">
            <a:normAutofit/>
          </a:bodyPr>
          <a:lstStyle/>
          <a:p>
            <a:pPr marL="670560" marR="0" indent="0">
              <a:spcBef>
                <a:spcPts val="0"/>
              </a:spcBef>
              <a:spcAft>
                <a:spcPts val="1200"/>
              </a:spcAft>
              <a:buNone/>
            </a:pPr>
            <a:r>
              <a:rPr lang="en-CA" b="1">
                <a:effectLst/>
                <a:latin typeface="Cambria" panose="02040503050406030204" pitchFamily="18" charset="0"/>
                <a:ea typeface="Calibri" panose="020F0502020204030204" pitchFamily="34" charset="0"/>
                <a:cs typeface="Times New Roman" panose="02020603050405020304" pitchFamily="18" charset="0"/>
              </a:rPr>
              <a:t>Written part of the evaluation </a:t>
            </a:r>
            <a:r>
              <a:rPr lang="en-CA" sz="2400" i="1">
                <a:effectLst/>
                <a:latin typeface="Cambria" panose="02040503050406030204" pitchFamily="18" charset="0"/>
                <a:ea typeface="Calibri" panose="020F0502020204030204" pitchFamily="34" charset="0"/>
                <a:cs typeface="Times New Roman" panose="02020603050405020304" pitchFamily="18" charset="0"/>
              </a:rPr>
              <a:t>(3 pages minimum)</a:t>
            </a:r>
          </a:p>
          <a:p>
            <a:pPr marL="914400" marR="0" indent="-244475">
              <a:spcBef>
                <a:spcPts val="0"/>
              </a:spcBef>
              <a:spcAft>
                <a:spcPts val="0"/>
              </a:spcAft>
              <a:buFont typeface="+mj-lt"/>
              <a:buAutoNum type="arabicPeriod"/>
            </a:pPr>
            <a:r>
              <a:rPr lang="en-US" sz="2000">
                <a:effectLst/>
                <a:latin typeface="Cambria" panose="02040503050406030204" pitchFamily="18" charset="0"/>
                <a:ea typeface="Calibri" panose="020F0502020204030204" pitchFamily="34" charset="0"/>
                <a:cs typeface="Times New Roman" panose="02020603050405020304" pitchFamily="18" charset="0"/>
              </a:rPr>
              <a:t>Describe an ethical dilemma you have experienced while working in the helping field.  </a:t>
            </a:r>
          </a:p>
          <a:p>
            <a:pPr marL="1428750" lvl="1" indent="-301625">
              <a:spcBef>
                <a:spcPts val="0"/>
              </a:spcBef>
              <a:buFont typeface="+mj-lt"/>
              <a:buAutoNum type="alphaLcParenR"/>
            </a:pPr>
            <a:r>
              <a:rPr lang="en-US" sz="1600">
                <a:effectLst/>
                <a:latin typeface="Cambria" panose="02040503050406030204" pitchFamily="18" charset="0"/>
                <a:ea typeface="Calibri" panose="020F0502020204030204" pitchFamily="34" charset="0"/>
                <a:cs typeface="Times New Roman" panose="02020603050405020304" pitchFamily="18" charset="0"/>
              </a:rPr>
              <a:t>Describe the situation while respecting confidentiality.</a:t>
            </a:r>
          </a:p>
          <a:p>
            <a:pPr marL="1428750" lvl="1" indent="-301625">
              <a:spcBef>
                <a:spcPts val="0"/>
              </a:spcBef>
              <a:buFont typeface="+mj-lt"/>
              <a:buAutoNum type="alphaLcParenR"/>
            </a:pPr>
            <a:r>
              <a:rPr lang="en-US" sz="1600">
                <a:effectLst/>
                <a:latin typeface="Cambria" panose="02040503050406030204" pitchFamily="18" charset="0"/>
                <a:ea typeface="Calibri" panose="020F0502020204030204" pitchFamily="34" charset="0"/>
                <a:cs typeface="Times New Roman" panose="02020603050405020304" pitchFamily="18" charset="0"/>
              </a:rPr>
              <a:t>Describe what you would change about your actions if faced with this dilemma today</a:t>
            </a:r>
          </a:p>
          <a:p>
            <a:pPr marL="1428750" lvl="1" indent="-301625">
              <a:spcBef>
                <a:spcPts val="0"/>
              </a:spcBef>
              <a:buFont typeface="+mj-lt"/>
              <a:buAutoNum type="alphaLcParenR"/>
            </a:pPr>
            <a:r>
              <a:rPr lang="en-US" sz="1600">
                <a:effectLst/>
                <a:latin typeface="Cambria" panose="02040503050406030204" pitchFamily="18" charset="0"/>
                <a:ea typeface="Calibri" panose="020F0502020204030204" pitchFamily="34" charset="0"/>
                <a:cs typeface="Times New Roman" panose="02020603050405020304" pitchFamily="18" charset="0"/>
              </a:rPr>
              <a:t>Identify 3 points from the Code of Conduct that relate to your actions in this dilemma and provide a rationale for these choices.</a:t>
            </a:r>
          </a:p>
          <a:p>
            <a:pPr marL="1428750" lvl="1" indent="-301625">
              <a:spcBef>
                <a:spcPts val="0"/>
              </a:spcBef>
              <a:buFont typeface="+mj-lt"/>
              <a:buAutoNum type="alphaLcParenR"/>
            </a:pPr>
            <a:endParaRPr lang="en-US" sz="1600">
              <a:latin typeface="Cambria" panose="02040503050406030204" pitchFamily="18" charset="0"/>
              <a:ea typeface="Calibri" panose="020F0502020204030204" pitchFamily="34" charset="0"/>
              <a:cs typeface="Times New Roman" panose="02020603050405020304" pitchFamily="18" charset="0"/>
            </a:endParaRPr>
          </a:p>
          <a:p>
            <a:pPr marL="971550" indent="-301625">
              <a:spcBef>
                <a:spcPts val="0"/>
              </a:spcBef>
              <a:buFont typeface="+mj-lt"/>
              <a:buAutoNum type="arabicPeriod"/>
            </a:pPr>
            <a:r>
              <a:rPr lang="en-US" sz="2000">
                <a:effectLst/>
                <a:latin typeface="Cambria" panose="02040503050406030204" pitchFamily="18" charset="0"/>
                <a:ea typeface="Calibri" panose="020F0502020204030204" pitchFamily="34" charset="0"/>
                <a:cs typeface="Times New Roman" panose="02020603050405020304" pitchFamily="18" charset="0"/>
              </a:rPr>
              <a:t>Attitudes and skills</a:t>
            </a:r>
          </a:p>
          <a:p>
            <a:pPr marL="1428750" lvl="1" indent="-301625">
              <a:spcBef>
                <a:spcPts val="0"/>
              </a:spcBef>
              <a:buFont typeface="+mj-lt"/>
              <a:buAutoNum type="alphaLcParenR"/>
            </a:pPr>
            <a:r>
              <a:rPr lang="en-US" sz="1600">
                <a:effectLst/>
                <a:latin typeface="Cambria" panose="02040503050406030204" pitchFamily="18" charset="0"/>
                <a:ea typeface="Calibri" panose="020F0502020204030204" pitchFamily="34" charset="0"/>
                <a:cs typeface="Times New Roman" panose="02020603050405020304" pitchFamily="18" charset="0"/>
              </a:rPr>
              <a:t>List and explain in detail at least 3 appropriate </a:t>
            </a:r>
            <a:r>
              <a:rPr lang="en-US" sz="1600" b="1">
                <a:effectLst/>
                <a:latin typeface="Cambria" panose="02040503050406030204" pitchFamily="18" charset="0"/>
                <a:ea typeface="Calibri" panose="020F0502020204030204" pitchFamily="34" charset="0"/>
                <a:cs typeface="Times New Roman" panose="02020603050405020304" pitchFamily="18" charset="0"/>
              </a:rPr>
              <a:t>attitudes</a:t>
            </a:r>
            <a:r>
              <a:rPr lang="en-US" sz="1600">
                <a:effectLst/>
                <a:latin typeface="Cambria" panose="02040503050406030204" pitchFamily="18" charset="0"/>
                <a:ea typeface="Calibri" panose="020F0502020204030204" pitchFamily="34" charset="0"/>
                <a:cs typeface="Times New Roman" panose="02020603050405020304" pitchFamily="18" charset="0"/>
              </a:rPr>
              <a:t> required of the Specialized Educator that were not mentioned by the SET you interviewed in 02FG. For each attitude, provide an example from your work where you demonstrated this attitude. </a:t>
            </a:r>
          </a:p>
          <a:p>
            <a:pPr marL="1428750" lvl="1" indent="-301625">
              <a:spcBef>
                <a:spcPts val="0"/>
              </a:spcBef>
              <a:buFont typeface="+mj-lt"/>
              <a:buAutoNum type="alphaLcParenR"/>
            </a:pPr>
            <a:r>
              <a:rPr lang="en-US" sz="1600">
                <a:effectLst/>
                <a:latin typeface="Cambria" panose="02040503050406030204" pitchFamily="18" charset="0"/>
                <a:ea typeface="Calibri" panose="020F0502020204030204" pitchFamily="34" charset="0"/>
                <a:cs typeface="Times New Roman" panose="02020603050405020304" pitchFamily="18" charset="0"/>
              </a:rPr>
              <a:t>List and explain in detail at least 3 appropriate </a:t>
            </a:r>
            <a:r>
              <a:rPr lang="en-US" sz="1600" b="1">
                <a:effectLst/>
                <a:latin typeface="Cambria" panose="02040503050406030204" pitchFamily="18" charset="0"/>
                <a:ea typeface="Calibri" panose="020F0502020204030204" pitchFamily="34" charset="0"/>
                <a:cs typeface="Times New Roman" panose="02020603050405020304" pitchFamily="18" charset="0"/>
              </a:rPr>
              <a:t>skills</a:t>
            </a:r>
            <a:r>
              <a:rPr lang="en-US" sz="1600">
                <a:effectLst/>
                <a:latin typeface="Cambria" panose="02040503050406030204" pitchFamily="18" charset="0"/>
                <a:ea typeface="Calibri" panose="020F0502020204030204" pitchFamily="34" charset="0"/>
                <a:cs typeface="Times New Roman" panose="02020603050405020304" pitchFamily="18" charset="0"/>
              </a:rPr>
              <a:t> required of the Specialized Educator in relation to their ability to create and implement interventions. These should be different skills from those mentioned by the SET you interviewed. For each skill, provide an example from your work where you or the SET demonstrated using the skill. </a:t>
            </a:r>
          </a:p>
          <a:p>
            <a:pPr marL="971550" indent="-301625">
              <a:spcBef>
                <a:spcPts val="0"/>
              </a:spcBef>
              <a:buFont typeface="+mj-lt"/>
              <a:buAutoNum type="arabicPeriod"/>
            </a:pPr>
            <a:endParaRPr lang="en-US" sz="2000">
              <a:effectLst/>
              <a:latin typeface="Cambria" panose="0204050305040603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9403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80A4D5-0F3C-F836-B730-3F3FD097C1C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1268B28-0FA5-E70B-E869-915D3385F1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8ECA87C-9258-AB60-7EA8-CE977B8FF8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43922D4-9E50-97DB-0242-CAD615F931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422F5E8-73B4-CC15-2CCD-346321B67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6A0B20D-3565-F167-F3A4-24427E5D3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78B3D-F2DA-FD30-3B4F-1D99261E2A12}"/>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02FG Explore the profession (PART B) </a:t>
            </a:r>
          </a:p>
        </p:txBody>
      </p:sp>
      <p:sp>
        <p:nvSpPr>
          <p:cNvPr id="3" name="Content Placeholder 2">
            <a:extLst>
              <a:ext uri="{FF2B5EF4-FFF2-40B4-BE49-F238E27FC236}">
                <a16:creationId xmlns:a16="http://schemas.microsoft.com/office/drawing/2014/main" id="{986CC6BD-FEE2-598A-4221-CB14E98385C3}"/>
              </a:ext>
            </a:extLst>
          </p:cNvPr>
          <p:cNvSpPr>
            <a:spLocks noGrp="1"/>
          </p:cNvSpPr>
          <p:nvPr>
            <p:ph idx="1"/>
          </p:nvPr>
        </p:nvSpPr>
        <p:spPr>
          <a:xfrm>
            <a:off x="1152524" y="2013239"/>
            <a:ext cx="9724031" cy="4245491"/>
          </a:xfrm>
        </p:spPr>
        <p:txBody>
          <a:bodyPr anchor="ctr">
            <a:normAutofit/>
          </a:bodyPr>
          <a:lstStyle/>
          <a:p>
            <a:pPr marL="670560" marR="0" indent="0">
              <a:spcBef>
                <a:spcPts val="0"/>
              </a:spcBef>
              <a:spcAft>
                <a:spcPts val="1200"/>
              </a:spcAft>
              <a:buNone/>
            </a:pPr>
            <a:r>
              <a:rPr lang="en-CA" sz="3200" b="1">
                <a:effectLst/>
                <a:latin typeface="Cambria" panose="02040503050406030204" pitchFamily="18" charset="0"/>
                <a:ea typeface="Calibri" panose="020F0502020204030204" pitchFamily="34" charset="0"/>
                <a:cs typeface="Times New Roman" panose="02020603050405020304" pitchFamily="18" charset="0"/>
              </a:rPr>
              <a:t>Interview part of the evaluation</a:t>
            </a:r>
            <a:endParaRPr lang="en-CA" i="1">
              <a:effectLst/>
              <a:latin typeface="Cambria" panose="02040503050406030204" pitchFamily="18" charset="0"/>
              <a:ea typeface="Calibri" panose="020F0502020204030204" pitchFamily="34" charset="0"/>
              <a:cs typeface="Times New Roman" panose="02020603050405020304" pitchFamily="18" charset="0"/>
            </a:endParaRPr>
          </a:p>
          <a:p>
            <a:pPr marL="1012825" indent="-342900">
              <a:spcBef>
                <a:spcPts val="0"/>
              </a:spcBef>
              <a:spcAft>
                <a:spcPts val="1200"/>
              </a:spcAft>
            </a:pPr>
            <a:r>
              <a:rPr lang="en-US" sz="2400">
                <a:latin typeface="Cambria" panose="02040503050406030204" pitchFamily="18" charset="0"/>
                <a:ea typeface="Calibri" panose="020F0502020204030204" pitchFamily="34" charset="0"/>
                <a:cs typeface="Times New Roman" panose="02020603050405020304" pitchFamily="18" charset="0"/>
              </a:rPr>
              <a:t>T</a:t>
            </a:r>
            <a:r>
              <a:rPr lang="en-US" sz="2400">
                <a:effectLst/>
                <a:latin typeface="Cambria" panose="02040503050406030204" pitchFamily="18" charset="0"/>
                <a:ea typeface="Calibri" panose="020F0502020204030204" pitchFamily="34" charset="0"/>
                <a:cs typeface="Times New Roman" panose="02020603050405020304" pitchFamily="18" charset="0"/>
              </a:rPr>
              <a:t>he content specialist will present you with an ethical dilemma. You will have time to consult the Code of Conduct to determine what actions you would take.  </a:t>
            </a:r>
          </a:p>
          <a:p>
            <a:pPr marL="1012825" indent="-342900">
              <a:spcBef>
                <a:spcPts val="0"/>
              </a:spcBef>
              <a:spcAft>
                <a:spcPts val="1200"/>
              </a:spcAft>
            </a:pPr>
            <a:r>
              <a:rPr lang="en-US" sz="2400">
                <a:effectLst/>
                <a:latin typeface="Cambria" panose="02040503050406030204" pitchFamily="18" charset="0"/>
                <a:ea typeface="Calibri" panose="020F0502020204030204" pitchFamily="34" charset="0"/>
                <a:cs typeface="Times New Roman" panose="02020603050405020304" pitchFamily="18" charset="0"/>
              </a:rPr>
              <a:t>Link your actions to at least 3 points in the Code of Conduct, and provide a rationale for your actions.</a:t>
            </a:r>
          </a:p>
          <a:p>
            <a:pPr marL="1012825" indent="-342900">
              <a:spcBef>
                <a:spcPts val="0"/>
              </a:spcBef>
              <a:spcAft>
                <a:spcPts val="1200"/>
              </a:spcAft>
            </a:pPr>
            <a:r>
              <a:rPr lang="en-US" sz="2400">
                <a:effectLst/>
                <a:latin typeface="Cambria" panose="02040503050406030204" pitchFamily="18" charset="0"/>
                <a:ea typeface="Calibri" panose="020F0502020204030204" pitchFamily="34" charset="0"/>
                <a:cs typeface="Times New Roman" panose="02020603050405020304" pitchFamily="18" charset="0"/>
              </a:rPr>
              <a:t>Identify 2 aspects of your own ethical conduct you want to improve upon and how you will continue to work on those goals.</a:t>
            </a:r>
          </a:p>
        </p:txBody>
      </p:sp>
    </p:spTree>
    <p:extLst>
      <p:ext uri="{BB962C8B-B14F-4D97-AF65-F5344CB8AC3E}">
        <p14:creationId xmlns:p14="http://schemas.microsoft.com/office/powerpoint/2010/main" val="1790360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33E259EE-46EF-3AB6-123F-830B0462CFA5}"/>
              </a:ext>
            </a:extLst>
          </p:cNvPr>
          <p:cNvPicPr>
            <a:picLocks noChangeAspect="1"/>
          </p:cNvPicPr>
          <p:nvPr/>
        </p:nvPicPr>
        <p:blipFill rotWithShape="1">
          <a:blip r:embed="rId2"/>
          <a:srcRect l="20368" r="20366" b="-1"/>
          <a:stretch/>
        </p:blipFill>
        <p:spPr>
          <a:xfrm>
            <a:off x="6103027" y="10"/>
            <a:ext cx="6088971" cy="6857990"/>
          </a:xfrm>
          <a:prstGeom prst="rect">
            <a:avLst/>
          </a:prstGeom>
        </p:spPr>
      </p:pic>
      <p:sp useBgFill="1">
        <p:nvSpPr>
          <p:cNvPr id="41" name="Rectangle 4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2" name="Rectangle 41">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E7E1374-11AC-4DA9-9738-70E8B07DC063}"/>
              </a:ext>
            </a:extLst>
          </p:cNvPr>
          <p:cNvSpPr>
            <a:spLocks noGrp="1"/>
          </p:cNvSpPr>
          <p:nvPr>
            <p:ph type="title"/>
          </p:nvPr>
        </p:nvSpPr>
        <p:spPr>
          <a:xfrm>
            <a:off x="761801" y="328512"/>
            <a:ext cx="4778387" cy="1628970"/>
          </a:xfrm>
        </p:spPr>
        <p:txBody>
          <a:bodyPr anchor="ctr">
            <a:normAutofit/>
          </a:bodyPr>
          <a:lstStyle/>
          <a:p>
            <a:r>
              <a:rPr lang="en-CA" sz="3700"/>
              <a:t>What is an Ethical Dilemma? </a:t>
            </a:r>
            <a:br>
              <a:rPr lang="en-CA" sz="3700"/>
            </a:br>
            <a:endParaRPr lang="en-CA" sz="3700"/>
          </a:p>
        </p:txBody>
      </p:sp>
      <p:graphicFrame>
        <p:nvGraphicFramePr>
          <p:cNvPr id="5" name="Content Placeholder 2">
            <a:extLst>
              <a:ext uri="{FF2B5EF4-FFF2-40B4-BE49-F238E27FC236}">
                <a16:creationId xmlns:a16="http://schemas.microsoft.com/office/drawing/2014/main" id="{5BCECF27-79E4-4FC5-8484-41A096C3B743}"/>
              </a:ext>
            </a:extLst>
          </p:cNvPr>
          <p:cNvGraphicFramePr>
            <a:graphicFrameLocks noGrp="1"/>
          </p:cNvGraphicFramePr>
          <p:nvPr>
            <p:ph idx="1"/>
            <p:extLst>
              <p:ext uri="{D42A27DB-BD31-4B8C-83A1-F6EECF244321}">
                <p14:modId xmlns:p14="http://schemas.microsoft.com/office/powerpoint/2010/main" val="2336233631"/>
              </p:ext>
            </p:extLst>
          </p:nvPr>
        </p:nvGraphicFramePr>
        <p:xfrm>
          <a:off x="761801" y="2884929"/>
          <a:ext cx="4659756" cy="3374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6938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BE4FE-61E6-45D7-B0F6-D31F5F9EF0F1}"/>
              </a:ext>
            </a:extLst>
          </p:cNvPr>
          <p:cNvSpPr>
            <a:spLocks noGrp="1"/>
          </p:cNvSpPr>
          <p:nvPr>
            <p:ph type="title"/>
          </p:nvPr>
        </p:nvSpPr>
        <p:spPr>
          <a:xfrm>
            <a:off x="838199" y="291090"/>
            <a:ext cx="10515599" cy="1194810"/>
          </a:xfrm>
        </p:spPr>
        <p:txBody>
          <a:bodyPr vert="horz" lIns="91440" tIns="45720" rIns="91440" bIns="45720" rtlCol="0" anchor="b">
            <a:normAutofit/>
          </a:bodyPr>
          <a:lstStyle/>
          <a:p>
            <a:r>
              <a:rPr lang="en-US" kern="1200" dirty="0">
                <a:solidFill>
                  <a:schemeClr val="tx1"/>
                </a:solidFill>
                <a:latin typeface="+mj-lt"/>
                <a:ea typeface="+mj-ea"/>
                <a:cs typeface="+mj-cs"/>
              </a:rPr>
              <a:t>Laws vs Ethics </a:t>
            </a:r>
            <a:br>
              <a:rPr lang="en-US" sz="1800" kern="1200" dirty="0">
                <a:solidFill>
                  <a:schemeClr val="tx1"/>
                </a:solidFill>
                <a:latin typeface="+mj-lt"/>
                <a:ea typeface="+mj-ea"/>
                <a:cs typeface="+mj-cs"/>
              </a:rPr>
            </a:br>
            <a:r>
              <a:rPr lang="en-US" sz="1800" kern="1200" dirty="0">
                <a:solidFill>
                  <a:schemeClr val="tx1"/>
                </a:solidFill>
                <a:latin typeface="+mj-lt"/>
                <a:ea typeface="+mj-ea"/>
                <a:cs typeface="+mj-cs"/>
                <a:hlinkClick r:id="rId2"/>
              </a:rPr>
              <a:t>https://keydifferences.com/difference-between-law-and-ethics.html#ComparisonChart</a:t>
            </a:r>
            <a:br>
              <a:rPr lang="en-US" sz="1800" kern="1200" dirty="0">
                <a:solidFill>
                  <a:schemeClr val="tx1"/>
                </a:solidFill>
                <a:latin typeface="+mj-lt"/>
                <a:ea typeface="+mj-ea"/>
                <a:cs typeface="+mj-cs"/>
              </a:rPr>
            </a:br>
            <a:endParaRPr lang="en-US" sz="1800" kern="1200" dirty="0">
              <a:solidFill>
                <a:schemeClr val="tx1"/>
              </a:solidFill>
              <a:latin typeface="+mj-lt"/>
              <a:ea typeface="+mj-ea"/>
              <a:cs typeface="+mj-cs"/>
            </a:endParaRPr>
          </a:p>
        </p:txBody>
      </p:sp>
      <p:sp>
        <p:nvSpPr>
          <p:cNvPr id="12" name="Rectangle 9">
            <a:extLst>
              <a:ext uri="{FF2B5EF4-FFF2-40B4-BE49-F238E27FC236}">
                <a16:creationId xmlns:a16="http://schemas.microsoft.com/office/drawing/2014/main" id="{F170E346-B98B-43A6-A4DA-D36FF6328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8" y="-6032938"/>
            <a:ext cx="126124" cy="1219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4" name="Content Placeholder 3">
            <a:extLst>
              <a:ext uri="{FF2B5EF4-FFF2-40B4-BE49-F238E27FC236}">
                <a16:creationId xmlns:a16="http://schemas.microsoft.com/office/drawing/2014/main" id="{1CD3F855-D103-4924-BC5E-D76A6E50F3C9}"/>
              </a:ext>
            </a:extLst>
          </p:cNvPr>
          <p:cNvGraphicFramePr>
            <a:graphicFrameLocks noGrp="1"/>
          </p:cNvGraphicFramePr>
          <p:nvPr>
            <p:ph idx="1"/>
            <p:extLst>
              <p:ext uri="{D42A27DB-BD31-4B8C-83A1-F6EECF244321}">
                <p14:modId xmlns:p14="http://schemas.microsoft.com/office/powerpoint/2010/main" val="488905044"/>
              </p:ext>
            </p:extLst>
          </p:nvPr>
        </p:nvGraphicFramePr>
        <p:xfrm>
          <a:off x="838200" y="1762125"/>
          <a:ext cx="10515601" cy="4423773"/>
        </p:xfrm>
        <a:graphic>
          <a:graphicData uri="http://schemas.openxmlformats.org/drawingml/2006/table">
            <a:tbl>
              <a:tblPr firstRow="1" bandRow="1">
                <a:solidFill>
                  <a:schemeClr val="bg1"/>
                </a:solidFill>
              </a:tblPr>
              <a:tblGrid>
                <a:gridCol w="1534133">
                  <a:extLst>
                    <a:ext uri="{9D8B030D-6E8A-4147-A177-3AD203B41FA5}">
                      <a16:colId xmlns:a16="http://schemas.microsoft.com/office/drawing/2014/main" val="534131324"/>
                    </a:ext>
                  </a:extLst>
                </a:gridCol>
                <a:gridCol w="4371367">
                  <a:extLst>
                    <a:ext uri="{9D8B030D-6E8A-4147-A177-3AD203B41FA5}">
                      <a16:colId xmlns:a16="http://schemas.microsoft.com/office/drawing/2014/main" val="1035588961"/>
                    </a:ext>
                  </a:extLst>
                </a:gridCol>
                <a:gridCol w="4610101">
                  <a:extLst>
                    <a:ext uri="{9D8B030D-6E8A-4147-A177-3AD203B41FA5}">
                      <a16:colId xmlns:a16="http://schemas.microsoft.com/office/drawing/2014/main" val="2856563836"/>
                    </a:ext>
                  </a:extLst>
                </a:gridCol>
              </a:tblGrid>
              <a:tr h="954890">
                <a:tc>
                  <a:txBody>
                    <a:bodyPr/>
                    <a:lstStyle/>
                    <a:p>
                      <a:pPr algn="l" fontAlgn="t"/>
                      <a:r>
                        <a:rPr lang="en-CA" sz="1400" b="0" cap="none" spc="0">
                          <a:solidFill>
                            <a:schemeClr val="bg1"/>
                          </a:solidFill>
                          <a:effectLst/>
                        </a:rPr>
                        <a:t>Meaning</a:t>
                      </a:r>
                    </a:p>
                  </a:txBody>
                  <a:tcPr marL="121952" marR="24130" marT="93809" marB="93809"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tx1"/>
                    </a:solidFill>
                  </a:tcPr>
                </a:tc>
                <a:tc>
                  <a:txBody>
                    <a:bodyPr/>
                    <a:lstStyle/>
                    <a:p>
                      <a:pPr algn="l" fontAlgn="t"/>
                      <a:r>
                        <a:rPr lang="en-US" sz="1400" b="0" cap="none" spc="0" dirty="0">
                          <a:solidFill>
                            <a:schemeClr val="bg1"/>
                          </a:solidFill>
                          <a:effectLst/>
                        </a:rPr>
                        <a:t>The law refers to a systematic body of rules that governs the whole society and the actions of its individual members.</a:t>
                      </a:r>
                    </a:p>
                  </a:txBody>
                  <a:tcPr marL="121952" marR="24130" marT="93809" marB="93809"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algn="l" fontAlgn="t"/>
                      <a:r>
                        <a:rPr lang="en-US" sz="1400" b="0" cap="none" spc="0">
                          <a:solidFill>
                            <a:schemeClr val="bg1"/>
                          </a:solidFill>
                          <a:effectLst/>
                        </a:rPr>
                        <a:t>Ethics is a branch of moral philosophy that guides people about the basic human conduct.</a:t>
                      </a:r>
                    </a:p>
                  </a:txBody>
                  <a:tcPr marL="121952" marR="24130" marT="93809" marB="93809" anchor="ctr">
                    <a:lnL w="12700" cmpd="sng">
                      <a:noFill/>
                    </a:lnL>
                    <a:lnR w="12700" cmpd="sng">
                      <a:noFill/>
                    </a:lnR>
                    <a:lnT w="19050" cap="flat" cmpd="sng" algn="ctr">
                      <a:solidFill>
                        <a:schemeClr val="tx1"/>
                      </a:solidFill>
                      <a:prstDash val="solid"/>
                    </a:lnT>
                    <a:lnB w="38100" cmpd="sng">
                      <a:noFill/>
                    </a:lnB>
                    <a:solidFill>
                      <a:schemeClr val="tx1"/>
                    </a:solidFill>
                  </a:tcPr>
                </a:tc>
                <a:extLst>
                  <a:ext uri="{0D108BD9-81ED-4DB2-BD59-A6C34878D82A}">
                    <a16:rowId xmlns:a16="http://schemas.microsoft.com/office/drawing/2014/main" val="680222407"/>
                  </a:ext>
                </a:extLst>
              </a:tr>
              <a:tr h="480831">
                <a:tc>
                  <a:txBody>
                    <a:bodyPr/>
                    <a:lstStyle/>
                    <a:p>
                      <a:pPr algn="l" fontAlgn="t"/>
                      <a:r>
                        <a:rPr lang="en-CA" sz="1400" cap="none" spc="0">
                          <a:solidFill>
                            <a:schemeClr val="tx1"/>
                          </a:solidFill>
                          <a:effectLst/>
                        </a:rPr>
                        <a:t>What is it?</a:t>
                      </a:r>
                    </a:p>
                  </a:txBody>
                  <a:tcPr marL="121952" marR="24130" marT="93809" marB="93809">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tc>
                  <a:txBody>
                    <a:bodyPr/>
                    <a:lstStyle/>
                    <a:p>
                      <a:pPr algn="l" fontAlgn="t"/>
                      <a:r>
                        <a:rPr lang="en-US" sz="1400" cap="none" spc="0">
                          <a:solidFill>
                            <a:schemeClr val="tx1"/>
                          </a:solidFill>
                          <a:effectLst/>
                        </a:rPr>
                        <a:t>Set of rules and regulations</a:t>
                      </a:r>
                    </a:p>
                  </a:txBody>
                  <a:tcPr marL="121952" marR="24130" marT="93809" marB="93809">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tc>
                  <a:txBody>
                    <a:bodyPr/>
                    <a:lstStyle/>
                    <a:p>
                      <a:pPr algn="l" fontAlgn="t"/>
                      <a:r>
                        <a:rPr lang="en-CA" sz="1400" cap="none" spc="0">
                          <a:solidFill>
                            <a:schemeClr val="tx1"/>
                          </a:solidFill>
                          <a:effectLst/>
                        </a:rPr>
                        <a:t>Set of guidelines</a:t>
                      </a:r>
                    </a:p>
                  </a:txBody>
                  <a:tcPr marL="121952" marR="24130" marT="93809" marB="93809">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682627275"/>
                  </a:ext>
                </a:extLst>
              </a:tr>
              <a:tr h="480831">
                <a:tc>
                  <a:txBody>
                    <a:bodyPr/>
                    <a:lstStyle/>
                    <a:p>
                      <a:pPr algn="l" fontAlgn="t"/>
                      <a:r>
                        <a:rPr lang="en-CA" sz="1400" cap="none" spc="0">
                          <a:solidFill>
                            <a:schemeClr val="tx1"/>
                          </a:solidFill>
                          <a:effectLst/>
                        </a:rPr>
                        <a:t>Governed By</a:t>
                      </a:r>
                    </a:p>
                  </a:txBody>
                  <a:tcPr marL="121952" marR="24130" marT="93809" marB="93809">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l" fontAlgn="t"/>
                      <a:r>
                        <a:rPr lang="en-CA" sz="1400" cap="none" spc="0">
                          <a:solidFill>
                            <a:schemeClr val="tx1"/>
                          </a:solidFill>
                          <a:effectLst/>
                        </a:rPr>
                        <a:t>Government</a:t>
                      </a:r>
                    </a:p>
                  </a:txBody>
                  <a:tcPr marL="121952" marR="24130" marT="93809" marB="93809">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l" fontAlgn="t"/>
                      <a:r>
                        <a:rPr lang="en-US" sz="1400" cap="none" spc="0">
                          <a:solidFill>
                            <a:schemeClr val="tx1"/>
                          </a:solidFill>
                          <a:effectLst/>
                        </a:rPr>
                        <a:t>Individual, Legal and Professional norms</a:t>
                      </a:r>
                    </a:p>
                  </a:txBody>
                  <a:tcPr marL="121952" marR="24130" marT="93809" marB="93809">
                    <a:lnL w="19050" cap="flat" cmpd="sng" algn="ctr">
                      <a:solidFill>
                        <a:schemeClr val="tx1"/>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1803700196"/>
                  </a:ext>
                </a:extLst>
              </a:tr>
              <a:tr h="480831">
                <a:tc>
                  <a:txBody>
                    <a:bodyPr/>
                    <a:lstStyle/>
                    <a:p>
                      <a:pPr algn="l" fontAlgn="t"/>
                      <a:r>
                        <a:rPr lang="en-CA" sz="1400" cap="none" spc="0">
                          <a:solidFill>
                            <a:schemeClr val="tx1"/>
                          </a:solidFill>
                          <a:effectLst/>
                        </a:rPr>
                        <a:t>Expression</a:t>
                      </a:r>
                    </a:p>
                  </a:txBody>
                  <a:tcPr marL="121952" marR="24130" marT="93809" marB="93809">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tc>
                  <a:txBody>
                    <a:bodyPr/>
                    <a:lstStyle/>
                    <a:p>
                      <a:pPr algn="l" fontAlgn="t"/>
                      <a:r>
                        <a:rPr lang="en-US" sz="1400" cap="none" spc="0">
                          <a:solidFill>
                            <a:schemeClr val="tx1"/>
                          </a:solidFill>
                          <a:effectLst/>
                        </a:rPr>
                        <a:t>Expressed and published in writing.</a:t>
                      </a:r>
                    </a:p>
                  </a:txBody>
                  <a:tcPr marL="121952" marR="24130" marT="93809" marB="93809">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tc>
                  <a:txBody>
                    <a:bodyPr/>
                    <a:lstStyle/>
                    <a:p>
                      <a:pPr algn="l" fontAlgn="t"/>
                      <a:r>
                        <a:rPr lang="en-CA" sz="1400" cap="none" spc="0">
                          <a:solidFill>
                            <a:schemeClr val="tx1"/>
                          </a:solidFill>
                          <a:effectLst/>
                        </a:rPr>
                        <a:t>They are abstract.</a:t>
                      </a:r>
                    </a:p>
                  </a:txBody>
                  <a:tcPr marL="121952" marR="24130" marT="93809" marB="93809">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2963250555"/>
                  </a:ext>
                </a:extLst>
              </a:tr>
              <a:tr h="717861">
                <a:tc>
                  <a:txBody>
                    <a:bodyPr/>
                    <a:lstStyle/>
                    <a:p>
                      <a:pPr algn="l" fontAlgn="t"/>
                      <a:r>
                        <a:rPr lang="en-CA" sz="1400" cap="none" spc="0">
                          <a:solidFill>
                            <a:schemeClr val="tx1"/>
                          </a:solidFill>
                          <a:effectLst/>
                        </a:rPr>
                        <a:t>Violation</a:t>
                      </a:r>
                    </a:p>
                  </a:txBody>
                  <a:tcPr marL="121952" marR="24130" marT="93809" marB="93809">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l" fontAlgn="t"/>
                      <a:r>
                        <a:rPr lang="en-US" sz="1400" cap="none" spc="0">
                          <a:solidFill>
                            <a:schemeClr val="tx1"/>
                          </a:solidFill>
                          <a:effectLst/>
                        </a:rPr>
                        <a:t>Violation of law is not permissible which may result in punishment like imprisonment or fine or both.</a:t>
                      </a:r>
                    </a:p>
                  </a:txBody>
                  <a:tcPr marL="121952" marR="24130" marT="93809" marB="93809">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l" fontAlgn="t"/>
                      <a:r>
                        <a:rPr lang="en-US" sz="1400" cap="none" spc="0">
                          <a:solidFill>
                            <a:schemeClr val="tx1"/>
                          </a:solidFill>
                          <a:effectLst/>
                        </a:rPr>
                        <a:t>There is no punishment for violation of ethics.</a:t>
                      </a:r>
                    </a:p>
                  </a:txBody>
                  <a:tcPr marL="121952" marR="24130" marT="93809" marB="93809">
                    <a:lnL w="19050" cap="flat" cmpd="sng" algn="ctr">
                      <a:solidFill>
                        <a:schemeClr val="tx1"/>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2067854098"/>
                  </a:ext>
                </a:extLst>
              </a:tr>
              <a:tr h="717861">
                <a:tc>
                  <a:txBody>
                    <a:bodyPr/>
                    <a:lstStyle/>
                    <a:p>
                      <a:pPr algn="l" fontAlgn="t"/>
                      <a:r>
                        <a:rPr lang="en-CA" sz="1400" cap="none" spc="0">
                          <a:solidFill>
                            <a:schemeClr val="tx1"/>
                          </a:solidFill>
                          <a:effectLst/>
                        </a:rPr>
                        <a:t>Objective</a:t>
                      </a:r>
                    </a:p>
                  </a:txBody>
                  <a:tcPr marL="121952" marR="24130" marT="93809" marB="93809">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tc>
                  <a:txBody>
                    <a:bodyPr/>
                    <a:lstStyle/>
                    <a:p>
                      <a:pPr algn="l" fontAlgn="t"/>
                      <a:r>
                        <a:rPr lang="en-US" sz="1400" cap="none" spc="0">
                          <a:solidFill>
                            <a:schemeClr val="tx1"/>
                          </a:solidFill>
                          <a:effectLst/>
                        </a:rPr>
                        <a:t>Law is created with an intent to maintain social order and peace in the society and provide protection to all the citizens.</a:t>
                      </a:r>
                    </a:p>
                  </a:txBody>
                  <a:tcPr marL="121952" marR="24130" marT="93809" marB="93809">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tc>
                  <a:txBody>
                    <a:bodyPr/>
                    <a:lstStyle/>
                    <a:p>
                      <a:pPr algn="l" fontAlgn="t"/>
                      <a:r>
                        <a:rPr lang="en-US" sz="1400" cap="none" spc="0">
                          <a:solidFill>
                            <a:schemeClr val="tx1"/>
                          </a:solidFill>
                          <a:effectLst/>
                        </a:rPr>
                        <a:t>Ethics are made to help people to decide what is right or wrong and how to act.</a:t>
                      </a:r>
                    </a:p>
                  </a:txBody>
                  <a:tcPr marL="121952" marR="24130" marT="93809" marB="93809">
                    <a:lnL w="19050" cap="flat" cmpd="sng" algn="ctr">
                      <a:solidFill>
                        <a:schemeClr val="tx1"/>
                      </a:solidFill>
                      <a:prstDash val="solid"/>
                    </a:lnL>
                    <a:lnR w="19050" cap="flat" cmpd="sng" algn="ctr">
                      <a:solidFill>
                        <a:schemeClr val="tx1"/>
                      </a:solidFill>
                      <a:prstDash val="solid"/>
                    </a:lnR>
                    <a:lnT w="12700" cmpd="sng">
                      <a:no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089432249"/>
                  </a:ext>
                </a:extLst>
              </a:tr>
              <a:tr h="480831">
                <a:tc>
                  <a:txBody>
                    <a:bodyPr/>
                    <a:lstStyle/>
                    <a:p>
                      <a:pPr algn="l" fontAlgn="t"/>
                      <a:r>
                        <a:rPr lang="en-CA" sz="1400" cap="none" spc="0">
                          <a:solidFill>
                            <a:schemeClr val="tx1"/>
                          </a:solidFill>
                          <a:effectLst/>
                        </a:rPr>
                        <a:t>Binding</a:t>
                      </a:r>
                    </a:p>
                  </a:txBody>
                  <a:tcPr marL="121952" marR="24130" marT="93809" marB="93809">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l" fontAlgn="t"/>
                      <a:r>
                        <a:rPr lang="en-US" sz="1400" cap="none" spc="0">
                          <a:solidFill>
                            <a:schemeClr val="tx1"/>
                          </a:solidFill>
                          <a:effectLst/>
                        </a:rPr>
                        <a:t>Law has a legal binding.</a:t>
                      </a:r>
                    </a:p>
                  </a:txBody>
                  <a:tcPr marL="121952" marR="24130" marT="93809" marB="93809">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l" fontAlgn="t"/>
                      <a:r>
                        <a:rPr lang="en-US" sz="1400" cap="none" spc="0" dirty="0">
                          <a:solidFill>
                            <a:schemeClr val="tx1"/>
                          </a:solidFill>
                          <a:effectLst/>
                        </a:rPr>
                        <a:t>Ethics do not have a binding nature.</a:t>
                      </a:r>
                    </a:p>
                  </a:txBody>
                  <a:tcPr marL="121952" marR="24130" marT="93809" marB="93809">
                    <a:lnL w="19050" cap="flat" cmpd="sng" algn="ctr">
                      <a:solidFill>
                        <a:schemeClr val="tx1"/>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2421188017"/>
                  </a:ext>
                </a:extLst>
              </a:tr>
            </a:tbl>
          </a:graphicData>
        </a:graphic>
      </p:graphicFrame>
      <p:sp>
        <p:nvSpPr>
          <p:cNvPr id="5" name="Rectangle 1">
            <a:extLst>
              <a:ext uri="{FF2B5EF4-FFF2-40B4-BE49-F238E27FC236}">
                <a16:creationId xmlns:a16="http://schemas.microsoft.com/office/drawing/2014/main" id="{62F522BA-5D37-4E8D-B30E-EB6FDC6ACFF1}"/>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ts val="600"/>
              </a:spcAft>
              <a:buClrTx/>
              <a:buSzTx/>
              <a:buFontTx/>
              <a:buNone/>
              <a:tabLst/>
              <a:defRPr/>
            </a:pPr>
            <a:b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b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23452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FDC7E9-C29B-4CB0-B97B-CA251F70347F}"/>
              </a:ext>
            </a:extLst>
          </p:cNvPr>
          <p:cNvSpPr>
            <a:spLocks noGrp="1"/>
          </p:cNvSpPr>
          <p:nvPr>
            <p:ph type="title"/>
          </p:nvPr>
        </p:nvSpPr>
        <p:spPr>
          <a:xfrm>
            <a:off x="637380" y="2072667"/>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r>
              <a:rPr lang="en-US" sz="2400" kern="1200" dirty="0">
                <a:solidFill>
                  <a:srgbClr val="FFFFFF"/>
                </a:solidFill>
                <a:latin typeface="+mj-lt"/>
                <a:ea typeface="+mj-ea"/>
                <a:cs typeface="+mj-cs"/>
              </a:rPr>
              <a:t>Ethical decision making </a:t>
            </a:r>
            <a:r>
              <a:rPr lang="en-US" sz="2400" dirty="0">
                <a:solidFill>
                  <a:srgbClr val="FFFFFF"/>
                </a:solidFill>
              </a:rPr>
              <a:t>is influenced by </a:t>
            </a:r>
            <a:r>
              <a:rPr lang="en-US" sz="2400" kern="1200" dirty="0">
                <a:solidFill>
                  <a:srgbClr val="FFFFFF"/>
                </a:solidFill>
                <a:latin typeface="+mj-lt"/>
                <a:ea typeface="+mj-ea"/>
                <a:cs typeface="+mj-cs"/>
              </a:rPr>
              <a:t>moral development</a:t>
            </a:r>
            <a:br>
              <a:rPr lang="en-US" sz="2400" kern="1200" dirty="0">
                <a:solidFill>
                  <a:srgbClr val="FFFFFF"/>
                </a:solidFill>
                <a:latin typeface="+mj-lt"/>
                <a:ea typeface="+mj-ea"/>
                <a:cs typeface="+mj-cs"/>
              </a:rPr>
            </a:br>
            <a:br>
              <a:rPr lang="en-US" sz="2400" kern="1200" dirty="0">
                <a:solidFill>
                  <a:srgbClr val="FFFFFF"/>
                </a:solidFill>
                <a:latin typeface="+mj-lt"/>
                <a:ea typeface="+mj-ea"/>
                <a:cs typeface="+mj-cs"/>
              </a:rPr>
            </a:br>
            <a:r>
              <a:rPr lang="en-US" sz="1800" i="1" kern="1200" dirty="0">
                <a:solidFill>
                  <a:srgbClr val="FFFFFF"/>
                </a:solidFill>
                <a:latin typeface="+mj-lt"/>
                <a:ea typeface="+mj-ea"/>
                <a:cs typeface="+mj-cs"/>
              </a:rPr>
              <a:t>Philippa Foot, 1920s Philosopher</a:t>
            </a:r>
            <a:endParaRPr lang="en-US" sz="2400" i="1" kern="1200" dirty="0">
              <a:solidFill>
                <a:srgbClr val="FFFFFF"/>
              </a:solidFill>
              <a:latin typeface="+mj-lt"/>
              <a:ea typeface="+mj-ea"/>
              <a:cs typeface="+mj-cs"/>
            </a:endParaRPr>
          </a:p>
        </p:txBody>
      </p:sp>
      <p:pic>
        <p:nvPicPr>
          <p:cNvPr id="4" name="Content Placeholder 4" descr="A screenshot of a social media photo of a group of people&#10;&#10;Description automatically generated">
            <a:extLst>
              <a:ext uri="{FF2B5EF4-FFF2-40B4-BE49-F238E27FC236}">
                <a16:creationId xmlns:a16="http://schemas.microsoft.com/office/drawing/2014/main" id="{D404A450-CDE9-4932-B9F1-52FF2274B5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6472" y="961812"/>
            <a:ext cx="6872455" cy="4930987"/>
          </a:xfrm>
          <a:prstGeom prst="rect">
            <a:avLst/>
          </a:prstGeom>
        </p:spPr>
      </p:pic>
    </p:spTree>
    <p:extLst>
      <p:ext uri="{BB962C8B-B14F-4D97-AF65-F5344CB8AC3E}">
        <p14:creationId xmlns:p14="http://schemas.microsoft.com/office/powerpoint/2010/main" val="1779084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0" name="Picture 49" descr="A digital balance scale using circles">
            <a:extLst>
              <a:ext uri="{FF2B5EF4-FFF2-40B4-BE49-F238E27FC236}">
                <a16:creationId xmlns:a16="http://schemas.microsoft.com/office/drawing/2014/main" id="{6421F69F-E6A3-AF3E-C773-1BC145A12A4B}"/>
              </a:ext>
            </a:extLst>
          </p:cNvPr>
          <p:cNvPicPr>
            <a:picLocks noChangeAspect="1"/>
          </p:cNvPicPr>
          <p:nvPr/>
        </p:nvPicPr>
        <p:blipFill rotWithShape="1">
          <a:blip r:embed="rId2"/>
          <a:srcRect b="7024"/>
          <a:stretch/>
        </p:blipFill>
        <p:spPr>
          <a:xfrm>
            <a:off x="20" y="-22"/>
            <a:ext cx="12191977" cy="6858022"/>
          </a:xfrm>
          <a:prstGeom prst="rect">
            <a:avLst/>
          </a:prstGeom>
        </p:spPr>
      </p:pic>
      <p:sp>
        <p:nvSpPr>
          <p:cNvPr id="56" name="Rectangle 5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B22C3D-663D-4204-A5FF-27EE369E8AD5}"/>
              </a:ext>
            </a:extLst>
          </p:cNvPr>
          <p:cNvSpPr>
            <a:spLocks noGrp="1"/>
          </p:cNvSpPr>
          <p:nvPr>
            <p:ph type="title"/>
          </p:nvPr>
        </p:nvSpPr>
        <p:spPr>
          <a:xfrm>
            <a:off x="643466" y="643467"/>
            <a:ext cx="5452529" cy="3569242"/>
          </a:xfrm>
        </p:spPr>
        <p:txBody>
          <a:bodyPr vert="horz" lIns="91440" tIns="45720" rIns="91440" bIns="45720" rtlCol="0" anchor="t">
            <a:normAutofit/>
          </a:bodyPr>
          <a:lstStyle/>
          <a:p>
            <a:r>
              <a:rPr lang="en-US" sz="5200" dirty="0">
                <a:solidFill>
                  <a:srgbClr val="FFFFFF"/>
                </a:solidFill>
              </a:rPr>
              <a:t>Values</a:t>
            </a:r>
            <a:br>
              <a:rPr lang="en-US" sz="5200" dirty="0">
                <a:solidFill>
                  <a:srgbClr val="FFFFFF"/>
                </a:solidFill>
              </a:rPr>
            </a:br>
            <a:r>
              <a:rPr lang="en-US" sz="5200" dirty="0">
                <a:solidFill>
                  <a:srgbClr val="FFFFFF"/>
                </a:solidFill>
              </a:rPr>
              <a:t> </a:t>
            </a:r>
            <a:r>
              <a:rPr lang="en-US" sz="1800" dirty="0">
                <a:solidFill>
                  <a:srgbClr val="FFFFFF"/>
                </a:solidFill>
              </a:rPr>
              <a:t>(a person’s principles or standards)</a:t>
            </a:r>
          </a:p>
        </p:txBody>
      </p:sp>
      <p:sp>
        <p:nvSpPr>
          <p:cNvPr id="58" name="Rectangle 57">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4991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CDFBB7-9CD7-AF60-0EE4-6C71087D7C1F}"/>
              </a:ext>
            </a:extLst>
          </p:cNvPr>
          <p:cNvSpPr>
            <a:spLocks noGrp="1"/>
          </p:cNvSpPr>
          <p:nvPr>
            <p:ph type="title"/>
          </p:nvPr>
        </p:nvSpPr>
        <p:spPr>
          <a:xfrm>
            <a:off x="793662" y="386930"/>
            <a:ext cx="10066122" cy="1298448"/>
          </a:xfrm>
        </p:spPr>
        <p:txBody>
          <a:bodyPr anchor="b">
            <a:normAutofit/>
          </a:bodyPr>
          <a:lstStyle/>
          <a:p>
            <a:r>
              <a:rPr lang="en-CA" dirty="0"/>
              <a:t>What determines a person’s value system?</a:t>
            </a:r>
          </a:p>
        </p:txBody>
      </p:sp>
      <p:sp>
        <p:nvSpPr>
          <p:cNvPr id="1037" name="Rectangle 1036">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0739D2-4576-9126-0F49-37A4CFC103A8}"/>
              </a:ext>
            </a:extLst>
          </p:cNvPr>
          <p:cNvSpPr>
            <a:spLocks noGrp="1"/>
          </p:cNvSpPr>
          <p:nvPr>
            <p:ph idx="1"/>
          </p:nvPr>
        </p:nvSpPr>
        <p:spPr>
          <a:xfrm>
            <a:off x="793661" y="2599509"/>
            <a:ext cx="4530898" cy="3639450"/>
          </a:xfrm>
        </p:spPr>
        <p:txBody>
          <a:bodyPr anchor="ctr">
            <a:normAutofit/>
          </a:bodyPr>
          <a:lstStyle/>
          <a:p>
            <a:r>
              <a:rPr lang="en-CA" sz="2000" dirty="0"/>
              <a:t>Value: A person’s principles or standards, the beliefs /attitudes that direct their day to day living </a:t>
            </a:r>
          </a:p>
          <a:p>
            <a:endParaRPr lang="en-CA" sz="2000" dirty="0"/>
          </a:p>
          <a:p>
            <a:r>
              <a:rPr lang="en-CA" sz="2000" dirty="0"/>
              <a:t>Determined by: upbringing/ experiences/ environment /culture</a:t>
            </a:r>
          </a:p>
          <a:p>
            <a:endParaRPr lang="en-CA" sz="2000" dirty="0"/>
          </a:p>
          <a:p>
            <a:endParaRPr lang="en-CA" sz="2000" dirty="0"/>
          </a:p>
          <a:p>
            <a:r>
              <a:rPr lang="en-CA" sz="2000" dirty="0">
                <a:hlinkClick r:id="rId2"/>
              </a:rPr>
              <a:t>Read about your values </a:t>
            </a:r>
            <a:endParaRPr lang="en-CA" sz="2000" dirty="0"/>
          </a:p>
          <a:p>
            <a:endParaRPr lang="en-CA" sz="2000" dirty="0"/>
          </a:p>
          <a:p>
            <a:endParaRPr lang="en-CA" sz="2000" dirty="0"/>
          </a:p>
        </p:txBody>
      </p:sp>
      <p:pic>
        <p:nvPicPr>
          <p:cNvPr id="1030" name="Picture 6" descr="17+ Thousand Personal Values Royalty-Free Images, Stock Photos &amp; Pictures |  Shutterstock">
            <a:extLst>
              <a:ext uri="{FF2B5EF4-FFF2-40B4-BE49-F238E27FC236}">
                <a16:creationId xmlns:a16="http://schemas.microsoft.com/office/drawing/2014/main" id="{6E7CC851-ADAE-33F1-4BE6-A59B40AE3B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47" r="-1" b="-1"/>
          <a:stretch>
            <a:fillRect/>
          </a:stretch>
        </p:blipFill>
        <p:spPr bwMode="auto">
          <a:xfrm>
            <a:off x="5911532" y="2484255"/>
            <a:ext cx="5150277" cy="3714244"/>
          </a:xfrm>
          <a:prstGeom prst="rect">
            <a:avLst/>
          </a:prstGeom>
          <a:noFill/>
          <a:extLst>
            <a:ext uri="{909E8E84-426E-40DD-AFC4-6F175D3DCCD1}">
              <a14:hiddenFill xmlns:a14="http://schemas.microsoft.com/office/drawing/2010/main">
                <a:solidFill>
                  <a:srgbClr val="FFFFFF"/>
                </a:solidFill>
              </a14:hiddenFill>
            </a:ext>
          </a:extLst>
        </p:spPr>
      </p:pic>
      <p:sp>
        <p:nvSpPr>
          <p:cNvPr id="1041" name="Rectangle 1040">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145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FF9C8C6-F3D4-40A4-A8DA-18B41AF5A66B}"/>
              </a:ext>
            </a:extLst>
          </p:cNvPr>
          <p:cNvSpPr>
            <a:spLocks noGrp="1"/>
          </p:cNvSpPr>
          <p:nvPr>
            <p:ph type="ctrTitle"/>
          </p:nvPr>
        </p:nvSpPr>
        <p:spPr>
          <a:xfrm>
            <a:off x="1285241" y="1008993"/>
            <a:ext cx="9231410" cy="3542045"/>
          </a:xfrm>
        </p:spPr>
        <p:txBody>
          <a:bodyPr anchor="b">
            <a:normAutofit/>
          </a:bodyPr>
          <a:lstStyle/>
          <a:p>
            <a:pPr algn="l"/>
            <a:r>
              <a:rPr lang="en-CA" sz="8100" dirty="0"/>
              <a:t>What factors might influence / change your personal values?</a:t>
            </a:r>
          </a:p>
        </p:txBody>
      </p:sp>
      <p:sp>
        <p:nvSpPr>
          <p:cNvPr id="5" name="Subtitle 4">
            <a:extLst>
              <a:ext uri="{FF2B5EF4-FFF2-40B4-BE49-F238E27FC236}">
                <a16:creationId xmlns:a16="http://schemas.microsoft.com/office/drawing/2014/main" id="{636EB8A9-0008-438B-84AD-E00824115F5D}"/>
              </a:ext>
            </a:extLst>
          </p:cNvPr>
          <p:cNvSpPr>
            <a:spLocks noGrp="1"/>
          </p:cNvSpPr>
          <p:nvPr>
            <p:ph type="subTitle" idx="1"/>
          </p:nvPr>
        </p:nvSpPr>
        <p:spPr>
          <a:xfrm>
            <a:off x="1285241" y="4582814"/>
            <a:ext cx="7132335" cy="1312657"/>
          </a:xfrm>
        </p:spPr>
        <p:txBody>
          <a:bodyPr anchor="t">
            <a:normAutofit/>
          </a:bodyPr>
          <a:lstStyle/>
          <a:p>
            <a:pPr algn="l"/>
            <a:r>
              <a:rPr lang="en-CA" dirty="0">
                <a:hlinkClick r:id="rId2"/>
              </a:rPr>
              <a:t>Video</a:t>
            </a:r>
            <a:endParaRPr lang="en-CA" dirty="0"/>
          </a:p>
        </p:txBody>
      </p:sp>
    </p:spTree>
    <p:extLst>
      <p:ext uri="{BB962C8B-B14F-4D97-AF65-F5344CB8AC3E}">
        <p14:creationId xmlns:p14="http://schemas.microsoft.com/office/powerpoint/2010/main" val="3840316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8FD666-A5CC-43C7-B479-3BCC3E3B7E20}"/>
              </a:ext>
            </a:extLst>
          </p:cNvPr>
          <p:cNvSpPr>
            <a:spLocks noGrp="1"/>
          </p:cNvSpPr>
          <p:nvPr>
            <p:ph type="title"/>
          </p:nvPr>
        </p:nvSpPr>
        <p:spPr>
          <a:xfrm>
            <a:off x="466722" y="586855"/>
            <a:ext cx="3201366" cy="3387497"/>
          </a:xfrm>
        </p:spPr>
        <p:txBody>
          <a:bodyPr anchor="b">
            <a:normAutofit/>
          </a:bodyPr>
          <a:lstStyle/>
          <a:p>
            <a:pPr algn="r"/>
            <a:r>
              <a:rPr lang="en-CA" sz="2800" dirty="0">
                <a:solidFill>
                  <a:srgbClr val="FFFFFF"/>
                </a:solidFill>
              </a:rPr>
              <a:t>Scenario 1: in groups react to this.  Determine if you could continue to work with this family without imposing your values</a:t>
            </a:r>
            <a:endParaRPr lang="en-CA" sz="2800">
              <a:solidFill>
                <a:srgbClr val="FFFFFF"/>
              </a:solidFill>
            </a:endParaRPr>
          </a:p>
        </p:txBody>
      </p:sp>
      <p:sp>
        <p:nvSpPr>
          <p:cNvPr id="3" name="Content Placeholder 2">
            <a:extLst>
              <a:ext uri="{FF2B5EF4-FFF2-40B4-BE49-F238E27FC236}">
                <a16:creationId xmlns:a16="http://schemas.microsoft.com/office/drawing/2014/main" id="{A97CD3F6-0C66-4191-8E45-E48695A2FAA4}"/>
              </a:ext>
            </a:extLst>
          </p:cNvPr>
          <p:cNvSpPr>
            <a:spLocks noGrp="1"/>
          </p:cNvSpPr>
          <p:nvPr>
            <p:ph idx="1"/>
          </p:nvPr>
        </p:nvSpPr>
        <p:spPr>
          <a:xfrm>
            <a:off x="4810259" y="649480"/>
            <a:ext cx="6555347" cy="5546047"/>
          </a:xfrm>
        </p:spPr>
        <p:txBody>
          <a:bodyPr anchor="ctr">
            <a:normAutofit/>
          </a:bodyPr>
          <a:lstStyle/>
          <a:p>
            <a:r>
              <a:rPr lang="en-CA" sz="2000"/>
              <a:t>You are an SCC working with a family who are very religious.  The 16 year old you are working with has ASD.  She is verbal but has some difficulty with social skills and sensory integration.  Her family has made arrangements for her to marry next year.   She will meet her future husband this month.</a:t>
            </a:r>
          </a:p>
        </p:txBody>
      </p:sp>
    </p:spTree>
    <p:extLst>
      <p:ext uri="{BB962C8B-B14F-4D97-AF65-F5344CB8AC3E}">
        <p14:creationId xmlns:p14="http://schemas.microsoft.com/office/powerpoint/2010/main" val="1434753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6396" y="586855"/>
            <a:ext cx="4230100" cy="3387497"/>
          </a:xfrm>
        </p:spPr>
        <p:txBody>
          <a:bodyPr anchor="b">
            <a:normAutofit/>
          </a:bodyPr>
          <a:lstStyle/>
          <a:p>
            <a:pPr algn="r"/>
            <a:r>
              <a:rPr lang="en-CA" sz="3400">
                <a:solidFill>
                  <a:srgbClr val="FFFFFF"/>
                </a:solidFill>
              </a:rPr>
              <a:t>Scenario 2: in groups react to this.  Determine if you could continue to work with this family without imposing your values</a:t>
            </a:r>
            <a:endParaRPr lang="en-US" sz="3400">
              <a:solidFill>
                <a:srgbClr val="FFFFFF"/>
              </a:solidFill>
            </a:endParaRPr>
          </a:p>
        </p:txBody>
      </p:sp>
      <p:sp>
        <p:nvSpPr>
          <p:cNvPr id="3" name="Content Placeholder 2"/>
          <p:cNvSpPr>
            <a:spLocks noGrp="1"/>
          </p:cNvSpPr>
          <p:nvPr>
            <p:ph idx="1"/>
          </p:nvPr>
        </p:nvSpPr>
        <p:spPr>
          <a:xfrm>
            <a:off x="6503158" y="649480"/>
            <a:ext cx="4862447" cy="5546047"/>
          </a:xfrm>
        </p:spPr>
        <p:txBody>
          <a:bodyPr anchor="ctr">
            <a:normAutofit/>
          </a:bodyPr>
          <a:lstStyle/>
          <a:p>
            <a:pPr marL="0" indent="0">
              <a:buNone/>
            </a:pPr>
            <a:r>
              <a:rPr lang="en-CA" sz="2000"/>
              <a:t> You are the SCC working with a family where there is three wives.  When you enter the home they state they would feel more comfortable if you would sit with them while they pray.   </a:t>
            </a:r>
            <a:endParaRPr lang="en-US"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44A238E-EEFB-4841-94A2-5A7D1A8680E8}"/>
              </a:ext>
            </a:extLst>
          </p:cNvPr>
          <p:cNvSpPr>
            <a:spLocks noGrp="1"/>
          </p:cNvSpPr>
          <p:nvPr>
            <p:ph type="title"/>
          </p:nvPr>
        </p:nvSpPr>
        <p:spPr>
          <a:xfrm>
            <a:off x="826396" y="586855"/>
            <a:ext cx="4230100" cy="3387497"/>
          </a:xfrm>
        </p:spPr>
        <p:txBody>
          <a:bodyPr anchor="b">
            <a:normAutofit/>
          </a:bodyPr>
          <a:lstStyle/>
          <a:p>
            <a:pPr algn="r"/>
            <a:r>
              <a:rPr lang="en-CA" sz="3700">
                <a:solidFill>
                  <a:srgbClr val="FFFFFF"/>
                </a:solidFill>
              </a:rPr>
              <a:t>Scenario 3: in groups react to this.  Determine if you could continue to work here without imposing your values</a:t>
            </a:r>
          </a:p>
        </p:txBody>
      </p:sp>
      <p:sp>
        <p:nvSpPr>
          <p:cNvPr id="3" name="Content Placeholder 2">
            <a:extLst>
              <a:ext uri="{FF2B5EF4-FFF2-40B4-BE49-F238E27FC236}">
                <a16:creationId xmlns:a16="http://schemas.microsoft.com/office/drawing/2014/main" id="{66C55FC7-AABB-44BF-ACDB-7C32D4056DE7}"/>
              </a:ext>
            </a:extLst>
          </p:cNvPr>
          <p:cNvSpPr>
            <a:spLocks noGrp="1"/>
          </p:cNvSpPr>
          <p:nvPr>
            <p:ph idx="1"/>
          </p:nvPr>
        </p:nvSpPr>
        <p:spPr>
          <a:xfrm>
            <a:off x="6503158" y="649480"/>
            <a:ext cx="4862447" cy="5546047"/>
          </a:xfrm>
        </p:spPr>
        <p:txBody>
          <a:bodyPr anchor="ctr">
            <a:normAutofit/>
          </a:bodyPr>
          <a:lstStyle/>
          <a:p>
            <a:r>
              <a:rPr lang="en-CA" sz="2000" dirty="0"/>
              <a:t>You are working in an agency that uses punishment as part of their ABA interventions.  They have the parent’s permission to keep the child under an electronic hand dryer whenever he self harms.  He is scared of the hand dryer and appears to be hyper sensitive to the sound which is why the administration chose this form of punishment.  You are going to be his educator.</a:t>
            </a:r>
          </a:p>
        </p:txBody>
      </p:sp>
    </p:spTree>
    <p:extLst>
      <p:ext uri="{BB962C8B-B14F-4D97-AF65-F5344CB8AC3E}">
        <p14:creationId xmlns:p14="http://schemas.microsoft.com/office/powerpoint/2010/main" val="1541010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998338-2BC3-48AA-AA12-2CEF501D8C63}"/>
              </a:ext>
            </a:extLst>
          </p:cNvPr>
          <p:cNvSpPr>
            <a:spLocks noGrp="1"/>
          </p:cNvSpPr>
          <p:nvPr>
            <p:ph type="title"/>
          </p:nvPr>
        </p:nvSpPr>
        <p:spPr>
          <a:xfrm>
            <a:off x="826396" y="586855"/>
            <a:ext cx="4230100" cy="3387497"/>
          </a:xfrm>
        </p:spPr>
        <p:txBody>
          <a:bodyPr anchor="b">
            <a:normAutofit/>
          </a:bodyPr>
          <a:lstStyle/>
          <a:p>
            <a:pPr algn="r"/>
            <a:r>
              <a:rPr lang="en-CA" sz="4000">
                <a:solidFill>
                  <a:srgbClr val="FFFFFF"/>
                </a:solidFill>
              </a:rPr>
              <a:t>Scenario 4</a:t>
            </a:r>
          </a:p>
        </p:txBody>
      </p:sp>
      <p:sp>
        <p:nvSpPr>
          <p:cNvPr id="3" name="Content Placeholder 2">
            <a:extLst>
              <a:ext uri="{FF2B5EF4-FFF2-40B4-BE49-F238E27FC236}">
                <a16:creationId xmlns:a16="http://schemas.microsoft.com/office/drawing/2014/main" id="{BAD6ED06-8ED4-4BBA-9661-2C48C6C63657}"/>
              </a:ext>
            </a:extLst>
          </p:cNvPr>
          <p:cNvSpPr>
            <a:spLocks noGrp="1"/>
          </p:cNvSpPr>
          <p:nvPr>
            <p:ph idx="1"/>
          </p:nvPr>
        </p:nvSpPr>
        <p:spPr>
          <a:xfrm>
            <a:off x="6503158" y="649480"/>
            <a:ext cx="4862447" cy="5546047"/>
          </a:xfrm>
        </p:spPr>
        <p:txBody>
          <a:bodyPr anchor="ctr">
            <a:normAutofit/>
          </a:bodyPr>
          <a:lstStyle/>
          <a:p>
            <a:r>
              <a:rPr lang="en-CA" sz="2000"/>
              <a:t>Your client is a 16 year old  who has had 4 abortions.  She is pregnant again (16 weeks) and plans to get another abortion</a:t>
            </a:r>
          </a:p>
        </p:txBody>
      </p:sp>
    </p:spTree>
    <p:extLst>
      <p:ext uri="{BB962C8B-B14F-4D97-AF65-F5344CB8AC3E}">
        <p14:creationId xmlns:p14="http://schemas.microsoft.com/office/powerpoint/2010/main" val="2054688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71599" y="294538"/>
            <a:ext cx="9895951" cy="1033669"/>
          </a:xfrm>
        </p:spPr>
        <p:txBody>
          <a:bodyPr>
            <a:normAutofit/>
          </a:bodyPr>
          <a:lstStyle/>
          <a:p>
            <a:r>
              <a:rPr lang="en-CA" sz="4000">
                <a:solidFill>
                  <a:srgbClr val="FFFFFF"/>
                </a:solidFill>
                <a:latin typeface="Arial Rounded MT Bold" panose="020F0704030504030204" pitchFamily="34" charset="0"/>
              </a:rPr>
              <a:t>Code of Ethics vs Code of Conduct</a:t>
            </a:r>
          </a:p>
        </p:txBody>
      </p:sp>
      <p:sp>
        <p:nvSpPr>
          <p:cNvPr id="3" name="Content Placeholder 2"/>
          <p:cNvSpPr>
            <a:spLocks noGrp="1"/>
          </p:cNvSpPr>
          <p:nvPr>
            <p:ph idx="1"/>
          </p:nvPr>
        </p:nvSpPr>
        <p:spPr>
          <a:xfrm>
            <a:off x="1371599" y="2318197"/>
            <a:ext cx="9724031" cy="3683358"/>
          </a:xfrm>
        </p:spPr>
        <p:txBody>
          <a:bodyPr anchor="ctr">
            <a:normAutofit/>
          </a:bodyPr>
          <a:lstStyle/>
          <a:p>
            <a:pPr marL="282575" indent="-282575">
              <a:spcBef>
                <a:spcPts val="0"/>
              </a:spcBef>
              <a:spcAft>
                <a:spcPts val="1200"/>
              </a:spcAft>
              <a:buClr>
                <a:schemeClr val="accent2"/>
              </a:buClr>
              <a:buFont typeface="Wingdings" panose="05000000000000000000" pitchFamily="2" charset="2"/>
              <a:buChar char="§"/>
            </a:pPr>
            <a:r>
              <a:rPr lang="en-US" sz="2000"/>
              <a:t>A </a:t>
            </a:r>
            <a:r>
              <a:rPr lang="en-US" sz="2000" b="1"/>
              <a:t>Code of Ethics</a:t>
            </a:r>
            <a:r>
              <a:rPr lang="en-US" sz="2000"/>
              <a:t> is a </a:t>
            </a:r>
            <a:r>
              <a:rPr lang="en-US" sz="2000" b="1"/>
              <a:t>set of guidelines that establish ethical principles and standards</a:t>
            </a:r>
            <a:r>
              <a:rPr lang="en-US" sz="2000"/>
              <a:t> that govern the conduct of a particular profession or group. It is based on the </a:t>
            </a:r>
            <a:r>
              <a:rPr lang="en-US" sz="2000" b="1"/>
              <a:t>values and morals</a:t>
            </a:r>
            <a:r>
              <a:rPr lang="en-US" sz="2000"/>
              <a:t> by which an organization makes decisions about what is right or wrong. A code of ethics helps its employees to understand the difference between right and wrong and use that understanding to make decisions. </a:t>
            </a:r>
          </a:p>
          <a:p>
            <a:pPr marL="282575" indent="-282575">
              <a:spcBef>
                <a:spcPts val="0"/>
              </a:spcBef>
              <a:spcAft>
                <a:spcPts val="0"/>
              </a:spcAft>
              <a:buClr>
                <a:schemeClr val="accent2"/>
              </a:buClr>
              <a:buFont typeface="Wingdings" panose="05000000000000000000" pitchFamily="2" charset="2"/>
              <a:buChar char="§"/>
            </a:pPr>
            <a:r>
              <a:rPr lang="en-US" sz="2000"/>
              <a:t>A </a:t>
            </a:r>
            <a:r>
              <a:rPr lang="en-US" sz="2000" b="1"/>
              <a:t>Code of Conduct</a:t>
            </a:r>
            <a:r>
              <a:rPr lang="en-US" sz="2000"/>
              <a:t> is a body of </a:t>
            </a:r>
            <a:r>
              <a:rPr lang="en-US" sz="2000" b="1"/>
              <a:t>rules and regulations</a:t>
            </a:r>
            <a:r>
              <a:rPr lang="en-US" sz="2000"/>
              <a:t> </a:t>
            </a:r>
            <a:r>
              <a:rPr lang="en-US" sz="2000" b="1"/>
              <a:t>that explain the acceptable actions and behaviour </a:t>
            </a:r>
            <a:r>
              <a:rPr lang="en-US" sz="2000"/>
              <a:t>expected of professionals within an organization. It basically determines what is appropriate and inappropriate behaviour. The code of conduct explains what professionals must do to implement the code of ethics of the organization. In other words, the code of conduct is the </a:t>
            </a:r>
            <a:r>
              <a:rPr lang="en-US" sz="2000" i="1"/>
              <a:t>practical application</a:t>
            </a:r>
            <a:r>
              <a:rPr lang="en-US" sz="2000"/>
              <a:t> of the code of ethics.</a:t>
            </a:r>
            <a:endParaRPr lang="en-CA" sz="2000"/>
          </a:p>
          <a:p>
            <a:endParaRPr lang="en-CA" sz="2000"/>
          </a:p>
        </p:txBody>
      </p:sp>
    </p:spTree>
    <p:extLst>
      <p:ext uri="{BB962C8B-B14F-4D97-AF65-F5344CB8AC3E}">
        <p14:creationId xmlns:p14="http://schemas.microsoft.com/office/powerpoint/2010/main" val="2627469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3" name="Rectangle 308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7" name="Freeform: Shape 308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Code of Ethics vs Code of Conduct</a:t>
            </a:r>
          </a:p>
        </p:txBody>
      </p:sp>
      <p:pic>
        <p:nvPicPr>
          <p:cNvPr id="3074" name="Picture 2" descr="Difference Between Code of Ethics and Code of Conduct - Comparison Summary">
            <a:extLst>
              <a:ext uri="{FF2B5EF4-FFF2-40B4-BE49-F238E27FC236}">
                <a16:creationId xmlns:a16="http://schemas.microsoft.com/office/drawing/2014/main" id="{74E707F3-A6C1-0A88-11EB-2DD795B8EE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423" b="4222"/>
          <a:stretch/>
        </p:blipFill>
        <p:spPr bwMode="auto">
          <a:xfrm>
            <a:off x="4853294" y="467208"/>
            <a:ext cx="6524015" cy="5923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976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3" name="Group 72">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74"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0F5D9D0F-CA38-45F5-B6E9-6239E951F6A6}"/>
              </a:ext>
            </a:extLst>
          </p:cNvPr>
          <p:cNvSpPr>
            <a:spLocks noGrp="1"/>
          </p:cNvSpPr>
          <p:nvPr>
            <p:ph type="title"/>
          </p:nvPr>
        </p:nvSpPr>
        <p:spPr>
          <a:xfrm>
            <a:off x="1047280" y="759805"/>
            <a:ext cx="10306520" cy="1325563"/>
          </a:xfrm>
        </p:spPr>
        <p:txBody>
          <a:bodyPr>
            <a:normAutofit/>
          </a:bodyPr>
          <a:lstStyle/>
          <a:p>
            <a:r>
              <a:rPr lang="en-US" sz="4000" dirty="0">
                <a:solidFill>
                  <a:srgbClr val="FFFFFF"/>
                </a:solidFill>
              </a:rPr>
              <a:t>SET (SCC) Code of Conduct </a:t>
            </a:r>
            <a:endParaRPr lang="en-CA" sz="4000" dirty="0">
              <a:solidFill>
                <a:srgbClr val="FFFFFF"/>
              </a:solidFill>
            </a:endParaRPr>
          </a:p>
        </p:txBody>
      </p:sp>
      <p:sp>
        <p:nvSpPr>
          <p:cNvPr id="3" name="Content Placeholder 2">
            <a:extLst>
              <a:ext uri="{FF2B5EF4-FFF2-40B4-BE49-F238E27FC236}">
                <a16:creationId xmlns:a16="http://schemas.microsoft.com/office/drawing/2014/main" id="{3E536248-37F9-4D25-9E4D-CE4AC5783769}"/>
              </a:ext>
            </a:extLst>
          </p:cNvPr>
          <p:cNvSpPr>
            <a:spLocks noGrp="1"/>
          </p:cNvSpPr>
          <p:nvPr>
            <p:ph idx="1"/>
          </p:nvPr>
        </p:nvSpPr>
        <p:spPr>
          <a:xfrm>
            <a:off x="1424904" y="2494450"/>
            <a:ext cx="4053545" cy="3563159"/>
          </a:xfrm>
        </p:spPr>
        <p:txBody>
          <a:bodyPr>
            <a:normAutofit/>
          </a:bodyPr>
          <a:lstStyle/>
          <a:p>
            <a:r>
              <a:rPr lang="en-US" sz="2400"/>
              <a:t>2.1.1. The S.C.C. supports The Association by adhering to the goals and objectives of the Code of Ethics while respecting their duties and obligations to the profession</a:t>
            </a:r>
            <a:endParaRPr lang="en-CA" sz="2400"/>
          </a:p>
        </p:txBody>
      </p:sp>
      <p:pic>
        <p:nvPicPr>
          <p:cNvPr id="1026" name="Picture 2" descr="Logo Association des éducatrices et éducateurs spécialisés du Québec">
            <a:extLst>
              <a:ext uri="{FF2B5EF4-FFF2-40B4-BE49-F238E27FC236}">
                <a16:creationId xmlns:a16="http://schemas.microsoft.com/office/drawing/2014/main" id="{C592BD5E-EF55-490A-AA5F-02D890C226E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8892" y="3115482"/>
            <a:ext cx="4802404" cy="2317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649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3EADB-DE54-CBAB-1D08-5B1C6D46554B}"/>
              </a:ext>
            </a:extLst>
          </p:cNvPr>
          <p:cNvSpPr>
            <a:spLocks noGrp="1"/>
          </p:cNvSpPr>
          <p:nvPr>
            <p:ph type="title"/>
          </p:nvPr>
        </p:nvSpPr>
        <p:spPr>
          <a:xfrm>
            <a:off x="5868557" y="1138036"/>
            <a:ext cx="5444382" cy="1402470"/>
          </a:xfrm>
        </p:spPr>
        <p:txBody>
          <a:bodyPr anchor="t">
            <a:normAutofit/>
          </a:bodyPr>
          <a:lstStyle/>
          <a:p>
            <a:r>
              <a:rPr lang="en-US" sz="3200"/>
              <a:t>Important parts of the Code of Conduct</a:t>
            </a:r>
            <a:endParaRPr lang="en-CA" sz="3200"/>
          </a:p>
        </p:txBody>
      </p:sp>
      <p:pic>
        <p:nvPicPr>
          <p:cNvPr id="5" name="Picture 4" descr="A white paper with purple text&#10;&#10;Description automatically generated">
            <a:extLst>
              <a:ext uri="{FF2B5EF4-FFF2-40B4-BE49-F238E27FC236}">
                <a16:creationId xmlns:a16="http://schemas.microsoft.com/office/drawing/2014/main" id="{9984EE06-BE50-153C-0013-34426F7521B8}"/>
              </a:ext>
            </a:extLst>
          </p:cNvPr>
          <p:cNvPicPr>
            <a:picLocks noChangeAspect="1"/>
          </p:cNvPicPr>
          <p:nvPr/>
        </p:nvPicPr>
        <p:blipFill rotWithShape="1">
          <a:blip r:embed="rId2">
            <a:extLst>
              <a:ext uri="{28A0092B-C50C-407E-A947-70E740481C1C}">
                <a14:useLocalDpi xmlns:a14="http://schemas.microsoft.com/office/drawing/2010/main" val="0"/>
              </a:ext>
            </a:extLst>
          </a:blip>
          <a:srcRect l="142" r="1027"/>
          <a:stretch/>
        </p:blipFill>
        <p:spPr>
          <a:xfrm>
            <a:off x="-1" y="10"/>
            <a:ext cx="5151179" cy="6857990"/>
          </a:xfrm>
          <a:prstGeom prst="rect">
            <a:avLst/>
          </a:prstGeom>
        </p:spPr>
      </p:pic>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06E1296-ADCC-27DD-5F32-C9ABCDC65EB1}"/>
              </a:ext>
            </a:extLst>
          </p:cNvPr>
          <p:cNvSpPr>
            <a:spLocks noGrp="1"/>
          </p:cNvSpPr>
          <p:nvPr>
            <p:ph idx="1"/>
          </p:nvPr>
        </p:nvSpPr>
        <p:spPr>
          <a:xfrm>
            <a:off x="5868557" y="2551176"/>
            <a:ext cx="5444382" cy="3591207"/>
          </a:xfrm>
        </p:spPr>
        <p:txBody>
          <a:bodyPr>
            <a:normAutofit/>
          </a:bodyPr>
          <a:lstStyle/>
          <a:p>
            <a:r>
              <a:rPr lang="en-US" sz="1700"/>
              <a:t>All parts are important</a:t>
            </a:r>
          </a:p>
          <a:p>
            <a:endParaRPr lang="en-US" sz="1700"/>
          </a:p>
          <a:p>
            <a:r>
              <a:rPr lang="en-US" sz="1700"/>
              <a:t>Chapter 2: duties and obligations towards the profession </a:t>
            </a:r>
          </a:p>
          <a:p>
            <a:endParaRPr lang="en-US" sz="1700"/>
          </a:p>
          <a:p>
            <a:r>
              <a:rPr lang="en-US" sz="1700"/>
              <a:t>Chapter 4: duties and obligations towards the client</a:t>
            </a:r>
          </a:p>
          <a:p>
            <a:endParaRPr lang="en-US" sz="1700"/>
          </a:p>
          <a:p>
            <a:r>
              <a:rPr lang="en-US" sz="1700"/>
              <a:t>Chapters 3, 5 and 6 are important for your role however you will likely be using 2 and 4 most often for this class</a:t>
            </a:r>
            <a:endParaRPr lang="en-CA" sz="1700"/>
          </a:p>
        </p:txBody>
      </p:sp>
    </p:spTree>
    <p:extLst>
      <p:ext uri="{BB962C8B-B14F-4D97-AF65-F5344CB8AC3E}">
        <p14:creationId xmlns:p14="http://schemas.microsoft.com/office/powerpoint/2010/main" val="1828102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502A-A63D-5CE2-8A4C-89D8838E5715}"/>
              </a:ext>
            </a:extLst>
          </p:cNvPr>
          <p:cNvSpPr>
            <a:spLocks noGrp="1"/>
          </p:cNvSpPr>
          <p:nvPr>
            <p:ph type="title"/>
          </p:nvPr>
        </p:nvSpPr>
        <p:spPr>
          <a:xfrm>
            <a:off x="5868557" y="1138036"/>
            <a:ext cx="5444382" cy="1402470"/>
          </a:xfrm>
        </p:spPr>
        <p:txBody>
          <a:bodyPr anchor="t">
            <a:normAutofit/>
          </a:bodyPr>
          <a:lstStyle/>
          <a:p>
            <a:r>
              <a:rPr lang="en-US" sz="3200"/>
              <a:t>If you disagreed with a colleague ….</a:t>
            </a:r>
            <a:endParaRPr lang="en-CA" sz="3200"/>
          </a:p>
        </p:txBody>
      </p:sp>
      <p:pic>
        <p:nvPicPr>
          <p:cNvPr id="5" name="Picture 4" descr="Magnifying glass on clear background">
            <a:extLst>
              <a:ext uri="{FF2B5EF4-FFF2-40B4-BE49-F238E27FC236}">
                <a16:creationId xmlns:a16="http://schemas.microsoft.com/office/drawing/2014/main" id="{19BB16B4-0DF8-0D11-060F-9FF4A0113050}"/>
              </a:ext>
            </a:extLst>
          </p:cNvPr>
          <p:cNvPicPr>
            <a:picLocks noChangeAspect="1"/>
          </p:cNvPicPr>
          <p:nvPr/>
        </p:nvPicPr>
        <p:blipFill rotWithShape="1">
          <a:blip r:embed="rId2"/>
          <a:srcRect l="38071" r="11791" b="-1"/>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900E1F-AB92-6B31-8F8C-943E47686840}"/>
              </a:ext>
            </a:extLst>
          </p:cNvPr>
          <p:cNvSpPr>
            <a:spLocks noGrp="1"/>
          </p:cNvSpPr>
          <p:nvPr>
            <p:ph idx="1"/>
          </p:nvPr>
        </p:nvSpPr>
        <p:spPr>
          <a:xfrm>
            <a:off x="5868557" y="2551176"/>
            <a:ext cx="5444382" cy="3591207"/>
          </a:xfrm>
        </p:spPr>
        <p:txBody>
          <a:bodyPr>
            <a:normAutofit/>
          </a:bodyPr>
          <a:lstStyle/>
          <a:p>
            <a:r>
              <a:rPr lang="en-US" sz="2000" dirty="0"/>
              <a:t>Where would you look to find parts of the code to guide you?</a:t>
            </a:r>
          </a:p>
          <a:p>
            <a:endParaRPr lang="en-US" sz="2000" dirty="0"/>
          </a:p>
          <a:p>
            <a:r>
              <a:rPr lang="en-US" sz="2000" dirty="0"/>
              <a:t>Which 2 codes relate to how you would handle it?</a:t>
            </a:r>
            <a:endParaRPr lang="en-CA" sz="2000" dirty="0"/>
          </a:p>
        </p:txBody>
      </p:sp>
    </p:spTree>
    <p:extLst>
      <p:ext uri="{BB962C8B-B14F-4D97-AF65-F5344CB8AC3E}">
        <p14:creationId xmlns:p14="http://schemas.microsoft.com/office/powerpoint/2010/main" val="346341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descr="Question mark on green pastel background">
            <a:extLst>
              <a:ext uri="{FF2B5EF4-FFF2-40B4-BE49-F238E27FC236}">
                <a16:creationId xmlns:a16="http://schemas.microsoft.com/office/drawing/2014/main" id="{15D3649E-0FDE-C423-7F99-1CE794626880}"/>
              </a:ext>
            </a:extLst>
          </p:cNvPr>
          <p:cNvPicPr>
            <a:picLocks noChangeAspect="1"/>
          </p:cNvPicPr>
          <p:nvPr/>
        </p:nvPicPr>
        <p:blipFill rotWithShape="1">
          <a:blip r:embed="rId2"/>
          <a:srcRect l="5189"/>
          <a:stretch/>
        </p:blipFill>
        <p:spPr>
          <a:xfrm>
            <a:off x="3522468" y="10"/>
            <a:ext cx="8669532" cy="6857990"/>
          </a:xfrm>
          <a:prstGeom prst="rect">
            <a:avLst/>
          </a:prstGeom>
        </p:spPr>
      </p:pic>
      <p:sp>
        <p:nvSpPr>
          <p:cNvPr id="26" name="Rectangle 25">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4F7B6F3-6C2A-84B5-8126-6206386C4C99}"/>
              </a:ext>
            </a:extLst>
          </p:cNvPr>
          <p:cNvSpPr>
            <a:spLocks noGrp="1"/>
          </p:cNvSpPr>
          <p:nvPr>
            <p:ph type="title"/>
          </p:nvPr>
        </p:nvSpPr>
        <p:spPr>
          <a:xfrm>
            <a:off x="371094" y="1161288"/>
            <a:ext cx="3438144" cy="1124712"/>
          </a:xfrm>
        </p:spPr>
        <p:txBody>
          <a:bodyPr anchor="b">
            <a:normAutofit/>
          </a:bodyPr>
          <a:lstStyle/>
          <a:p>
            <a:r>
              <a:rPr lang="en-CA" sz="2800">
                <a:solidFill>
                  <a:schemeClr val="bg1"/>
                </a:solidFill>
              </a:rPr>
              <a:t>Do you abide by this?</a:t>
            </a:r>
          </a:p>
        </p:txBody>
      </p:sp>
      <p:sp>
        <p:nvSpPr>
          <p:cNvPr id="28" name="Rectangle 2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F1B480-34FA-DBF1-757B-48C1CECFCFC4}"/>
              </a:ext>
            </a:extLst>
          </p:cNvPr>
          <p:cNvSpPr>
            <a:spLocks noGrp="1"/>
          </p:cNvSpPr>
          <p:nvPr>
            <p:ph idx="1"/>
          </p:nvPr>
        </p:nvSpPr>
        <p:spPr>
          <a:xfrm>
            <a:off x="371094" y="2718054"/>
            <a:ext cx="3438906" cy="3207258"/>
          </a:xfrm>
        </p:spPr>
        <p:txBody>
          <a:bodyPr anchor="t">
            <a:normAutofit/>
          </a:bodyPr>
          <a:lstStyle/>
          <a:p>
            <a:r>
              <a:rPr lang="en-US" sz="1700">
                <a:solidFill>
                  <a:schemeClr val="bg1"/>
                </a:solidFill>
              </a:rPr>
              <a:t>4.2.3. The S.C.C. shall provide opinions to a client only if they have sufficient professional and scientific information.</a:t>
            </a:r>
            <a:endParaRPr lang="en-CA" sz="1700">
              <a:solidFill>
                <a:schemeClr val="bg1"/>
              </a:solidFill>
            </a:endParaRPr>
          </a:p>
        </p:txBody>
      </p:sp>
    </p:spTree>
    <p:extLst>
      <p:ext uri="{BB962C8B-B14F-4D97-AF65-F5344CB8AC3E}">
        <p14:creationId xmlns:p14="http://schemas.microsoft.com/office/powerpoint/2010/main" val="2579478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Dual Diagnosis Teen Treatment at BNI Treatment Centers">
            <a:extLst>
              <a:ext uri="{FF2B5EF4-FFF2-40B4-BE49-F238E27FC236}">
                <a16:creationId xmlns:a16="http://schemas.microsoft.com/office/drawing/2014/main" id="{37E21DE6-4D9F-FF7B-99BE-B3D74F4DCE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505" r="19905"/>
          <a:stretch/>
        </p:blipFill>
        <p:spPr bwMode="auto">
          <a:xfrm>
            <a:off x="9147563" y="56186"/>
            <a:ext cx="2905891" cy="3272896"/>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33" name="Rectangle 1032">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Rectangle 1034">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5AEE958-1995-4019-ADD1-B056DE2156DC}"/>
              </a:ext>
            </a:extLst>
          </p:cNvPr>
          <p:cNvSpPr>
            <a:spLocks noGrp="1"/>
          </p:cNvSpPr>
          <p:nvPr>
            <p:ph type="title"/>
          </p:nvPr>
        </p:nvSpPr>
        <p:spPr>
          <a:xfrm>
            <a:off x="761801" y="328512"/>
            <a:ext cx="5857208" cy="1628970"/>
          </a:xfrm>
        </p:spPr>
        <p:txBody>
          <a:bodyPr anchor="ctr">
            <a:normAutofit/>
          </a:bodyPr>
          <a:lstStyle/>
          <a:p>
            <a:r>
              <a:rPr lang="en-CA" sz="4000" dirty="0"/>
              <a:t>Personal vs professional</a:t>
            </a:r>
            <a:br>
              <a:rPr lang="en-US" sz="4000" dirty="0"/>
            </a:br>
            <a:endParaRPr lang="en-CA" sz="4000" dirty="0"/>
          </a:p>
        </p:txBody>
      </p:sp>
      <p:pic>
        <p:nvPicPr>
          <p:cNvPr id="3" name="Picture 2">
            <a:extLst>
              <a:ext uri="{FF2B5EF4-FFF2-40B4-BE49-F238E27FC236}">
                <a16:creationId xmlns:a16="http://schemas.microsoft.com/office/drawing/2014/main" id="{5B60D202-5B0A-ACCE-90DB-338F26D59C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707" b="3795"/>
          <a:stretch/>
        </p:blipFill>
        <p:spPr bwMode="auto">
          <a:xfrm>
            <a:off x="55874" y="2587581"/>
            <a:ext cx="12136126" cy="3094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167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C0283BEF-9057-0171-68AC-87F0AE3BCB86}"/>
              </a:ext>
            </a:extLst>
          </p:cNvPr>
          <p:cNvSpPr>
            <a:spLocks noGrp="1"/>
          </p:cNvSpPr>
          <p:nvPr>
            <p:ph type="title"/>
          </p:nvPr>
        </p:nvSpPr>
        <p:spPr>
          <a:xfrm>
            <a:off x="1371599" y="294538"/>
            <a:ext cx="9895951" cy="1033669"/>
          </a:xfrm>
        </p:spPr>
        <p:txBody>
          <a:bodyPr vert="horz" lIns="91440" tIns="45720" rIns="91440" bIns="45720" rtlCol="0" anchor="ctr">
            <a:noAutofit/>
          </a:bodyPr>
          <a:lstStyle/>
          <a:p>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Boundaries</a:t>
            </a:r>
            <a:br>
              <a:rPr lang="en-US" sz="4000" kern="1200" dirty="0">
                <a:solidFill>
                  <a:srgbClr val="FFFFFF"/>
                </a:solidFill>
                <a:latin typeface="+mj-lt"/>
                <a:ea typeface="+mj-ea"/>
                <a:cs typeface="+mj-cs"/>
              </a:rPr>
            </a:br>
            <a:r>
              <a:rPr lang="en-US" sz="4000" b="1" kern="1200" dirty="0">
                <a:solidFill>
                  <a:srgbClr val="FFFFFF"/>
                </a:solidFill>
                <a:latin typeface="+mj-lt"/>
                <a:ea typeface="+mj-ea"/>
                <a:cs typeface="+mj-cs"/>
              </a:rPr>
              <a:t>Dual or multiple relationships</a:t>
            </a:r>
            <a:br>
              <a:rPr lang="en-US" sz="4000" b="1" i="1" kern="1200" dirty="0">
                <a:solidFill>
                  <a:srgbClr val="FFFFFF"/>
                </a:solidFill>
                <a:latin typeface="+mj-lt"/>
                <a:ea typeface="+mj-ea"/>
                <a:cs typeface="+mj-cs"/>
              </a:rPr>
            </a:br>
            <a:endParaRPr lang="en-US" sz="4000" kern="1200" dirty="0">
              <a:solidFill>
                <a:srgbClr val="FFFFFF"/>
              </a:solidFill>
              <a:latin typeface="+mj-lt"/>
              <a:ea typeface="+mj-ea"/>
              <a:cs typeface="+mj-cs"/>
            </a:endParaRPr>
          </a:p>
        </p:txBody>
      </p:sp>
      <p:sp>
        <p:nvSpPr>
          <p:cNvPr id="3" name="TextBox 2"/>
          <p:cNvSpPr txBox="1"/>
          <p:nvPr/>
        </p:nvSpPr>
        <p:spPr>
          <a:xfrm>
            <a:off x="1371599" y="2318197"/>
            <a:ext cx="9724031" cy="3683358"/>
          </a:xfrm>
          <a:prstGeom prst="rect">
            <a:avLst/>
          </a:prstGeom>
        </p:spPr>
        <p:txBody>
          <a:bodyPr vert="horz" lIns="91440" tIns="45720" rIns="91440" bIns="45720" rtlCol="0" anchor="ctr">
            <a:normAutofit/>
          </a:bodyPr>
          <a:lstStyle/>
          <a:p>
            <a:pPr marL="225425" indent="-228600">
              <a:lnSpc>
                <a:spcPct val="90000"/>
              </a:lnSpc>
              <a:spcAft>
                <a:spcPts val="600"/>
              </a:spcAft>
              <a:buClr>
                <a:schemeClr val="accent2"/>
              </a:buClr>
              <a:buFont typeface="Arial" panose="020B0604020202020204" pitchFamily="34" charset="0"/>
              <a:buChar char="•"/>
            </a:pPr>
            <a:r>
              <a:rPr lang="en-US" sz="2000" dirty="0"/>
              <a:t>Dual or multiple relationships occur when helpers relate to clients in more than one type of role or relationship, whether professional, social, or business. </a:t>
            </a:r>
          </a:p>
          <a:p>
            <a:pPr marL="225425" indent="-228600">
              <a:lnSpc>
                <a:spcPct val="90000"/>
              </a:lnSpc>
              <a:spcAft>
                <a:spcPts val="600"/>
              </a:spcAft>
              <a:buClr>
                <a:schemeClr val="accent2"/>
              </a:buClr>
              <a:buFont typeface="Arial" panose="020B0604020202020204" pitchFamily="34" charset="0"/>
              <a:buChar char="•"/>
            </a:pPr>
            <a:r>
              <a:rPr lang="en-US" sz="2000" dirty="0"/>
              <a:t>Examples of dual relationships: when the client is also a student, friend, family member, employee or business associate of the helper. </a:t>
            </a:r>
          </a:p>
          <a:p>
            <a:pPr marL="225425" indent="-228600">
              <a:lnSpc>
                <a:spcPct val="90000"/>
              </a:lnSpc>
              <a:spcAft>
                <a:spcPts val="600"/>
              </a:spcAft>
              <a:buClr>
                <a:schemeClr val="accent2"/>
              </a:buClr>
              <a:buFont typeface="Arial" panose="020B0604020202020204" pitchFamily="34" charset="0"/>
              <a:buChar char="•"/>
            </a:pPr>
            <a:r>
              <a:rPr lang="en-US" sz="2000" dirty="0"/>
              <a:t>This may be prevalent in small or remote communities where citizens wear multiple hats and interact with one another in a number of roles and locations. In these areas with few professional helpers, it may be impossible not to have some other relationship with a client. In those circumstances, the helper must use professional judgment, and ensure that safeguards are in place. For example: ensure appropriate supervision, resist disclosing confidential information, ensure that any conflict-of-interest concerns are addressed.</a:t>
            </a:r>
          </a:p>
        </p:txBody>
      </p:sp>
    </p:spTree>
    <p:extLst>
      <p:ext uri="{BB962C8B-B14F-4D97-AF65-F5344CB8AC3E}">
        <p14:creationId xmlns:p14="http://schemas.microsoft.com/office/powerpoint/2010/main" val="3979432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9" name="Freeform: Shape 103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itle 1">
            <a:extLst>
              <a:ext uri="{FF2B5EF4-FFF2-40B4-BE49-F238E27FC236}">
                <a16:creationId xmlns:a16="http://schemas.microsoft.com/office/drawing/2014/main" id="{0B8104F0-8BF2-0FF9-4115-989F308F0DA3}"/>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Tips for maintaining professional boundaries</a:t>
            </a:r>
            <a:br>
              <a:rPr lang="en-US" sz="4000" kern="1200">
                <a:solidFill>
                  <a:srgbClr val="FFFFFF"/>
                </a:solidFill>
                <a:latin typeface="+mj-lt"/>
                <a:ea typeface="+mj-ea"/>
                <a:cs typeface="+mj-cs"/>
              </a:rPr>
            </a:br>
            <a:endParaRPr lang="en-US" sz="4000" kern="1200">
              <a:solidFill>
                <a:srgbClr val="FFFFFF"/>
              </a:solidFill>
              <a:latin typeface="+mj-lt"/>
              <a:ea typeface="+mj-ea"/>
              <a:cs typeface="+mj-cs"/>
            </a:endParaRPr>
          </a:p>
        </p:txBody>
      </p:sp>
      <p:pic>
        <p:nvPicPr>
          <p:cNvPr id="1026" name="Picture 2" descr="No photo description available.">
            <a:extLst>
              <a:ext uri="{FF2B5EF4-FFF2-40B4-BE49-F238E27FC236}">
                <a16:creationId xmlns:a16="http://schemas.microsoft.com/office/drawing/2014/main" id="{C02D999E-0C77-5F52-45D1-1D8775C116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46" t="21110" r="8831" b="19260"/>
          <a:stretch/>
        </p:blipFill>
        <p:spPr bwMode="auto">
          <a:xfrm>
            <a:off x="4502428" y="912903"/>
            <a:ext cx="7225748" cy="5032194"/>
          </a:xfrm>
          <a:prstGeom prst="rect">
            <a:avLst/>
          </a:prstGeom>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68283AB-5847-B463-A2EE-8A70C29B23F3}"/>
              </a:ext>
            </a:extLst>
          </p:cNvPr>
          <p:cNvSpPr txBox="1"/>
          <p:nvPr/>
        </p:nvSpPr>
        <p:spPr>
          <a:xfrm>
            <a:off x="1539875" y="2721798"/>
            <a:ext cx="2667000" cy="584775"/>
          </a:xfrm>
          <a:prstGeom prst="rect">
            <a:avLst/>
          </a:prstGeom>
          <a:noFill/>
        </p:spPr>
        <p:txBody>
          <a:bodyPr wrap="square" rtlCol="0">
            <a:spAutoFit/>
          </a:bodyPr>
          <a:lstStyle/>
          <a:p>
            <a:pPr algn="r"/>
            <a:endParaRPr lang="en-CA" sz="3200" dirty="0"/>
          </a:p>
        </p:txBody>
      </p:sp>
    </p:spTree>
    <p:extLst>
      <p:ext uri="{BB962C8B-B14F-4D97-AF65-F5344CB8AC3E}">
        <p14:creationId xmlns:p14="http://schemas.microsoft.com/office/powerpoint/2010/main" val="109599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462EE7E-14DF-497D-AE08-F6623DB88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F23497-FB3D-45DC-B482-EB81DF8728EE}"/>
              </a:ext>
            </a:extLst>
          </p:cNvPr>
          <p:cNvSpPr>
            <a:spLocks noGrp="1"/>
          </p:cNvSpPr>
          <p:nvPr>
            <p:ph type="title"/>
          </p:nvPr>
        </p:nvSpPr>
        <p:spPr>
          <a:xfrm>
            <a:off x="7989259" y="891540"/>
            <a:ext cx="3507415" cy="1346694"/>
          </a:xfrm>
        </p:spPr>
        <p:txBody>
          <a:bodyPr>
            <a:normAutofit/>
          </a:bodyPr>
          <a:lstStyle/>
          <a:p>
            <a:r>
              <a:rPr lang="en-CA" sz="3600"/>
              <a:t>Confidentiality</a:t>
            </a:r>
          </a:p>
        </p:txBody>
      </p:sp>
      <p:pic>
        <p:nvPicPr>
          <p:cNvPr id="11" name="Picture 10">
            <a:extLst>
              <a:ext uri="{FF2B5EF4-FFF2-40B4-BE49-F238E27FC236}">
                <a16:creationId xmlns:a16="http://schemas.microsoft.com/office/drawing/2014/main" id="{41D6C99E-FE12-42E6-872A-2F98E1E56D94}"/>
              </a:ext>
            </a:extLst>
          </p:cNvPr>
          <p:cNvPicPr>
            <a:picLocks noChangeAspect="1"/>
          </p:cNvPicPr>
          <p:nvPr/>
        </p:nvPicPr>
        <p:blipFill rotWithShape="1">
          <a:blip r:embed="rId2"/>
          <a:srcRect l="700" r="25811" b="-1"/>
          <a:stretch/>
        </p:blipFill>
        <p:spPr>
          <a:xfrm>
            <a:off x="-2" y="10"/>
            <a:ext cx="7550351" cy="6857990"/>
          </a:xfrm>
          <a:prstGeom prst="rect">
            <a:avLst/>
          </a:prstGeom>
          <a:effectLst/>
        </p:spPr>
      </p:pic>
      <p:sp>
        <p:nvSpPr>
          <p:cNvPr id="28" name="Rectangle 27">
            <a:extLst>
              <a:ext uri="{FF2B5EF4-FFF2-40B4-BE49-F238E27FC236}">
                <a16:creationId xmlns:a16="http://schemas.microsoft.com/office/drawing/2014/main" id="{2B7373E6-4724-4F6F-B078-E82B0AE89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3134257-0556-4C89-8990-00437BE26941}"/>
              </a:ext>
            </a:extLst>
          </p:cNvPr>
          <p:cNvSpPr>
            <a:spLocks noGrp="1"/>
          </p:cNvSpPr>
          <p:nvPr>
            <p:ph idx="1"/>
          </p:nvPr>
        </p:nvSpPr>
        <p:spPr>
          <a:xfrm>
            <a:off x="7989259" y="2399100"/>
            <a:ext cx="3507415" cy="3645083"/>
          </a:xfrm>
        </p:spPr>
        <p:txBody>
          <a:bodyPr>
            <a:normAutofit/>
          </a:bodyPr>
          <a:lstStyle/>
          <a:p>
            <a:r>
              <a:rPr lang="en-CA" sz="2000" dirty="0"/>
              <a:t>Social Media</a:t>
            </a:r>
          </a:p>
          <a:p>
            <a:endParaRPr lang="en-CA" sz="2000" dirty="0"/>
          </a:p>
          <a:p>
            <a:r>
              <a:rPr lang="en-CA" sz="2000" dirty="0"/>
              <a:t>Photographs</a:t>
            </a:r>
          </a:p>
          <a:p>
            <a:endParaRPr lang="en-CA" sz="2000" dirty="0"/>
          </a:p>
          <a:p>
            <a:r>
              <a:rPr lang="en-CA" sz="2000" dirty="0"/>
              <a:t>Conversations</a:t>
            </a:r>
          </a:p>
          <a:p>
            <a:endParaRPr lang="en-CA" sz="2000" dirty="0"/>
          </a:p>
          <a:p>
            <a:r>
              <a:rPr lang="en-CA" sz="2000" dirty="0"/>
              <a:t>Written / verbal </a:t>
            </a:r>
          </a:p>
          <a:p>
            <a:pPr marL="0" indent="0">
              <a:buNone/>
            </a:pPr>
            <a:endParaRPr lang="en-CA" sz="2000" dirty="0"/>
          </a:p>
        </p:txBody>
      </p:sp>
    </p:spTree>
    <p:extLst>
      <p:ext uri="{BB962C8B-B14F-4D97-AF65-F5344CB8AC3E}">
        <p14:creationId xmlns:p14="http://schemas.microsoft.com/office/powerpoint/2010/main" val="2880643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5D0196CA-EAAD-3FE4-7394-7492F3B7BDAF}"/>
              </a:ext>
            </a:extLst>
          </p:cNvPr>
          <p:cNvSpPr>
            <a:spLocks noGrp="1"/>
          </p:cNvSpPr>
          <p:nvPr>
            <p:ph type="title"/>
          </p:nvPr>
        </p:nvSpPr>
        <p:spPr>
          <a:xfrm>
            <a:off x="1371597" y="348865"/>
            <a:ext cx="10044023" cy="877729"/>
          </a:xfrm>
        </p:spPr>
        <p:txBody>
          <a:bodyPr anchor="ctr">
            <a:normAutofit/>
          </a:bodyPr>
          <a:lstStyle/>
          <a:p>
            <a:br>
              <a:rPr lang="en-CA" sz="2800">
                <a:solidFill>
                  <a:srgbClr val="FFFFFF"/>
                </a:solidFill>
                <a:latin typeface="Arial Rounded MT Bold" panose="020F0704030504030204" pitchFamily="34" charset="0"/>
              </a:rPr>
            </a:br>
            <a:r>
              <a:rPr lang="en-CA" sz="2800" b="1">
                <a:solidFill>
                  <a:srgbClr val="FFFFFF"/>
                </a:solidFill>
              </a:rPr>
              <a:t>Limits of confidentiality: </a:t>
            </a:r>
            <a:endParaRPr lang="en-CA" sz="2800">
              <a:solidFill>
                <a:srgbClr val="FFFFFF"/>
              </a:solidFill>
              <a:latin typeface="Arial Rounded MT Bold" panose="020F0704030504030204" pitchFamily="34" charset="0"/>
            </a:endParaRPr>
          </a:p>
        </p:txBody>
      </p:sp>
      <p:graphicFrame>
        <p:nvGraphicFramePr>
          <p:cNvPr id="8" name="Content Placeholder 2">
            <a:extLst>
              <a:ext uri="{FF2B5EF4-FFF2-40B4-BE49-F238E27FC236}">
                <a16:creationId xmlns:a16="http://schemas.microsoft.com/office/drawing/2014/main" id="{3100D298-48D6-ACF8-D9F7-914DD4F25BDD}"/>
              </a:ext>
            </a:extLst>
          </p:cNvPr>
          <p:cNvGraphicFramePr>
            <a:graphicFrameLocks noGrp="1"/>
          </p:cNvGraphicFramePr>
          <p:nvPr>
            <p:ph idx="1"/>
            <p:extLst>
              <p:ext uri="{D42A27DB-BD31-4B8C-83A1-F6EECF244321}">
                <p14:modId xmlns:p14="http://schemas.microsoft.com/office/powerpoint/2010/main" val="262035193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2216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41F1AC2-4D62-4898-B186-FB832B83B75B}"/>
              </a:ext>
            </a:extLst>
          </p:cNvPr>
          <p:cNvSpPr>
            <a:spLocks noGrp="1"/>
          </p:cNvSpPr>
          <p:nvPr>
            <p:ph type="title"/>
          </p:nvPr>
        </p:nvSpPr>
        <p:spPr>
          <a:xfrm>
            <a:off x="640080" y="325369"/>
            <a:ext cx="4368602" cy="1956841"/>
          </a:xfrm>
        </p:spPr>
        <p:txBody>
          <a:bodyPr anchor="b">
            <a:normAutofit/>
          </a:bodyPr>
          <a:lstStyle/>
          <a:p>
            <a:r>
              <a:rPr lang="en-CA" sz="5400"/>
              <a:t>Informed consent</a:t>
            </a:r>
          </a:p>
        </p:txBody>
      </p:sp>
      <p:sp>
        <p:nvSpPr>
          <p:cNvPr id="4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84553AD-58A2-478B-BD06-A52CB1676DCA}"/>
              </a:ext>
            </a:extLst>
          </p:cNvPr>
          <p:cNvSpPr>
            <a:spLocks noGrp="1"/>
          </p:cNvSpPr>
          <p:nvPr>
            <p:ph idx="1"/>
          </p:nvPr>
        </p:nvSpPr>
        <p:spPr>
          <a:xfrm>
            <a:off x="640080" y="2872899"/>
            <a:ext cx="4243589" cy="3320668"/>
          </a:xfrm>
        </p:spPr>
        <p:txBody>
          <a:bodyPr>
            <a:normAutofit/>
          </a:bodyPr>
          <a:lstStyle/>
          <a:p>
            <a:pPr marL="0" indent="0">
              <a:buNone/>
            </a:pPr>
            <a:endParaRPr lang="en-CA" sz="2200" dirty="0"/>
          </a:p>
          <a:p>
            <a:pPr marL="0" indent="0">
              <a:buNone/>
            </a:pPr>
            <a:r>
              <a:rPr lang="en-CA" sz="2200" dirty="0"/>
              <a:t>Ensure your client is aware that you will break confidentiality if they appear to be at risk of harming self, others</a:t>
            </a:r>
          </a:p>
          <a:p>
            <a:pPr marL="0" indent="0">
              <a:buNone/>
            </a:pPr>
            <a:endParaRPr lang="en-CA" sz="2200" dirty="0"/>
          </a:p>
          <a:p>
            <a:pPr marL="0" indent="0">
              <a:buNone/>
            </a:pPr>
            <a:r>
              <a:rPr lang="en-CA" sz="2200" dirty="0">
                <a:hlinkClick r:id="rId2"/>
              </a:rPr>
              <a:t>Video</a:t>
            </a:r>
            <a:r>
              <a:rPr lang="en-CA" sz="2200" dirty="0"/>
              <a:t> </a:t>
            </a:r>
          </a:p>
          <a:p>
            <a:pPr marL="0" indent="0">
              <a:buNone/>
            </a:pPr>
            <a:endParaRPr lang="en-CA" sz="2200" dirty="0"/>
          </a:p>
        </p:txBody>
      </p:sp>
      <p:pic>
        <p:nvPicPr>
          <p:cNvPr id="40" name="Picture 39" descr="Large skydiving group mid-air">
            <a:extLst>
              <a:ext uri="{FF2B5EF4-FFF2-40B4-BE49-F238E27FC236}">
                <a16:creationId xmlns:a16="http://schemas.microsoft.com/office/drawing/2014/main" id="{457AAF06-D286-3935-58F7-A90762BEEBE2}"/>
              </a:ext>
            </a:extLst>
          </p:cNvPr>
          <p:cNvPicPr>
            <a:picLocks noChangeAspect="1"/>
          </p:cNvPicPr>
          <p:nvPr/>
        </p:nvPicPr>
        <p:blipFill rotWithShape="1">
          <a:blip r:embed="rId3"/>
          <a:srcRect l="17233" r="1606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88323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67A3E54-9F74-F786-065B-EFBE0E7FFFF9}"/>
              </a:ext>
            </a:extLst>
          </p:cNvPr>
          <p:cNvSpPr>
            <a:spLocks noGrp="1"/>
          </p:cNvSpPr>
          <p:nvPr>
            <p:ph type="title"/>
          </p:nvPr>
        </p:nvSpPr>
        <p:spPr>
          <a:xfrm>
            <a:off x="1371599" y="294538"/>
            <a:ext cx="9895951" cy="1033669"/>
          </a:xfrm>
        </p:spPr>
        <p:txBody>
          <a:bodyPr vert="horz" lIns="91440" tIns="45720" rIns="91440" bIns="45720" rtlCol="0" anchor="ctr">
            <a:normAutofit/>
          </a:bodyPr>
          <a:lstStyle/>
          <a:p>
            <a:br>
              <a:rPr lang="en-US" sz="3400" kern="1200" dirty="0">
                <a:solidFill>
                  <a:srgbClr val="FFFFFF"/>
                </a:solidFill>
                <a:latin typeface="+mj-lt"/>
                <a:ea typeface="+mj-ea"/>
                <a:cs typeface="+mj-cs"/>
              </a:rPr>
            </a:br>
            <a:r>
              <a:rPr lang="en-US" sz="3400" kern="1200" dirty="0">
                <a:solidFill>
                  <a:srgbClr val="FFFFFF"/>
                </a:solidFill>
                <a:latin typeface="+mj-lt"/>
                <a:ea typeface="+mj-ea"/>
                <a:cs typeface="+mj-cs"/>
              </a:rPr>
              <a:t>Informed consent</a:t>
            </a:r>
          </a:p>
        </p:txBody>
      </p:sp>
      <p:sp>
        <p:nvSpPr>
          <p:cNvPr id="3" name="TextBox 2"/>
          <p:cNvSpPr txBox="1"/>
          <p:nvPr/>
        </p:nvSpPr>
        <p:spPr>
          <a:xfrm>
            <a:off x="1371599" y="2318197"/>
            <a:ext cx="9724031" cy="3683358"/>
          </a:xfrm>
          <a:prstGeom prst="rect">
            <a:avLst/>
          </a:prstGeom>
        </p:spPr>
        <p:txBody>
          <a:bodyPr vert="horz" lIns="91440" tIns="45720" rIns="91440" bIns="45720" rtlCol="0" anchor="ctr">
            <a:normAutofit/>
          </a:bodyPr>
          <a:lstStyle/>
          <a:p>
            <a:pPr marL="457200" indent="-228600">
              <a:lnSpc>
                <a:spcPct val="90000"/>
              </a:lnSpc>
              <a:spcAft>
                <a:spcPts val="1200"/>
              </a:spcAft>
              <a:buClr>
                <a:schemeClr val="accent3"/>
              </a:buClr>
              <a:buFont typeface="Arial" panose="020B0604020202020204" pitchFamily="34" charset="0"/>
              <a:buChar char="•"/>
            </a:pPr>
            <a:r>
              <a:rPr lang="en-US" sz="2000"/>
              <a:t>a fundamental ethical standard (and legal concept) that refers to the process of obtaining permission from a client before engaging in a particular activity or providing a specific treatment or service.</a:t>
            </a:r>
          </a:p>
          <a:p>
            <a:pPr marL="457200" indent="-228600">
              <a:lnSpc>
                <a:spcPct val="90000"/>
              </a:lnSpc>
              <a:spcAft>
                <a:spcPts val="1200"/>
              </a:spcAft>
              <a:buClr>
                <a:schemeClr val="accent3"/>
              </a:buClr>
              <a:buFont typeface="Arial" panose="020B0604020202020204" pitchFamily="34" charset="0"/>
              <a:buChar char="•"/>
            </a:pPr>
            <a:r>
              <a:rPr lang="en-US" sz="2000"/>
              <a:t>requires that clients receive comprehensive and accurate information about the nature, purpose, risks, benefits, alternatives, and potential consequences of the proposed activity or intervention. </a:t>
            </a:r>
          </a:p>
          <a:p>
            <a:pPr marL="457200" indent="-228600">
              <a:lnSpc>
                <a:spcPct val="90000"/>
              </a:lnSpc>
              <a:spcAft>
                <a:spcPts val="1200"/>
              </a:spcAft>
              <a:buClr>
                <a:schemeClr val="accent3"/>
              </a:buClr>
              <a:buFont typeface="Arial" panose="020B0604020202020204" pitchFamily="34" charset="0"/>
              <a:buChar char="•"/>
            </a:pPr>
            <a:r>
              <a:rPr lang="en-US" sz="2000"/>
              <a:t>ensures that clients have the autonomy and agency to make informed decisions about their own well-being and to participate in their own care.</a:t>
            </a:r>
          </a:p>
        </p:txBody>
      </p:sp>
    </p:spTree>
    <p:extLst>
      <p:ext uri="{BB962C8B-B14F-4D97-AF65-F5344CB8AC3E}">
        <p14:creationId xmlns:p14="http://schemas.microsoft.com/office/powerpoint/2010/main" val="1029838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BF63C-8C2E-5A6D-08F8-30E43E7C3282}"/>
              </a:ext>
            </a:extLst>
          </p:cNvPr>
          <p:cNvSpPr>
            <a:spLocks noGrp="1"/>
          </p:cNvSpPr>
          <p:nvPr>
            <p:ph type="title"/>
          </p:nvPr>
        </p:nvSpPr>
        <p:spPr>
          <a:xfrm>
            <a:off x="481013" y="3752849"/>
            <a:ext cx="3290887" cy="2452687"/>
          </a:xfrm>
        </p:spPr>
        <p:txBody>
          <a:bodyPr anchor="ctr">
            <a:normAutofit/>
          </a:bodyPr>
          <a:lstStyle/>
          <a:p>
            <a:r>
              <a:rPr lang="en-CA" sz="3600"/>
              <a:t>Steps when solving an ethical dilemma</a:t>
            </a:r>
          </a:p>
        </p:txBody>
      </p:sp>
      <p:pic>
        <p:nvPicPr>
          <p:cNvPr id="3074" name="Picture 2" descr="A Comprehensive Guide: How to Approach Ethical Dilemmas | Lifestyle">
            <a:extLst>
              <a:ext uri="{FF2B5EF4-FFF2-40B4-BE49-F238E27FC236}">
                <a16:creationId xmlns:a16="http://schemas.microsoft.com/office/drawing/2014/main" id="{FA61DD79-ECA1-AFE3-5519-9D313AEFFA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1842" b="19910"/>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7EFC7B9-CE42-503F-0620-911594709572}"/>
              </a:ext>
            </a:extLst>
          </p:cNvPr>
          <p:cNvSpPr>
            <a:spLocks noGrp="1"/>
          </p:cNvSpPr>
          <p:nvPr>
            <p:ph idx="1"/>
          </p:nvPr>
        </p:nvSpPr>
        <p:spPr>
          <a:xfrm>
            <a:off x="4223982" y="3752850"/>
            <a:ext cx="7485413" cy="3105140"/>
          </a:xfrm>
        </p:spPr>
        <p:txBody>
          <a:bodyPr anchor="ctr">
            <a:normAutofit/>
          </a:bodyPr>
          <a:lstStyle/>
          <a:p>
            <a:pPr marL="0" indent="0">
              <a:buNone/>
            </a:pPr>
            <a:r>
              <a:rPr lang="en-US" sz="1800" dirty="0"/>
              <a:t>1. Identify the problem (personal or professional?)</a:t>
            </a:r>
          </a:p>
          <a:p>
            <a:pPr marL="0" indent="0">
              <a:buNone/>
            </a:pPr>
            <a:r>
              <a:rPr lang="en-US" sz="1800" dirty="0"/>
              <a:t>2. What are the options?</a:t>
            </a:r>
          </a:p>
          <a:p>
            <a:pPr marL="0" indent="0">
              <a:buNone/>
            </a:pPr>
            <a:r>
              <a:rPr lang="en-US" sz="1800" dirty="0"/>
              <a:t>3. Are there any laws? (not a dilemma)</a:t>
            </a:r>
          </a:p>
          <a:p>
            <a:pPr marL="0" indent="0">
              <a:buNone/>
            </a:pPr>
            <a:r>
              <a:rPr lang="en-US" sz="1800" dirty="0"/>
              <a:t>4. What does the code of conduct tell you about your role?</a:t>
            </a:r>
          </a:p>
          <a:p>
            <a:pPr marL="0" indent="0">
              <a:buNone/>
            </a:pPr>
            <a:r>
              <a:rPr lang="en-US" sz="1800" dirty="0"/>
              <a:t>5. What are the pros and cons of each of your options?</a:t>
            </a:r>
          </a:p>
          <a:p>
            <a:pPr marL="0" indent="0">
              <a:buNone/>
            </a:pPr>
            <a:r>
              <a:rPr lang="en-US" sz="1800" dirty="0"/>
              <a:t>6. What can you live with?</a:t>
            </a:r>
          </a:p>
          <a:p>
            <a:pPr marL="0" indent="0">
              <a:buNone/>
            </a:pPr>
            <a:r>
              <a:rPr lang="en-US" sz="1800" dirty="0"/>
              <a:t>7. Decision</a:t>
            </a:r>
          </a:p>
          <a:p>
            <a:endParaRPr lang="en-CA" sz="1800" dirty="0"/>
          </a:p>
        </p:txBody>
      </p:sp>
    </p:spTree>
    <p:extLst>
      <p:ext uri="{BB962C8B-B14F-4D97-AF65-F5344CB8AC3E}">
        <p14:creationId xmlns:p14="http://schemas.microsoft.com/office/powerpoint/2010/main" val="470193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776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1136F2E4-2174-476C-B1A7-CE28BC5CCF1E}"/>
              </a:ext>
            </a:extLst>
          </p:cNvPr>
          <p:cNvSpPr>
            <a:spLocks noGrp="1"/>
          </p:cNvSpPr>
          <p:nvPr>
            <p:ph type="title"/>
          </p:nvPr>
        </p:nvSpPr>
        <p:spPr>
          <a:xfrm>
            <a:off x="2029677" y="914401"/>
            <a:ext cx="2743200" cy="2887579"/>
          </a:xfrm>
        </p:spPr>
        <p:txBody>
          <a:bodyPr vert="horz" lIns="91440" tIns="45720" rIns="91440" bIns="45720" rtlCol="0" anchor="b">
            <a:normAutofit/>
          </a:bodyPr>
          <a:lstStyle/>
          <a:p>
            <a:pPr algn="ctr" defTabSz="914400"/>
            <a:r>
              <a:rPr lang="en-US" sz="4200" dirty="0">
                <a:solidFill>
                  <a:srgbClr val="FFFFFF"/>
                </a:solidFill>
              </a:rPr>
              <a:t>Aspects to consider</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345"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screenshot of a cell phone&#10;&#10;Description automatically generated">
            <a:extLst>
              <a:ext uri="{FF2B5EF4-FFF2-40B4-BE49-F238E27FC236}">
                <a16:creationId xmlns:a16="http://schemas.microsoft.com/office/drawing/2014/main" id="{0CD8C4B5-2A7A-4703-B685-AA1481D667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89367" y="600027"/>
            <a:ext cx="4915159" cy="5665889"/>
          </a:xfrm>
          <a:prstGeom prst="rect">
            <a:avLst/>
          </a:prstGeom>
        </p:spPr>
      </p:pic>
    </p:spTree>
    <p:extLst>
      <p:ext uri="{BB962C8B-B14F-4D97-AF65-F5344CB8AC3E}">
        <p14:creationId xmlns:p14="http://schemas.microsoft.com/office/powerpoint/2010/main" val="4030160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724D8E9-5695-2B77-8D0C-3A0264040E43}"/>
              </a:ext>
            </a:extLst>
          </p:cNvPr>
          <p:cNvSpPr>
            <a:spLocks noGrp="1"/>
          </p:cNvSpPr>
          <p:nvPr>
            <p:ph type="title"/>
          </p:nvPr>
        </p:nvSpPr>
        <p:spPr>
          <a:xfrm>
            <a:off x="793662" y="386930"/>
            <a:ext cx="10066122" cy="1298448"/>
          </a:xfrm>
        </p:spPr>
        <p:txBody>
          <a:bodyPr anchor="b">
            <a:normAutofit/>
          </a:bodyPr>
          <a:lstStyle/>
          <a:p>
            <a:r>
              <a:rPr lang="en-CA" sz="4800"/>
              <a:t>Skills vs Attitudes </a:t>
            </a:r>
          </a:p>
        </p:txBody>
      </p:sp>
      <p:sp>
        <p:nvSpPr>
          <p:cNvPr id="4105" name="Rectangle 4104">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07" name="Rectangle 410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1C573D4E-B809-9595-A4B7-555B4FFE89BC}"/>
              </a:ext>
            </a:extLst>
          </p:cNvPr>
          <p:cNvSpPr>
            <a:spLocks noGrp="1"/>
          </p:cNvSpPr>
          <p:nvPr>
            <p:ph idx="1"/>
          </p:nvPr>
        </p:nvSpPr>
        <p:spPr>
          <a:xfrm>
            <a:off x="793661" y="2599509"/>
            <a:ext cx="4530898" cy="3639450"/>
          </a:xfrm>
        </p:spPr>
        <p:txBody>
          <a:bodyPr anchor="ctr">
            <a:normAutofit/>
          </a:bodyPr>
          <a:lstStyle/>
          <a:p>
            <a:r>
              <a:rPr lang="en-CA" sz="2000" dirty="0"/>
              <a:t>An SET requires a variety of skills and attitudes to perform their job effectively </a:t>
            </a:r>
          </a:p>
          <a:p>
            <a:r>
              <a:rPr lang="en-CA" sz="2000" dirty="0">
                <a:hlinkClick r:id="rId2"/>
              </a:rPr>
              <a:t>Read about skills and attitudes </a:t>
            </a:r>
            <a:endParaRPr lang="en-CA" sz="2000" dirty="0"/>
          </a:p>
          <a:p>
            <a:endParaRPr lang="en-CA" sz="2000" dirty="0"/>
          </a:p>
          <a:p>
            <a:endParaRPr lang="en-CA" sz="2000" dirty="0"/>
          </a:p>
        </p:txBody>
      </p:sp>
      <p:pic>
        <p:nvPicPr>
          <p:cNvPr id="4098" name="Picture 2" descr="Skill vs Attitude in CX Hiring">
            <a:extLst>
              <a:ext uri="{FF2B5EF4-FFF2-40B4-BE49-F238E27FC236}">
                <a16:creationId xmlns:a16="http://schemas.microsoft.com/office/drawing/2014/main" id="{C8CDD71B-950C-40AC-B3E4-E358CF923FB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11532" y="3356387"/>
            <a:ext cx="5150277" cy="1969980"/>
          </a:xfrm>
          <a:prstGeom prst="rect">
            <a:avLst/>
          </a:prstGeom>
          <a:noFill/>
          <a:extLst>
            <a:ext uri="{909E8E84-426E-40DD-AFC4-6F175D3DCCD1}">
              <a14:hiddenFill xmlns:a14="http://schemas.microsoft.com/office/drawing/2010/main">
                <a:solidFill>
                  <a:srgbClr val="FFFFFF"/>
                </a:solidFill>
              </a14:hiddenFill>
            </a:ext>
          </a:extLst>
        </p:spPr>
      </p:pic>
      <p:sp>
        <p:nvSpPr>
          <p:cNvPr id="4109" name="Rectangle 4108">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78280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AB33354-5302-409E-90BF-4E7A98AFB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6F928B9-EBF0-4CD7-9174-6A9AFB8FA727}"/>
              </a:ext>
            </a:extLst>
          </p:cNvPr>
          <p:cNvSpPr>
            <a:spLocks noGrp="1"/>
          </p:cNvSpPr>
          <p:nvPr>
            <p:ph type="title"/>
          </p:nvPr>
        </p:nvSpPr>
        <p:spPr>
          <a:xfrm>
            <a:off x="645065" y="1165014"/>
            <a:ext cx="3796306" cy="4666206"/>
          </a:xfrm>
        </p:spPr>
        <p:txBody>
          <a:bodyPr anchor="ctr">
            <a:normAutofit/>
          </a:bodyPr>
          <a:lstStyle/>
          <a:p>
            <a:r>
              <a:rPr lang="en-US" sz="4800"/>
              <a:t>Categorize the following as skill or attitude </a:t>
            </a:r>
          </a:p>
        </p:txBody>
      </p:sp>
      <p:grpSp>
        <p:nvGrpSpPr>
          <p:cNvPr id="21" name="Group 20">
            <a:extLst>
              <a:ext uri="{FF2B5EF4-FFF2-40B4-BE49-F238E27FC236}">
                <a16:creationId xmlns:a16="http://schemas.microsoft.com/office/drawing/2014/main" id="{0C66A8B6-1F6E-4FCC-93B9-B9986B6FD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576" y="5945955"/>
            <a:ext cx="12109423" cy="525780"/>
            <a:chOff x="82576" y="5945955"/>
            <a:chExt cx="12109423" cy="525780"/>
          </a:xfrm>
        </p:grpSpPr>
        <p:sp>
          <p:nvSpPr>
            <p:cNvPr id="11" name="Rectangle 10">
              <a:extLst>
                <a:ext uri="{FF2B5EF4-FFF2-40B4-BE49-F238E27FC236}">
                  <a16:creationId xmlns:a16="http://schemas.microsoft.com/office/drawing/2014/main" id="{CAF7C4FD-65AD-4BBE-886A-D2E923F94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336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1BA8278B-6DF7-481F-B1FA-FFE7D6C3C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3" name="Rectangle 2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A6175251-226E-45F1-97D8-412B57A4E833}"/>
              </a:ext>
            </a:extLst>
          </p:cNvPr>
          <p:cNvSpPr>
            <a:spLocks noGrp="1"/>
          </p:cNvSpPr>
          <p:nvPr>
            <p:ph idx="1"/>
          </p:nvPr>
        </p:nvSpPr>
        <p:spPr>
          <a:xfrm>
            <a:off x="5577840" y="1165014"/>
            <a:ext cx="5625253" cy="4666206"/>
          </a:xfrm>
        </p:spPr>
        <p:txBody>
          <a:bodyPr anchor="ctr">
            <a:normAutofit/>
          </a:bodyPr>
          <a:lstStyle/>
          <a:p>
            <a:r>
              <a:rPr lang="en-US" sz="2000"/>
              <a:t>Active listening</a:t>
            </a:r>
          </a:p>
          <a:p>
            <a:r>
              <a:rPr lang="en-US" sz="2000"/>
              <a:t>Patience</a:t>
            </a:r>
          </a:p>
          <a:p>
            <a:r>
              <a:rPr lang="en-US" sz="2000"/>
              <a:t>Crisis intervention </a:t>
            </a:r>
          </a:p>
          <a:p>
            <a:r>
              <a:rPr lang="en-US" sz="2000"/>
              <a:t>Creativity </a:t>
            </a:r>
          </a:p>
          <a:p>
            <a:r>
              <a:rPr lang="en-US" sz="2000"/>
              <a:t>Non judgmental </a:t>
            </a:r>
          </a:p>
          <a:p>
            <a:r>
              <a:rPr lang="en-US" sz="2000"/>
              <a:t>Problem solving </a:t>
            </a:r>
          </a:p>
          <a:p>
            <a:r>
              <a:rPr lang="en-US" sz="2000"/>
              <a:t>Self reflection </a:t>
            </a:r>
          </a:p>
          <a:p>
            <a:r>
              <a:rPr lang="en-US" sz="2000"/>
              <a:t>Critical thinking</a:t>
            </a:r>
          </a:p>
          <a:p>
            <a:r>
              <a:rPr lang="en-US" sz="2000"/>
              <a:t>Empathetic </a:t>
            </a:r>
          </a:p>
          <a:p>
            <a:endParaRPr lang="en-US" sz="2000"/>
          </a:p>
          <a:p>
            <a:endParaRPr lang="en-US" sz="2000"/>
          </a:p>
        </p:txBody>
      </p:sp>
    </p:spTree>
    <p:extLst>
      <p:ext uri="{BB962C8B-B14F-4D97-AF65-F5344CB8AC3E}">
        <p14:creationId xmlns:p14="http://schemas.microsoft.com/office/powerpoint/2010/main" val="1160188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DC95FA9-076A-421D-93A3-9C29819EBF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A6C8D94-3813-4D93-A6A7-A97EFFBCF3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8" name="Group 27">
            <a:extLst>
              <a:ext uri="{FF2B5EF4-FFF2-40B4-BE49-F238E27FC236}">
                <a16:creationId xmlns:a16="http://schemas.microsoft.com/office/drawing/2014/main" id="{3794673D-8563-4993-8E86-6D89D6E97E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9" name="Oval 28">
              <a:extLst>
                <a:ext uri="{FF2B5EF4-FFF2-40B4-BE49-F238E27FC236}">
                  <a16:creationId xmlns:a16="http://schemas.microsoft.com/office/drawing/2014/main" id="{C8906114-25F0-4386-BC12-A5CB6A04FC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9434651-094A-4780-979E-29A3042F51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C15BDC44-59B0-48DF-871F-0881BB593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0618FCF5-B341-43DF-A055-DC56EA920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59408E04-9221-499E-B0F3-3AFD9025F7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067B1604-40F1-4335-8A11-6091E0F52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DB58A45-3E0B-471C-B4A7-2BC9E2EE8119}"/>
              </a:ext>
            </a:extLst>
          </p:cNvPr>
          <p:cNvSpPr>
            <a:spLocks noGrp="1"/>
          </p:cNvSpPr>
          <p:nvPr>
            <p:ph type="title"/>
          </p:nvPr>
        </p:nvSpPr>
        <p:spPr>
          <a:xfrm>
            <a:off x="2436875" y="630935"/>
            <a:ext cx="7315200" cy="2912366"/>
          </a:xfrm>
          <a:noFill/>
        </p:spPr>
        <p:txBody>
          <a:bodyPr vert="horz" lIns="91440" tIns="45720" rIns="91440" bIns="45720" rtlCol="0" anchor="b">
            <a:normAutofit/>
          </a:bodyPr>
          <a:lstStyle/>
          <a:p>
            <a:pPr algn="ctr"/>
            <a:r>
              <a:rPr lang="en-US" sz="4800" kern="1200">
                <a:solidFill>
                  <a:schemeClr val="bg1"/>
                </a:solidFill>
                <a:latin typeface="+mj-lt"/>
                <a:ea typeface="+mj-ea"/>
                <a:cs typeface="+mj-cs"/>
              </a:rPr>
              <a:t>Professional growth</a:t>
            </a:r>
          </a:p>
        </p:txBody>
      </p:sp>
      <p:sp>
        <p:nvSpPr>
          <p:cNvPr id="36" name="Rectangle 35">
            <a:extLst>
              <a:ext uri="{FF2B5EF4-FFF2-40B4-BE49-F238E27FC236}">
                <a16:creationId xmlns:a16="http://schemas.microsoft.com/office/drawing/2014/main" id="{AA00467E-A507-4BEF-AAB5-2B35F13FAD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8" name="Group 37">
            <a:extLst>
              <a:ext uri="{FF2B5EF4-FFF2-40B4-BE49-F238E27FC236}">
                <a16:creationId xmlns:a16="http://schemas.microsoft.com/office/drawing/2014/main" id="{34BCCBFD-2A87-46DC-A665-6039BF72DB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9" name="Straight Connector 38">
              <a:extLst>
                <a:ext uri="{FF2B5EF4-FFF2-40B4-BE49-F238E27FC236}">
                  <a16:creationId xmlns:a16="http://schemas.microsoft.com/office/drawing/2014/main" id="{91707DB8-2262-4E11-B8E7-A0042E4394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DCA04D0-796D-4920-BED4-6278708685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78B0366-955C-44C5-B011-378E1994D1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38F216F-4DA3-4165-A786-E7F2710B84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44" name="Rectangle 43">
            <a:extLst>
              <a:ext uri="{FF2B5EF4-FFF2-40B4-BE49-F238E27FC236}">
                <a16:creationId xmlns:a16="http://schemas.microsoft.com/office/drawing/2014/main" id="{05E35C12-B6B4-4F57-950C-6EB3CD8F4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6" name="Group 45">
            <a:extLst>
              <a:ext uri="{FF2B5EF4-FFF2-40B4-BE49-F238E27FC236}">
                <a16:creationId xmlns:a16="http://schemas.microsoft.com/office/drawing/2014/main" id="{2B14810E-84F3-4F8A-AF58-F452B98151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7" name="Straight Connector 46">
              <a:extLst>
                <a:ext uri="{FF2B5EF4-FFF2-40B4-BE49-F238E27FC236}">
                  <a16:creationId xmlns:a16="http://schemas.microsoft.com/office/drawing/2014/main" id="{3687E051-F20C-4A55-AEDD-ED9B2D996A0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F834F70-7A0E-4202-8ECC-5EE81C93C0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2993E0E-3E7B-48D8-A799-39FECD3E15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B12773A-5C03-4DD5-B9B4-24F4A42994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1EA5D708-334F-4F70-B8D0-DEB30A904A4D}"/>
              </a:ext>
            </a:extLst>
          </p:cNvPr>
          <p:cNvSpPr>
            <a:spLocks noGrp="1"/>
          </p:cNvSpPr>
          <p:nvPr>
            <p:ph idx="1"/>
          </p:nvPr>
        </p:nvSpPr>
        <p:spPr>
          <a:xfrm>
            <a:off x="2436875" y="3726352"/>
            <a:ext cx="7315200" cy="2531540"/>
          </a:xfrm>
          <a:noFill/>
        </p:spPr>
        <p:txBody>
          <a:bodyPr vert="horz" lIns="91440" tIns="45720" rIns="91440" bIns="45720" rtlCol="0" anchor="t">
            <a:normAutofit/>
          </a:bodyPr>
          <a:lstStyle/>
          <a:p>
            <a:pPr marL="0" indent="0" algn="ctr">
              <a:buNone/>
            </a:pPr>
            <a:r>
              <a:rPr lang="en-US" sz="1800" kern="1200" dirty="0">
                <a:solidFill>
                  <a:schemeClr val="bg1"/>
                </a:solidFill>
                <a:latin typeface="+mn-lt"/>
                <a:ea typeface="+mn-ea"/>
                <a:cs typeface="+mn-cs"/>
              </a:rPr>
              <a:t>What are some ways we can improve our own ethical practices? </a:t>
            </a:r>
          </a:p>
        </p:txBody>
      </p:sp>
    </p:spTree>
    <p:extLst>
      <p:ext uri="{BB962C8B-B14F-4D97-AF65-F5344CB8AC3E}">
        <p14:creationId xmlns:p14="http://schemas.microsoft.com/office/powerpoint/2010/main" val="541335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CB85B3-5CF9-48E6-1E12-FAE468B86CD9}"/>
              </a:ext>
            </a:extLst>
          </p:cNvPr>
          <p:cNvSpPr>
            <a:spLocks noGrp="1"/>
          </p:cNvSpPr>
          <p:nvPr>
            <p:ph type="title"/>
          </p:nvPr>
        </p:nvSpPr>
        <p:spPr>
          <a:xfrm>
            <a:off x="466722" y="586855"/>
            <a:ext cx="3201366" cy="3387497"/>
          </a:xfrm>
        </p:spPr>
        <p:txBody>
          <a:bodyPr anchor="b">
            <a:normAutofit/>
          </a:bodyPr>
          <a:lstStyle/>
          <a:p>
            <a:pPr algn="r"/>
            <a:r>
              <a:rPr lang="en-CA" sz="4000" dirty="0">
                <a:solidFill>
                  <a:srgbClr val="FFFFFF"/>
                </a:solidFill>
              </a:rPr>
              <a:t>Reminders for writing your paper </a:t>
            </a:r>
          </a:p>
        </p:txBody>
      </p:sp>
      <p:sp>
        <p:nvSpPr>
          <p:cNvPr id="3" name="Content Placeholder 2">
            <a:extLst>
              <a:ext uri="{FF2B5EF4-FFF2-40B4-BE49-F238E27FC236}">
                <a16:creationId xmlns:a16="http://schemas.microsoft.com/office/drawing/2014/main" id="{70061741-72A4-BB18-58C5-40B4D48EC7A1}"/>
              </a:ext>
            </a:extLst>
          </p:cNvPr>
          <p:cNvSpPr>
            <a:spLocks noGrp="1"/>
          </p:cNvSpPr>
          <p:nvPr>
            <p:ph idx="1"/>
          </p:nvPr>
        </p:nvSpPr>
        <p:spPr>
          <a:xfrm>
            <a:off x="4810259" y="649480"/>
            <a:ext cx="6555347" cy="5546047"/>
          </a:xfrm>
        </p:spPr>
        <p:txBody>
          <a:bodyPr anchor="ctr">
            <a:normAutofit/>
          </a:bodyPr>
          <a:lstStyle/>
          <a:p>
            <a:r>
              <a:rPr lang="en-CA" sz="2000" dirty="0"/>
              <a:t>Ensure you are describing your dilemma </a:t>
            </a:r>
            <a:r>
              <a:rPr lang="en-CA" sz="2000" dirty="0" err="1"/>
              <a:t>cIearIy</a:t>
            </a:r>
            <a:endParaRPr lang="en-CA" sz="2000" dirty="0"/>
          </a:p>
          <a:p>
            <a:r>
              <a:rPr lang="en-CA" sz="2000" dirty="0"/>
              <a:t>Use Non-Judgmental Language </a:t>
            </a:r>
          </a:p>
          <a:p>
            <a:r>
              <a:rPr lang="en-CA" sz="2000" dirty="0"/>
              <a:t>Discuss anything you would change about your actions and why</a:t>
            </a:r>
          </a:p>
          <a:p>
            <a:r>
              <a:rPr lang="en-CA" sz="2000" dirty="0"/>
              <a:t>Identify THREE parts of the code that apply to your actions</a:t>
            </a:r>
          </a:p>
          <a:p>
            <a:r>
              <a:rPr lang="en-CA" sz="2000" dirty="0"/>
              <a:t>Remember to provide a rationale for how these items from the code apply to your actions</a:t>
            </a:r>
          </a:p>
          <a:p>
            <a:r>
              <a:rPr lang="en-CA" sz="2000" dirty="0"/>
              <a:t>You want to avoid evaluating the actions of the others involved</a:t>
            </a:r>
          </a:p>
          <a:p>
            <a:endParaRPr lang="en-CA" sz="2000" dirty="0"/>
          </a:p>
        </p:txBody>
      </p:sp>
    </p:spTree>
    <p:extLst>
      <p:ext uri="{BB962C8B-B14F-4D97-AF65-F5344CB8AC3E}">
        <p14:creationId xmlns:p14="http://schemas.microsoft.com/office/powerpoint/2010/main" val="3768441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9FBCF1EF-87F3-40DD-9CBE-926477280460}"/>
              </a:ext>
            </a:extLst>
          </p:cNvPr>
          <p:cNvSpPr>
            <a:spLocks noGrp="1"/>
          </p:cNvSpPr>
          <p:nvPr>
            <p:ph type="ctrTitle"/>
          </p:nvPr>
        </p:nvSpPr>
        <p:spPr>
          <a:xfrm>
            <a:off x="5297762" y="640080"/>
            <a:ext cx="6251110" cy="794555"/>
          </a:xfrm>
        </p:spPr>
        <p:txBody>
          <a:bodyPr anchor="b">
            <a:normAutofit fontScale="90000"/>
          </a:bodyPr>
          <a:lstStyle/>
          <a:p>
            <a:pPr algn="l"/>
            <a:r>
              <a:rPr lang="en-CA" sz="5400" dirty="0"/>
              <a:t>Interview Reminders</a:t>
            </a:r>
          </a:p>
        </p:txBody>
      </p:sp>
      <p:sp>
        <p:nvSpPr>
          <p:cNvPr id="3" name="Content Placeholder 2">
            <a:extLst>
              <a:ext uri="{FF2B5EF4-FFF2-40B4-BE49-F238E27FC236}">
                <a16:creationId xmlns:a16="http://schemas.microsoft.com/office/drawing/2014/main" id="{E53BEEBB-3097-42DF-8745-87B1BACE98B7}"/>
              </a:ext>
            </a:extLst>
          </p:cNvPr>
          <p:cNvSpPr>
            <a:spLocks noGrp="1"/>
          </p:cNvSpPr>
          <p:nvPr>
            <p:ph type="subTitle" idx="1"/>
          </p:nvPr>
        </p:nvSpPr>
        <p:spPr>
          <a:xfrm>
            <a:off x="5297760" y="4636008"/>
            <a:ext cx="6251111" cy="1572768"/>
          </a:xfrm>
        </p:spPr>
        <p:txBody>
          <a:bodyPr>
            <a:normAutofit/>
          </a:bodyPr>
          <a:lstStyle/>
          <a:p>
            <a:pPr algn="l"/>
            <a:r>
              <a:rPr lang="en-CA" dirty="0"/>
              <a:t> </a:t>
            </a:r>
          </a:p>
        </p:txBody>
      </p:sp>
      <p:pic>
        <p:nvPicPr>
          <p:cNvPr id="40" name="Picture 39">
            <a:extLst>
              <a:ext uri="{FF2B5EF4-FFF2-40B4-BE49-F238E27FC236}">
                <a16:creationId xmlns:a16="http://schemas.microsoft.com/office/drawing/2014/main" id="{CC721EBC-47F3-6F60-AB3E-C3CF5DD672F1}"/>
              </a:ext>
            </a:extLst>
          </p:cNvPr>
          <p:cNvPicPr>
            <a:picLocks noChangeAspect="1"/>
          </p:cNvPicPr>
          <p:nvPr/>
        </p:nvPicPr>
        <p:blipFill rotWithShape="1">
          <a:blip r:embed="rId2"/>
          <a:srcRect l="15091" r="4670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4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7EC1308-DCDC-2F2B-5A85-B97CD9FD53D0}"/>
              </a:ext>
            </a:extLst>
          </p:cNvPr>
          <p:cNvSpPr txBox="1"/>
          <p:nvPr/>
        </p:nvSpPr>
        <p:spPr>
          <a:xfrm>
            <a:off x="4396901" y="2354093"/>
            <a:ext cx="7247107" cy="4154984"/>
          </a:xfrm>
          <a:prstGeom prst="rect">
            <a:avLst/>
          </a:prstGeom>
          <a:noFill/>
        </p:spPr>
        <p:txBody>
          <a:bodyPr wrap="square">
            <a:spAutoFit/>
          </a:bodyPr>
          <a:lstStyle/>
          <a:p>
            <a:r>
              <a:rPr lang="en-CA" sz="2400" dirty="0"/>
              <a:t>Make sure you have the code of conduct with you (you can read from this)</a:t>
            </a:r>
          </a:p>
          <a:p>
            <a:r>
              <a:rPr lang="en-CA" sz="2400" dirty="0"/>
              <a:t>Remember to talk about your attitudes and behaviours</a:t>
            </a:r>
          </a:p>
          <a:p>
            <a:r>
              <a:rPr lang="en-CA" sz="2400" dirty="0"/>
              <a:t>You will have time to go through the code and think about your decision</a:t>
            </a:r>
          </a:p>
          <a:p>
            <a:endParaRPr lang="en-CA" sz="2400" dirty="0"/>
          </a:p>
          <a:p>
            <a:r>
              <a:rPr lang="en-CA" sz="2400" dirty="0"/>
              <a:t>Prepare at least 2 parts of the code that relate to your decision</a:t>
            </a:r>
          </a:p>
          <a:p>
            <a:endParaRPr lang="en-CA" sz="2400" dirty="0"/>
          </a:p>
          <a:p>
            <a:r>
              <a:rPr lang="en-CA" sz="2400" b="1" dirty="0"/>
              <a:t>Finally, be prepared to share at least two (more is better) way to improve your own ethical conduct</a:t>
            </a:r>
          </a:p>
        </p:txBody>
      </p:sp>
    </p:spTree>
    <p:extLst>
      <p:ext uri="{BB962C8B-B14F-4D97-AF65-F5344CB8AC3E}">
        <p14:creationId xmlns:p14="http://schemas.microsoft.com/office/powerpoint/2010/main" val="217215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1071E3-B67E-08FE-2C38-8F8F64D0CCE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2C231AF-5019-0705-6243-AA5218C51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3C1675-EBDD-C4A7-6673-4324652D3BFF}"/>
              </a:ext>
            </a:extLst>
          </p:cNvPr>
          <p:cNvSpPr>
            <a:spLocks noGrp="1"/>
          </p:cNvSpPr>
          <p:nvPr>
            <p:ph type="title"/>
          </p:nvPr>
        </p:nvSpPr>
        <p:spPr>
          <a:xfrm>
            <a:off x="645065" y="1463040"/>
            <a:ext cx="3796306" cy="2690949"/>
          </a:xfrm>
        </p:spPr>
        <p:txBody>
          <a:bodyPr anchor="t">
            <a:normAutofit/>
          </a:bodyPr>
          <a:lstStyle/>
          <a:p>
            <a:pPr algn="ctr"/>
            <a:r>
              <a:rPr lang="en-US" sz="4800"/>
              <a:t>Evaluation rubric</a:t>
            </a:r>
          </a:p>
        </p:txBody>
      </p:sp>
      <p:grpSp>
        <p:nvGrpSpPr>
          <p:cNvPr id="10" name="Group 9">
            <a:extLst>
              <a:ext uri="{FF2B5EF4-FFF2-40B4-BE49-F238E27FC236}">
                <a16:creationId xmlns:a16="http://schemas.microsoft.com/office/drawing/2014/main" id="{7F5484DE-19C3-DDC9-8F48-394810EB6B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20A758A8-5745-8F3D-5EB5-F395AC093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8FE2796-8914-02E5-EC9E-E740138C8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6B74E92B-4A0C-BBDE-ACBE-0AF45A113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9EE7612-F8C6-78A7-D22D-47AD69E480B1}"/>
              </a:ext>
            </a:extLst>
          </p:cNvPr>
          <p:cNvSpPr>
            <a:spLocks noGrp="1"/>
          </p:cNvSpPr>
          <p:nvPr>
            <p:ph idx="1"/>
          </p:nvPr>
        </p:nvSpPr>
        <p:spPr>
          <a:xfrm>
            <a:off x="5615162" y="1085852"/>
            <a:ext cx="5542387" cy="4686298"/>
          </a:xfrm>
        </p:spPr>
        <p:txBody>
          <a:bodyPr anchor="t">
            <a:normAutofit fontScale="92500" lnSpcReduction="20000"/>
          </a:bodyPr>
          <a:lstStyle/>
          <a:p>
            <a:pPr>
              <a:spcBef>
                <a:spcPts val="0"/>
              </a:spcBef>
              <a:spcAft>
                <a:spcPts val="2400"/>
              </a:spcAft>
            </a:pPr>
            <a:r>
              <a:rPr lang="en-US" sz="3200" b="1" i="1"/>
              <a:t>Accomplished:</a:t>
            </a:r>
            <a:r>
              <a:rPr lang="en-US" sz="3200" i="1"/>
              <a:t> </a:t>
            </a:r>
            <a:r>
              <a:rPr lang="en-US" sz="3200"/>
              <a:t>Thorough, clear, supported with examples, strong links to Code of Conduct</a:t>
            </a:r>
          </a:p>
          <a:p>
            <a:pPr>
              <a:spcBef>
                <a:spcPts val="0"/>
              </a:spcBef>
              <a:spcAft>
                <a:spcPts val="2400"/>
              </a:spcAft>
            </a:pPr>
            <a:r>
              <a:rPr lang="en-US" sz="3200" b="1" i="1"/>
              <a:t>Competent:</a:t>
            </a:r>
            <a:r>
              <a:rPr lang="en-US" sz="3200"/>
              <a:t> Covers main points, some examples, minor gaps</a:t>
            </a:r>
          </a:p>
          <a:p>
            <a:pPr>
              <a:spcBef>
                <a:spcPts val="0"/>
              </a:spcBef>
              <a:spcAft>
                <a:spcPts val="2400"/>
              </a:spcAft>
            </a:pPr>
            <a:r>
              <a:rPr lang="en-US" sz="3200" b="1" i="1"/>
              <a:t>Developing:</a:t>
            </a:r>
            <a:r>
              <a:rPr lang="en-US" sz="3200"/>
              <a:t> Missing depth, few/no examples, vague references to Code of Conduct; will need to revise</a:t>
            </a:r>
            <a:endParaRPr lang="en-US" sz="2200" dirty="0"/>
          </a:p>
        </p:txBody>
      </p:sp>
    </p:spTree>
    <p:extLst>
      <p:ext uri="{BB962C8B-B14F-4D97-AF65-F5344CB8AC3E}">
        <p14:creationId xmlns:p14="http://schemas.microsoft.com/office/powerpoint/2010/main" val="6236881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TotalTime>
  <Words>1927</Words>
  <Application>Microsoft Office PowerPoint</Application>
  <PresentationFormat>Widescreen</PresentationFormat>
  <Paragraphs>186</Paragraphs>
  <Slides>36</Slides>
  <Notes>6</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36</vt:i4>
      </vt:variant>
    </vt:vector>
  </HeadingPairs>
  <TitlesOfParts>
    <vt:vector size="49" baseType="lpstr">
      <vt:lpstr>Aptos</vt:lpstr>
      <vt:lpstr>Aptos Display</vt:lpstr>
      <vt:lpstr>Arial</vt:lpstr>
      <vt:lpstr>Arial Rounded MT Bold</vt:lpstr>
      <vt:lpstr>Calibri</vt:lpstr>
      <vt:lpstr>Calibri Light</vt:lpstr>
      <vt:lpstr>Cambria</vt:lpstr>
      <vt:lpstr>Wingdings</vt:lpstr>
      <vt:lpstr>Office Theme</vt:lpstr>
      <vt:lpstr>1_Office Theme</vt:lpstr>
      <vt:lpstr>2_Office Theme</vt:lpstr>
      <vt:lpstr>3_Office Theme</vt:lpstr>
      <vt:lpstr>4_Office Theme</vt:lpstr>
      <vt:lpstr>02FG part B  Explore the profession </vt:lpstr>
      <vt:lpstr>Resources to help with this competency </vt:lpstr>
      <vt:lpstr>02FG Explore the profession (PART B) </vt:lpstr>
      <vt:lpstr>02FG Explore the profession (PART B) </vt:lpstr>
      <vt:lpstr>02FG Explore the profession (PART B) </vt:lpstr>
      <vt:lpstr>What is an Ethical Dilemma?  </vt:lpstr>
      <vt:lpstr>Laws vs Ethics  https://keydifferences.com/difference-between-law-and-ethics.html#ComparisonChart </vt:lpstr>
      <vt:lpstr>Ethical decision making is influenced by moral development  Philippa Foot, 1920s Philosopher</vt:lpstr>
      <vt:lpstr>Values  (a person’s principles or standards)</vt:lpstr>
      <vt:lpstr>What determines a person’s value system?</vt:lpstr>
      <vt:lpstr>What factors might influence / change your personal values?</vt:lpstr>
      <vt:lpstr>Scenario 1: in groups react to this.  Determine if you could continue to work with this family without imposing your values</vt:lpstr>
      <vt:lpstr>Scenario 2: in groups react to this.  Determine if you could continue to work with this family without imposing your values</vt:lpstr>
      <vt:lpstr>Scenario 3: in groups react to this.  Determine if you could continue to work here without imposing your values</vt:lpstr>
      <vt:lpstr>Scenario 4</vt:lpstr>
      <vt:lpstr>Code of Ethics vs Code of Conduct</vt:lpstr>
      <vt:lpstr>Code of Ethics vs Code of Conduct</vt:lpstr>
      <vt:lpstr>SET (SCC) Code of Conduct </vt:lpstr>
      <vt:lpstr>Important parts of the Code of Conduct</vt:lpstr>
      <vt:lpstr>If you disagreed with a colleague ….</vt:lpstr>
      <vt:lpstr>Do you abide by this?</vt:lpstr>
      <vt:lpstr>Personal vs professional </vt:lpstr>
      <vt:lpstr> Boundaries Dual or multiple relationships </vt:lpstr>
      <vt:lpstr>Tips for maintaining professional boundaries </vt:lpstr>
      <vt:lpstr>Confidentiality</vt:lpstr>
      <vt:lpstr> Limits of confidentiality: </vt:lpstr>
      <vt:lpstr>Informed consent</vt:lpstr>
      <vt:lpstr> Informed consent</vt:lpstr>
      <vt:lpstr>Steps when solving an ethical dilemma</vt:lpstr>
      <vt:lpstr>Aspects to consider</vt:lpstr>
      <vt:lpstr>Skills vs Attitudes </vt:lpstr>
      <vt:lpstr>Categorize the following as skill or attitude </vt:lpstr>
      <vt:lpstr>Professional growth</vt:lpstr>
      <vt:lpstr>Reminders for writing your paper </vt:lpstr>
      <vt:lpstr>Interview Reminders</vt:lpstr>
      <vt:lpstr>Evaluation rubric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02FG part B  Explore the profession</dc:title>
  <dc:creator>Susan Campbell</dc:creator>
  <cp:lastModifiedBy>Sherril Gilbert</cp:lastModifiedBy>
  <cp:revision>6</cp:revision>
  <dcterms:created xsi:type="dcterms:W3CDTF">2025-07-30T00:50:36Z</dcterms:created>
  <dcterms:modified xsi:type="dcterms:W3CDTF">2025-08-04T23:32:21Z</dcterms:modified>
</cp:coreProperties>
</file>