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48" r:id="rId2"/>
    <p:sldMasterId id="2147483673" r:id="rId3"/>
  </p:sldMasterIdLst>
  <p:notesMasterIdLst>
    <p:notesMasterId r:id="rId38"/>
  </p:notesMasterIdLst>
  <p:sldIdLst>
    <p:sldId id="297" r:id="rId4"/>
    <p:sldId id="257" r:id="rId5"/>
    <p:sldId id="258" r:id="rId6"/>
    <p:sldId id="260" r:id="rId7"/>
    <p:sldId id="261" r:id="rId8"/>
    <p:sldId id="298" r:id="rId9"/>
    <p:sldId id="299" r:id="rId10"/>
    <p:sldId id="300" r:id="rId11"/>
    <p:sldId id="301" r:id="rId12"/>
    <p:sldId id="262" r:id="rId13"/>
    <p:sldId id="269" r:id="rId14"/>
    <p:sldId id="267" r:id="rId15"/>
    <p:sldId id="271" r:id="rId16"/>
    <p:sldId id="272" r:id="rId17"/>
    <p:sldId id="307" r:id="rId18"/>
    <p:sldId id="273" r:id="rId19"/>
    <p:sldId id="313" r:id="rId20"/>
    <p:sldId id="275" r:id="rId21"/>
    <p:sldId id="308" r:id="rId22"/>
    <p:sldId id="314" r:id="rId23"/>
    <p:sldId id="276" r:id="rId24"/>
    <p:sldId id="277" r:id="rId25"/>
    <p:sldId id="280" r:id="rId26"/>
    <p:sldId id="282" r:id="rId27"/>
    <p:sldId id="283" r:id="rId28"/>
    <p:sldId id="285" r:id="rId29"/>
    <p:sldId id="306" r:id="rId30"/>
    <p:sldId id="302" r:id="rId31"/>
    <p:sldId id="287" r:id="rId32"/>
    <p:sldId id="316" r:id="rId33"/>
    <p:sldId id="304" r:id="rId34"/>
    <p:sldId id="305" r:id="rId35"/>
    <p:sldId id="317" r:id="rId36"/>
    <p:sldId id="28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94B19B-1A8E-458F-911F-7036C911E6D8}" v="2" dt="2025-09-04T22:48:36.2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76" autoAdjust="0"/>
    <p:restoredTop sz="87409" autoAdjust="0"/>
  </p:normalViewPr>
  <p:slideViewPr>
    <p:cSldViewPr snapToGrid="0" snapToObjects="1">
      <p:cViewPr varScale="1">
        <p:scale>
          <a:sx n="83" d="100"/>
          <a:sy n="83" d="100"/>
        </p:scale>
        <p:origin x="1234"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 Campbell" userId="7949458d5e61ec5b" providerId="LiveId" clId="{5212AE24-B898-4D4F-9D31-3D66E6932A00}"/>
    <pc:docChg chg="modSld">
      <pc:chgData name="Susan Campbell" userId="7949458d5e61ec5b" providerId="LiveId" clId="{5212AE24-B898-4D4F-9D31-3D66E6932A00}" dt="2025-09-05T13:38:04.375" v="201" actId="20577"/>
      <pc:docMkLst>
        <pc:docMk/>
      </pc:docMkLst>
      <pc:sldChg chg="modSp mod">
        <pc:chgData name="Susan Campbell" userId="7949458d5e61ec5b" providerId="LiveId" clId="{5212AE24-B898-4D4F-9D31-3D66E6932A00}" dt="2025-09-05T13:38:04.375" v="201" actId="20577"/>
        <pc:sldMkLst>
          <pc:docMk/>
          <pc:sldMk cId="0" sldId="257"/>
        </pc:sldMkLst>
        <pc:spChg chg="mod">
          <ac:chgData name="Susan Campbell" userId="7949458d5e61ec5b" providerId="LiveId" clId="{5212AE24-B898-4D4F-9D31-3D66E6932A00}" dt="2025-09-05T13:38:04.375" v="201" actId="20577"/>
          <ac:spMkLst>
            <pc:docMk/>
            <pc:sldMk cId="0" sldId="257"/>
            <ac:spMk id="3" creationId="{00000000-0000-0000-0000-000000000000}"/>
          </ac:spMkLst>
        </pc:spChg>
      </pc:sldChg>
      <pc:sldChg chg="modSp mod">
        <pc:chgData name="Susan Campbell" userId="7949458d5e61ec5b" providerId="LiveId" clId="{5212AE24-B898-4D4F-9D31-3D66E6932A00}" dt="2025-09-05T13:37:00.928" v="43" actId="255"/>
        <pc:sldMkLst>
          <pc:docMk/>
          <pc:sldMk cId="3939030149" sldId="297"/>
        </pc:sldMkLst>
        <pc:spChg chg="mod">
          <ac:chgData name="Susan Campbell" userId="7949458d5e61ec5b" providerId="LiveId" clId="{5212AE24-B898-4D4F-9D31-3D66E6932A00}" dt="2025-09-05T13:36:50.731" v="42" actId="122"/>
          <ac:spMkLst>
            <pc:docMk/>
            <pc:sldMk cId="3939030149" sldId="297"/>
            <ac:spMk id="2" creationId="{F7F19618-2E31-36B2-69D8-C95715C86470}"/>
          </ac:spMkLst>
        </pc:spChg>
        <pc:spChg chg="mod">
          <ac:chgData name="Susan Campbell" userId="7949458d5e61ec5b" providerId="LiveId" clId="{5212AE24-B898-4D4F-9D31-3D66E6932A00}" dt="2025-09-05T13:37:00.928" v="43" actId="255"/>
          <ac:spMkLst>
            <pc:docMk/>
            <pc:sldMk cId="3939030149" sldId="297"/>
            <ac:spMk id="3" creationId="{9077D17E-4100-D6AA-BDB2-D7D369C57AE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857D58-5D9D-4732-9EEA-390D90E4826A}" type="datetimeFigureOut">
              <a:rPr lang="en-CA" smtClean="0"/>
              <a:t>2025-09-05</a:t>
            </a:fld>
            <a:endParaRPr lang="en-CA"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1E0BA0-D561-4F5C-AF3A-275FE465E006}" type="slidenum">
              <a:rPr lang="en-CA" smtClean="0"/>
              <a:t>‹#›</a:t>
            </a:fld>
            <a:endParaRPr lang="en-CA" dirty="0"/>
          </a:p>
        </p:txBody>
      </p:sp>
    </p:spTree>
    <p:extLst>
      <p:ext uri="{BB962C8B-B14F-4D97-AF65-F5344CB8AC3E}">
        <p14:creationId xmlns:p14="http://schemas.microsoft.com/office/powerpoint/2010/main" val="1078650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from &lt;a href="https://stockcake.com/i/inclusive-tree-adventure_2537645_1498353"&gt;Stockcake&lt;/a&gt;</a:t>
            </a:r>
            <a:endParaRPr lang="en-CA" dirty="0"/>
          </a:p>
        </p:txBody>
      </p:sp>
      <p:sp>
        <p:nvSpPr>
          <p:cNvPr id="4" name="Slide Number Placeholder 3"/>
          <p:cNvSpPr>
            <a:spLocks noGrp="1"/>
          </p:cNvSpPr>
          <p:nvPr>
            <p:ph type="sldNum" sz="quarter" idx="5"/>
          </p:nvPr>
        </p:nvSpPr>
        <p:spPr/>
        <p:txBody>
          <a:bodyPr/>
          <a:lstStyle/>
          <a:p>
            <a:fld id="{111E0BA0-D561-4F5C-AF3A-275FE465E006}" type="slidenum">
              <a:rPr lang="en-CA" smtClean="0"/>
              <a:t>1</a:t>
            </a:fld>
            <a:endParaRPr lang="en-CA" dirty="0"/>
          </a:p>
        </p:txBody>
      </p:sp>
    </p:spTree>
    <p:extLst>
      <p:ext uri="{BB962C8B-B14F-4D97-AF65-F5344CB8AC3E}">
        <p14:creationId xmlns:p14="http://schemas.microsoft.com/office/powerpoint/2010/main" val="3274984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from &lt;a href="https://stockcake.com/s?q=inclusion%20barriers"&gt;Stockcake&lt;/a&gt;</a:t>
            </a:r>
            <a:endParaRPr lang="en-CA" dirty="0"/>
          </a:p>
        </p:txBody>
      </p:sp>
      <p:sp>
        <p:nvSpPr>
          <p:cNvPr id="4" name="Slide Number Placeholder 3"/>
          <p:cNvSpPr>
            <a:spLocks noGrp="1"/>
          </p:cNvSpPr>
          <p:nvPr>
            <p:ph type="sldNum" sz="quarter" idx="5"/>
          </p:nvPr>
        </p:nvSpPr>
        <p:spPr/>
        <p:txBody>
          <a:bodyPr/>
          <a:lstStyle/>
          <a:p>
            <a:fld id="{111E0BA0-D561-4F5C-AF3A-275FE465E006}" type="slidenum">
              <a:rPr lang="en-CA" smtClean="0"/>
              <a:t>3</a:t>
            </a:fld>
            <a:endParaRPr lang="en-CA" dirty="0"/>
          </a:p>
        </p:txBody>
      </p:sp>
    </p:spTree>
    <p:extLst>
      <p:ext uri="{BB962C8B-B14F-4D97-AF65-F5344CB8AC3E}">
        <p14:creationId xmlns:p14="http://schemas.microsoft.com/office/powerpoint/2010/main" val="2756831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from &lt;a href="https://stockcake.com/s?q=culture"&gt;Stockcake&lt;/a&gt;</a:t>
            </a:r>
            <a:endParaRPr lang="en-CA" dirty="0"/>
          </a:p>
        </p:txBody>
      </p:sp>
      <p:sp>
        <p:nvSpPr>
          <p:cNvPr id="4" name="Slide Number Placeholder 3"/>
          <p:cNvSpPr>
            <a:spLocks noGrp="1"/>
          </p:cNvSpPr>
          <p:nvPr>
            <p:ph type="sldNum" sz="quarter" idx="5"/>
          </p:nvPr>
        </p:nvSpPr>
        <p:spPr/>
        <p:txBody>
          <a:bodyPr/>
          <a:lstStyle/>
          <a:p>
            <a:fld id="{111E0BA0-D561-4F5C-AF3A-275FE465E006}" type="slidenum">
              <a:rPr lang="en-CA" smtClean="0"/>
              <a:t>6</a:t>
            </a:fld>
            <a:endParaRPr lang="en-CA" dirty="0"/>
          </a:p>
        </p:txBody>
      </p:sp>
    </p:spTree>
    <p:extLst>
      <p:ext uri="{BB962C8B-B14F-4D97-AF65-F5344CB8AC3E}">
        <p14:creationId xmlns:p14="http://schemas.microsoft.com/office/powerpoint/2010/main" val="4039158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from &lt;a href="https://stockcake.com/s?q=emotions"&gt;Stockcake&lt;/a&gt;</a:t>
            </a:r>
            <a:endParaRPr lang="en-CA" dirty="0"/>
          </a:p>
        </p:txBody>
      </p:sp>
      <p:sp>
        <p:nvSpPr>
          <p:cNvPr id="4" name="Slide Number Placeholder 3"/>
          <p:cNvSpPr>
            <a:spLocks noGrp="1"/>
          </p:cNvSpPr>
          <p:nvPr>
            <p:ph type="sldNum" sz="quarter" idx="5"/>
          </p:nvPr>
        </p:nvSpPr>
        <p:spPr/>
        <p:txBody>
          <a:bodyPr/>
          <a:lstStyle/>
          <a:p>
            <a:fld id="{111E0BA0-D561-4F5C-AF3A-275FE465E006}" type="slidenum">
              <a:rPr lang="en-CA" smtClean="0"/>
              <a:t>9</a:t>
            </a:fld>
            <a:endParaRPr lang="en-CA" dirty="0"/>
          </a:p>
        </p:txBody>
      </p:sp>
    </p:spTree>
    <p:extLst>
      <p:ext uri="{BB962C8B-B14F-4D97-AF65-F5344CB8AC3E}">
        <p14:creationId xmlns:p14="http://schemas.microsoft.com/office/powerpoint/2010/main" val="461867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11E0BA0-D561-4F5C-AF3A-275FE465E006}" type="slidenum">
              <a:rPr lang="en-CA" smtClean="0"/>
              <a:t>10</a:t>
            </a:fld>
            <a:endParaRPr lang="en-CA" dirty="0"/>
          </a:p>
        </p:txBody>
      </p:sp>
    </p:spTree>
    <p:extLst>
      <p:ext uri="{BB962C8B-B14F-4D97-AF65-F5344CB8AC3E}">
        <p14:creationId xmlns:p14="http://schemas.microsoft.com/office/powerpoint/2010/main" val="1094921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https://medium.com/school-of-system-change/power-dynamics-a-systemic-inquiry-c30e2e658d3e </a:t>
            </a:r>
            <a:endParaRPr lang="en-CA" dirty="0"/>
          </a:p>
        </p:txBody>
      </p:sp>
      <p:sp>
        <p:nvSpPr>
          <p:cNvPr id="4" name="Slide Number Placeholder 3"/>
          <p:cNvSpPr>
            <a:spLocks noGrp="1"/>
          </p:cNvSpPr>
          <p:nvPr>
            <p:ph type="sldNum" sz="quarter" idx="5"/>
          </p:nvPr>
        </p:nvSpPr>
        <p:spPr/>
        <p:txBody>
          <a:bodyPr/>
          <a:lstStyle/>
          <a:p>
            <a:fld id="{111E0BA0-D561-4F5C-AF3A-275FE465E006}" type="slidenum">
              <a:rPr lang="en-CA" smtClean="0"/>
              <a:t>14</a:t>
            </a:fld>
            <a:endParaRPr lang="en-CA" dirty="0"/>
          </a:p>
        </p:txBody>
      </p:sp>
    </p:spTree>
    <p:extLst>
      <p:ext uri="{BB962C8B-B14F-4D97-AF65-F5344CB8AC3E}">
        <p14:creationId xmlns:p14="http://schemas.microsoft.com/office/powerpoint/2010/main" val="3288261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B85F4-1C52-8A7C-C41F-7CF7482B67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A6499-CD47-2D68-8FE0-371E75F8B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8333A3-7409-F849-57BE-38DA848DB80B}"/>
              </a:ext>
            </a:extLst>
          </p:cNvPr>
          <p:cNvSpPr>
            <a:spLocks noGrp="1"/>
          </p:cNvSpPr>
          <p:nvPr>
            <p:ph type="body" idx="1"/>
          </p:nvPr>
        </p:nvSpPr>
        <p:spPr/>
        <p:txBody>
          <a:bodyPr/>
          <a:lstStyle/>
          <a:p>
            <a:r>
              <a:rPr lang="en-US" dirty="0"/>
              <a:t>Quote from Anna Birney, adapted - https://medium.com/school-of-system-change/power-dynamics-a-systemic-inquiry-c30e2e658d3e </a:t>
            </a:r>
            <a:endParaRPr lang="en-CA" dirty="0"/>
          </a:p>
        </p:txBody>
      </p:sp>
      <p:sp>
        <p:nvSpPr>
          <p:cNvPr id="4" name="Slide Number Placeholder 3">
            <a:extLst>
              <a:ext uri="{FF2B5EF4-FFF2-40B4-BE49-F238E27FC236}">
                <a16:creationId xmlns:a16="http://schemas.microsoft.com/office/drawing/2014/main" id="{4872513B-58D7-C847-59AA-6601417EA253}"/>
              </a:ext>
            </a:extLst>
          </p:cNvPr>
          <p:cNvSpPr>
            <a:spLocks noGrp="1"/>
          </p:cNvSpPr>
          <p:nvPr>
            <p:ph type="sldNum" sz="quarter" idx="5"/>
          </p:nvPr>
        </p:nvSpPr>
        <p:spPr/>
        <p:txBody>
          <a:bodyPr/>
          <a:lstStyle/>
          <a:p>
            <a:fld id="{111E0BA0-D561-4F5C-AF3A-275FE465E006}" type="slidenum">
              <a:rPr lang="en-CA" smtClean="0"/>
              <a:t>15</a:t>
            </a:fld>
            <a:endParaRPr lang="en-CA" dirty="0"/>
          </a:p>
        </p:txBody>
      </p:sp>
    </p:spTree>
    <p:extLst>
      <p:ext uri="{BB962C8B-B14F-4D97-AF65-F5344CB8AC3E}">
        <p14:creationId xmlns:p14="http://schemas.microsoft.com/office/powerpoint/2010/main" val="160135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1154113"/>
            <a:ext cx="4156075" cy="3117850"/>
          </a:xfrm>
        </p:spPr>
      </p:sp>
      <p:sp>
        <p:nvSpPr>
          <p:cNvPr id="3" name="Notes Placeholder 2"/>
          <p:cNvSpPr>
            <a:spLocks noGrp="1"/>
          </p:cNvSpPr>
          <p:nvPr>
            <p:ph type="body" idx="1"/>
          </p:nvPr>
        </p:nvSpPr>
        <p:spPr/>
        <p:txBody>
          <a:bodyPr/>
          <a:lstStyle/>
          <a:p>
            <a:r>
              <a:rPr lang="en-CA" dirty="0"/>
              <a:t>Our reactions to other people are largely processed through the filter of experience:</a:t>
            </a:r>
          </a:p>
          <a:p>
            <a:pPr lvl="0"/>
            <a:r>
              <a:rPr lang="en-CA" dirty="0"/>
              <a:t>We may be </a:t>
            </a:r>
            <a:r>
              <a:rPr lang="en-CA" b="0" dirty="0"/>
              <a:t>taught</a:t>
            </a:r>
            <a:r>
              <a:rPr lang="en-CA" dirty="0"/>
              <a:t> prejudice or we may adopt a stereotype due to a </a:t>
            </a:r>
            <a:r>
              <a:rPr lang="en-CA" b="0" dirty="0"/>
              <a:t>negative experience. </a:t>
            </a:r>
          </a:p>
          <a:p>
            <a:r>
              <a:rPr lang="en-CA" dirty="0"/>
              <a:t> </a:t>
            </a:r>
            <a:endParaRPr lang="en-CA" b="0" dirty="0"/>
          </a:p>
          <a:p>
            <a:pPr lvl="0"/>
            <a:r>
              <a:rPr lang="en-CA" b="0" dirty="0"/>
              <a:t>This leads us to avoid interaction with that group. </a:t>
            </a:r>
          </a:p>
          <a:p>
            <a:r>
              <a:rPr lang="en-CA" b="0" dirty="0"/>
              <a:t> </a:t>
            </a:r>
          </a:p>
          <a:p>
            <a:pPr lvl="0"/>
            <a:r>
              <a:rPr lang="en-CA" dirty="0"/>
              <a:t>The less we know about another group or culture, the more we tend to apply </a:t>
            </a:r>
            <a:r>
              <a:rPr lang="en-CA" b="0" dirty="0"/>
              <a:t>negative stereotypes </a:t>
            </a:r>
            <a:r>
              <a:rPr lang="en-CA" dirty="0"/>
              <a:t>we have learned or heard. These stereotypes inhibit the interaction needed to help us learn about each other.</a:t>
            </a:r>
          </a:p>
          <a:p>
            <a:r>
              <a:rPr lang="en-CA" dirty="0"/>
              <a:t> </a:t>
            </a:r>
          </a:p>
          <a:p>
            <a:pPr lvl="0"/>
            <a:r>
              <a:rPr lang="en-CA" dirty="0"/>
              <a:t>When contact is required, we are </a:t>
            </a:r>
            <a:r>
              <a:rPr lang="en-CA" b="0" dirty="0"/>
              <a:t>less tolerant of differences, we will be uncomfortable, perhaps fearful…this only reinforces negative reactions.</a:t>
            </a:r>
          </a:p>
          <a:p>
            <a:r>
              <a:rPr lang="en-CA" b="0" dirty="0"/>
              <a:t> </a:t>
            </a:r>
          </a:p>
          <a:p>
            <a:pPr lvl="0"/>
            <a:r>
              <a:rPr lang="en-CA" b="0" dirty="0"/>
              <a:t>Continued avoidance: the more negative the attitudes, the less likely we are to seek the contact that would add new information and help us break the stereotype.</a:t>
            </a:r>
          </a:p>
          <a:p>
            <a:pPr lvl="0"/>
            <a:endParaRPr lang="en-CA" dirty="0"/>
          </a:p>
          <a:p>
            <a:pPr lvl="0"/>
            <a:endParaRPr lang="en-CA" dirty="0"/>
          </a:p>
          <a:p>
            <a:endParaRPr lang="en-CA" dirty="0"/>
          </a:p>
        </p:txBody>
      </p:sp>
      <p:sp>
        <p:nvSpPr>
          <p:cNvPr id="4" name="Slide Number Placeholder 3"/>
          <p:cNvSpPr>
            <a:spLocks noGrp="1"/>
          </p:cNvSpPr>
          <p:nvPr>
            <p:ph type="sldNum" sz="quarter" idx="10"/>
          </p:nvPr>
        </p:nvSpPr>
        <p:spPr/>
        <p:txBody>
          <a:bodyPr/>
          <a:lstStyle/>
          <a:p>
            <a:fld id="{EE60AF00-B930-41FD-96B6-F673D6CF9887}" type="slidenum">
              <a:rPr lang="en-CA" smtClean="0"/>
              <a:t>19</a:t>
            </a:fld>
            <a:endParaRPr lang="en-CA" dirty="0"/>
          </a:p>
        </p:txBody>
      </p:sp>
    </p:spTree>
    <p:extLst>
      <p:ext uri="{BB962C8B-B14F-4D97-AF65-F5344CB8AC3E}">
        <p14:creationId xmlns:p14="http://schemas.microsoft.com/office/powerpoint/2010/main" val="3097661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from &lt;a href="https://stockcake.com/s?q=social%20context"&gt;Stockcake&lt;/a&gt;</a:t>
            </a:r>
            <a:endParaRPr lang="en-CA" dirty="0"/>
          </a:p>
        </p:txBody>
      </p:sp>
      <p:sp>
        <p:nvSpPr>
          <p:cNvPr id="4" name="Slide Number Placeholder 3"/>
          <p:cNvSpPr>
            <a:spLocks noGrp="1"/>
          </p:cNvSpPr>
          <p:nvPr>
            <p:ph type="sldNum" sz="quarter" idx="5"/>
          </p:nvPr>
        </p:nvSpPr>
        <p:spPr/>
        <p:txBody>
          <a:bodyPr/>
          <a:lstStyle/>
          <a:p>
            <a:fld id="{111E0BA0-D561-4F5C-AF3A-275FE465E006}" type="slidenum">
              <a:rPr lang="en-CA" smtClean="0"/>
              <a:t>24</a:t>
            </a:fld>
            <a:endParaRPr lang="en-CA" dirty="0"/>
          </a:p>
        </p:txBody>
      </p:sp>
    </p:spTree>
    <p:extLst>
      <p:ext uri="{BB962C8B-B14F-4D97-AF65-F5344CB8AC3E}">
        <p14:creationId xmlns:p14="http://schemas.microsoft.com/office/powerpoint/2010/main" val="825112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111E0BA0-D561-4F5C-AF3A-275FE465E006}" type="slidenum">
              <a:rPr lang="en-CA" smtClean="0"/>
              <a:t>27</a:t>
            </a:fld>
            <a:endParaRPr lang="en-CA" dirty="0"/>
          </a:p>
        </p:txBody>
      </p:sp>
    </p:spTree>
    <p:extLst>
      <p:ext uri="{BB962C8B-B14F-4D97-AF65-F5344CB8AC3E}">
        <p14:creationId xmlns:p14="http://schemas.microsoft.com/office/powerpoint/2010/main" val="1026295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0963" y="1162050"/>
            <a:ext cx="4181475" cy="3136900"/>
          </a:xfrm>
        </p:spPr>
      </p:sp>
      <p:sp>
        <p:nvSpPr>
          <p:cNvPr id="3" name="Notes Placeholder 2"/>
          <p:cNvSpPr>
            <a:spLocks noGrp="1"/>
          </p:cNvSpPr>
          <p:nvPr>
            <p:ph type="body" idx="1"/>
          </p:nvPr>
        </p:nvSpPr>
        <p:spPr/>
        <p:txBody>
          <a:bodyPr/>
          <a:lstStyle/>
          <a:p>
            <a:r>
              <a:rPr lang="en-CA" b="1" dirty="0"/>
              <a:t>Risk factors and protective factors</a:t>
            </a:r>
          </a:p>
          <a:p>
            <a:endParaRPr lang="en-CA" dirty="0"/>
          </a:p>
          <a:p>
            <a:r>
              <a:rPr lang="en-CA" dirty="0"/>
              <a:t>Excellent information and chart about risk and protective factors here: </a:t>
            </a:r>
          </a:p>
          <a:p>
            <a:r>
              <a:rPr lang="en-CA" dirty="0"/>
              <a:t>http://ctb.ku.edu/en/table-of-contents/analyze/choose-and-adapt-community-interventions/risk-and-protective-factors/main</a:t>
            </a:r>
          </a:p>
        </p:txBody>
      </p:sp>
      <p:sp>
        <p:nvSpPr>
          <p:cNvPr id="4" name="Slide Number Placeholder 3"/>
          <p:cNvSpPr>
            <a:spLocks noGrp="1"/>
          </p:cNvSpPr>
          <p:nvPr>
            <p:ph type="sldNum" sz="quarter" idx="10"/>
          </p:nvPr>
        </p:nvSpPr>
        <p:spPr/>
        <p:txBody>
          <a:bodyPr/>
          <a:lstStyle/>
          <a:p>
            <a:fld id="{2D352B99-5F00-4240-B1CD-15D725A7D9C3}" type="slidenum">
              <a:rPr lang="en-CA" smtClean="0"/>
              <a:t>28</a:t>
            </a:fld>
            <a:endParaRPr lang="en-CA" dirty="0"/>
          </a:p>
        </p:txBody>
      </p:sp>
    </p:spTree>
    <p:extLst>
      <p:ext uri="{BB962C8B-B14F-4D97-AF65-F5344CB8AC3E}">
        <p14:creationId xmlns:p14="http://schemas.microsoft.com/office/powerpoint/2010/main" val="2349839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0963" y="1162050"/>
            <a:ext cx="4181475" cy="3136900"/>
          </a:xfrm>
        </p:spPr>
      </p:sp>
      <p:sp>
        <p:nvSpPr>
          <p:cNvPr id="3" name="Notes Placeholder 2"/>
          <p:cNvSpPr>
            <a:spLocks noGrp="1"/>
          </p:cNvSpPr>
          <p:nvPr>
            <p:ph type="body" idx="1"/>
          </p:nvPr>
        </p:nvSpPr>
        <p:spPr/>
        <p:txBody>
          <a:bodyPr>
            <a:normAutofit/>
          </a:bodyPr>
          <a:lstStyle/>
          <a:p>
            <a:r>
              <a:rPr lang="en-CA" dirty="0"/>
              <a:t>Among the variety of models of the social determinants of health that exist, the one developed at a York University Conference held in Toronto in 2002 has proven especially useful for understanding why some Canadians are healthier than others. </a:t>
            </a:r>
          </a:p>
          <a:p>
            <a:endParaRPr lang="en-CA" dirty="0"/>
          </a:p>
          <a:p>
            <a:r>
              <a:rPr lang="en-CA" dirty="0"/>
              <a:t>Each of these social determinants of health has been shown to have strong effects upon the health of Canadians. Their effects are actually much stronger than the ones associated with behaviours such as diet, physical activity, and even tobacco and excessive alcohol use. </a:t>
            </a:r>
          </a:p>
          <a:p>
            <a:endParaRPr lang="en-CA" dirty="0"/>
          </a:p>
          <a:p>
            <a:r>
              <a:rPr lang="en-CA" dirty="0"/>
              <a:t>In which of these 14 areas do you think SETs can intervene effectively?</a:t>
            </a:r>
          </a:p>
          <a:p>
            <a:endParaRPr lang="en-CA" dirty="0"/>
          </a:p>
          <a:p>
            <a:endParaRPr lang="en-US" dirty="0"/>
          </a:p>
        </p:txBody>
      </p:sp>
      <p:sp>
        <p:nvSpPr>
          <p:cNvPr id="4" name="Slide Number Placeholder 3"/>
          <p:cNvSpPr>
            <a:spLocks noGrp="1"/>
          </p:cNvSpPr>
          <p:nvPr>
            <p:ph type="sldNum" sz="quarter" idx="10"/>
          </p:nvPr>
        </p:nvSpPr>
        <p:spPr/>
        <p:txBody>
          <a:bodyPr/>
          <a:lstStyle/>
          <a:p>
            <a:fld id="{5A54FF14-35F0-4BF6-A760-E108B33F45AD}" type="slidenum">
              <a:rPr lang="en-CA" smtClean="0"/>
              <a:pPr/>
              <a:t>31</a:t>
            </a:fld>
            <a:endParaRPr lang="en-CA" dirty="0"/>
          </a:p>
        </p:txBody>
      </p:sp>
    </p:spTree>
    <p:extLst>
      <p:ext uri="{BB962C8B-B14F-4D97-AF65-F5344CB8AC3E}">
        <p14:creationId xmlns:p14="http://schemas.microsoft.com/office/powerpoint/2010/main" val="1828965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DEB5C-F58B-8963-6595-8C300867B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53B08-1C3B-85F5-EDE6-4E1074120C08}"/>
              </a:ext>
            </a:extLst>
          </p:cNvPr>
          <p:cNvSpPr>
            <a:spLocks noGrp="1" noRot="1" noChangeAspect="1"/>
          </p:cNvSpPr>
          <p:nvPr>
            <p:ph type="sldImg"/>
          </p:nvPr>
        </p:nvSpPr>
        <p:spPr>
          <a:xfrm>
            <a:off x="1350963" y="1162050"/>
            <a:ext cx="4181475" cy="3136900"/>
          </a:xfrm>
        </p:spPr>
      </p:sp>
      <p:sp>
        <p:nvSpPr>
          <p:cNvPr id="3" name="Notes Placeholder 2">
            <a:extLst>
              <a:ext uri="{FF2B5EF4-FFF2-40B4-BE49-F238E27FC236}">
                <a16:creationId xmlns:a16="http://schemas.microsoft.com/office/drawing/2014/main" id="{9E83E73E-2BEA-1605-CE05-9E79FB818849}"/>
              </a:ext>
            </a:extLst>
          </p:cNvPr>
          <p:cNvSpPr>
            <a:spLocks noGrp="1"/>
          </p:cNvSpPr>
          <p:nvPr>
            <p:ph type="body" idx="1"/>
          </p:nvPr>
        </p:nvSpPr>
        <p:spPr/>
        <p:txBody>
          <a:bodyPr>
            <a:normAutofit/>
          </a:bodyPr>
          <a:lstStyle/>
          <a:p>
            <a:r>
              <a:rPr lang="en-US"/>
              <a:t>All of these factors can </a:t>
            </a:r>
            <a:r>
              <a:rPr lang="en-US" b="1"/>
              <a:t>increase risk</a:t>
            </a:r>
            <a:r>
              <a:rPr lang="en-US"/>
              <a:t> (make things harder) or </a:t>
            </a:r>
            <a:r>
              <a:rPr lang="en-US" b="1"/>
              <a:t>build protection</a:t>
            </a:r>
            <a:r>
              <a:rPr lang="en-US"/>
              <a:t> (help buffer challenges).</a:t>
            </a:r>
            <a:endParaRPr lang="en-US" dirty="0"/>
          </a:p>
        </p:txBody>
      </p:sp>
      <p:sp>
        <p:nvSpPr>
          <p:cNvPr id="4" name="Slide Number Placeholder 3">
            <a:extLst>
              <a:ext uri="{FF2B5EF4-FFF2-40B4-BE49-F238E27FC236}">
                <a16:creationId xmlns:a16="http://schemas.microsoft.com/office/drawing/2014/main" id="{4CBEE7EC-EB9F-B879-FEE9-5B7AACB2B96D}"/>
              </a:ext>
            </a:extLst>
          </p:cNvPr>
          <p:cNvSpPr>
            <a:spLocks noGrp="1"/>
          </p:cNvSpPr>
          <p:nvPr>
            <p:ph type="sldNum" sz="quarter" idx="10"/>
          </p:nvPr>
        </p:nvSpPr>
        <p:spPr/>
        <p:txBody>
          <a:bodyPr/>
          <a:lstStyle/>
          <a:p>
            <a:fld id="{5A54FF14-35F0-4BF6-A760-E108B33F45AD}" type="slidenum">
              <a:rPr lang="en-CA" smtClean="0"/>
              <a:pPr/>
              <a:t>32</a:t>
            </a:fld>
            <a:endParaRPr lang="en-CA" dirty="0"/>
          </a:p>
        </p:txBody>
      </p:sp>
    </p:spTree>
    <p:extLst>
      <p:ext uri="{BB962C8B-B14F-4D97-AF65-F5344CB8AC3E}">
        <p14:creationId xmlns:p14="http://schemas.microsoft.com/office/powerpoint/2010/main" val="3913715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0C1DB-1C05-6E5B-B19A-61BB4A4FE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363A0-AFB3-7F4A-A454-6DE546092533}"/>
              </a:ext>
            </a:extLst>
          </p:cNvPr>
          <p:cNvSpPr>
            <a:spLocks noGrp="1" noRot="1" noChangeAspect="1"/>
          </p:cNvSpPr>
          <p:nvPr>
            <p:ph type="sldImg"/>
          </p:nvPr>
        </p:nvSpPr>
        <p:spPr>
          <a:xfrm>
            <a:off x="1350963" y="1162050"/>
            <a:ext cx="4181475" cy="3136900"/>
          </a:xfrm>
        </p:spPr>
      </p:sp>
      <p:sp>
        <p:nvSpPr>
          <p:cNvPr id="3" name="Notes Placeholder 2">
            <a:extLst>
              <a:ext uri="{FF2B5EF4-FFF2-40B4-BE49-F238E27FC236}">
                <a16:creationId xmlns:a16="http://schemas.microsoft.com/office/drawing/2014/main" id="{24D5CA4A-6834-05B4-1C85-05C136A0BB43}"/>
              </a:ext>
            </a:extLst>
          </p:cNvPr>
          <p:cNvSpPr>
            <a:spLocks noGrp="1"/>
          </p:cNvSpPr>
          <p:nvPr>
            <p:ph type="body" idx="1"/>
          </p:nvPr>
        </p:nvSpPr>
        <p:spPr/>
        <p:txBody>
          <a:bodyPr>
            <a:normAutofit/>
          </a:bodyPr>
          <a:lstStyle/>
          <a:p>
            <a:r>
              <a:rPr lang="en-US"/>
              <a:t>All of these factors can </a:t>
            </a:r>
            <a:r>
              <a:rPr lang="en-US" b="1"/>
              <a:t>increase risk</a:t>
            </a:r>
            <a:r>
              <a:rPr lang="en-US"/>
              <a:t> (make things harder) or </a:t>
            </a:r>
            <a:r>
              <a:rPr lang="en-US" b="1"/>
              <a:t>build protection</a:t>
            </a:r>
            <a:r>
              <a:rPr lang="en-US"/>
              <a:t> (help buffer challenges).</a:t>
            </a:r>
            <a:endParaRPr lang="en-US" dirty="0"/>
          </a:p>
        </p:txBody>
      </p:sp>
      <p:sp>
        <p:nvSpPr>
          <p:cNvPr id="4" name="Slide Number Placeholder 3">
            <a:extLst>
              <a:ext uri="{FF2B5EF4-FFF2-40B4-BE49-F238E27FC236}">
                <a16:creationId xmlns:a16="http://schemas.microsoft.com/office/drawing/2014/main" id="{B792E8F5-AAF1-B9F8-FA9B-9481CE8BD643}"/>
              </a:ext>
            </a:extLst>
          </p:cNvPr>
          <p:cNvSpPr>
            <a:spLocks noGrp="1"/>
          </p:cNvSpPr>
          <p:nvPr>
            <p:ph type="sldNum" sz="quarter" idx="10"/>
          </p:nvPr>
        </p:nvSpPr>
        <p:spPr/>
        <p:txBody>
          <a:bodyPr/>
          <a:lstStyle/>
          <a:p>
            <a:fld id="{5A54FF14-35F0-4BF6-A760-E108B33F45AD}" type="slidenum">
              <a:rPr lang="en-CA" smtClean="0"/>
              <a:pPr/>
              <a:t>33</a:t>
            </a:fld>
            <a:endParaRPr lang="en-CA" dirty="0"/>
          </a:p>
        </p:txBody>
      </p:sp>
    </p:spTree>
    <p:extLst>
      <p:ext uri="{BB962C8B-B14F-4D97-AF65-F5344CB8AC3E}">
        <p14:creationId xmlns:p14="http://schemas.microsoft.com/office/powerpoint/2010/main" val="1007393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Daniel’s case study once again, and fill in the chart with possible or actual risk and protective factors. </a:t>
            </a:r>
          </a:p>
          <a:p>
            <a:r>
              <a:rPr lang="en-US" dirty="0"/>
              <a:t>For each one, describe the impact it might be having on Daniel</a:t>
            </a:r>
            <a:r>
              <a:rPr lang="en-US"/>
              <a:t>. </a:t>
            </a:r>
          </a:p>
          <a:p>
            <a:r>
              <a:rPr lang="en-US"/>
              <a:t>Identify how these different risk and protective factors might be interacting? Where can we, as SETs, intervene?</a:t>
            </a:r>
            <a:endParaRPr lang="en-CA" dirty="0"/>
          </a:p>
        </p:txBody>
      </p:sp>
      <p:sp>
        <p:nvSpPr>
          <p:cNvPr id="4" name="Slide Number Placeholder 3"/>
          <p:cNvSpPr>
            <a:spLocks noGrp="1"/>
          </p:cNvSpPr>
          <p:nvPr>
            <p:ph type="sldNum" sz="quarter" idx="5"/>
          </p:nvPr>
        </p:nvSpPr>
        <p:spPr/>
        <p:txBody>
          <a:bodyPr/>
          <a:lstStyle/>
          <a:p>
            <a:fld id="{111E0BA0-D561-4F5C-AF3A-275FE465E006}" type="slidenum">
              <a:rPr lang="en-CA" smtClean="0"/>
              <a:t>34</a:t>
            </a:fld>
            <a:endParaRPr lang="en-CA" dirty="0"/>
          </a:p>
        </p:txBody>
      </p:sp>
    </p:spTree>
    <p:extLst>
      <p:ext uri="{BB962C8B-B14F-4D97-AF65-F5344CB8AC3E}">
        <p14:creationId xmlns:p14="http://schemas.microsoft.com/office/powerpoint/2010/main" val="1597210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0AC9D-FE88-906F-F7EA-F336233E985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DB457E83-0448-7880-9CC2-1231E6820C4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D6F408A-6671-DBB6-C866-99B615A11730}"/>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5" name="Footer Placeholder 4">
            <a:extLst>
              <a:ext uri="{FF2B5EF4-FFF2-40B4-BE49-F238E27FC236}">
                <a16:creationId xmlns:a16="http://schemas.microsoft.com/office/drawing/2014/main" id="{0050CEE7-E177-5EC7-682E-740BE65597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F23297-112D-4235-6A44-9CEC8E542208}"/>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679984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D0014-34CD-2088-21E1-894791EA5F9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7EAC994-F92B-6BD2-157A-64D860C6E1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B149007-44B9-F122-FC68-C8176DD18748}"/>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5" name="Footer Placeholder 4">
            <a:extLst>
              <a:ext uri="{FF2B5EF4-FFF2-40B4-BE49-F238E27FC236}">
                <a16:creationId xmlns:a16="http://schemas.microsoft.com/office/drawing/2014/main" id="{8EBDE57A-0C63-161E-F59B-FF8F48082FD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C9F50B-BFF1-BD84-9DE8-2527645CAD80}"/>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936625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33CCF-B72B-5319-6118-21BF3B24C0D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2BF615DA-897C-FAF1-FEC5-2D8D7978E57C}"/>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230545-50EB-E764-0335-3AA76131FC99}"/>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5" name="Footer Placeholder 4">
            <a:extLst>
              <a:ext uri="{FF2B5EF4-FFF2-40B4-BE49-F238E27FC236}">
                <a16:creationId xmlns:a16="http://schemas.microsoft.com/office/drawing/2014/main" id="{E2DFF88C-7054-F0C8-6CE9-4877BCB413D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595615-2711-8A7E-B007-37FF317C174C}"/>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827261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A9E4-F618-FFCD-7397-0A5EE0E2305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DECD1DE-47AD-8F66-DDA6-D60B3FC94B6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B16BA85-D275-A8E3-4D03-7FDA4D049056}"/>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D8332C8-D21D-DD9E-2916-E571DAFDB868}"/>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6" name="Footer Placeholder 5">
            <a:extLst>
              <a:ext uri="{FF2B5EF4-FFF2-40B4-BE49-F238E27FC236}">
                <a16:creationId xmlns:a16="http://schemas.microsoft.com/office/drawing/2014/main" id="{329BC930-E0F0-A604-B149-0322ED7A98B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99AF1F-C8C7-AC3D-7853-79D35E493F18}"/>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857028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A24F0-5CD4-8DA4-BB5A-FEF6633A0AD9}"/>
              </a:ext>
            </a:extLst>
          </p:cNvPr>
          <p:cNvSpPr>
            <a:spLocks noGrp="1"/>
          </p:cNvSpPr>
          <p:nvPr>
            <p:ph type="title"/>
          </p:nvPr>
        </p:nvSpPr>
        <p:spPr>
          <a:xfrm>
            <a:off x="629841" y="365126"/>
            <a:ext cx="78867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8D577F7-81BE-3368-3B91-3EC58BD320A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49F5825-38EB-F2C2-EEC5-F25124C366D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43CB857C-EB50-7948-EC34-FC6735FB956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88E035A-6BB9-F7A3-A541-086F3251850D}"/>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95563A88-EE40-6812-0FAE-084C3CCC0273}"/>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8" name="Footer Placeholder 7">
            <a:extLst>
              <a:ext uri="{FF2B5EF4-FFF2-40B4-BE49-F238E27FC236}">
                <a16:creationId xmlns:a16="http://schemas.microsoft.com/office/drawing/2014/main" id="{E1E15A0D-3DFF-B018-4FAD-0C20ABE8643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F27022D-950C-A4E3-CD7E-654C509E4D6A}"/>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417924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A9433-BF64-6947-3A25-608BF2A4401E}"/>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5627632F-3770-6B14-49CE-38B15DD5CB1A}"/>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4" name="Footer Placeholder 3">
            <a:extLst>
              <a:ext uri="{FF2B5EF4-FFF2-40B4-BE49-F238E27FC236}">
                <a16:creationId xmlns:a16="http://schemas.microsoft.com/office/drawing/2014/main" id="{A600B846-0D6C-AAAF-9034-D6ED2FCC260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7721B6C-FD4E-59C5-E038-32068FD2FED5}"/>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915609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919E78-FC85-9692-A435-C9F9F0331FC4}"/>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3" name="Footer Placeholder 2">
            <a:extLst>
              <a:ext uri="{FF2B5EF4-FFF2-40B4-BE49-F238E27FC236}">
                <a16:creationId xmlns:a16="http://schemas.microsoft.com/office/drawing/2014/main" id="{18F948F2-C3EC-0ED4-868D-91FC78DB632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4DAA517-1706-8674-3A5F-AD2BE37E7A2A}"/>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337917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06AC7-8A9C-3355-F162-E67D40A3966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DDCC7AC-46A2-0C8A-8475-F0977E5D1C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56F00EE9-9DA1-4AFC-9BEE-89900513863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588A3B8-3F28-25B2-D9EE-5CB5F45C0A75}"/>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6" name="Footer Placeholder 5">
            <a:extLst>
              <a:ext uri="{FF2B5EF4-FFF2-40B4-BE49-F238E27FC236}">
                <a16:creationId xmlns:a16="http://schemas.microsoft.com/office/drawing/2014/main" id="{24B451FD-F802-9621-785D-90A192D7BFA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1891CA8-A25B-5912-F71B-5BC12E4D7E7D}"/>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68755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CA5EF-DA21-2974-F6DB-C3CBDBC61A2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F061822B-B054-D1BE-A614-EAB6469F8BB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dirty="0"/>
          </a:p>
        </p:txBody>
      </p:sp>
      <p:sp>
        <p:nvSpPr>
          <p:cNvPr id="4" name="Text Placeholder 3">
            <a:extLst>
              <a:ext uri="{FF2B5EF4-FFF2-40B4-BE49-F238E27FC236}">
                <a16:creationId xmlns:a16="http://schemas.microsoft.com/office/drawing/2014/main" id="{4BF2DA10-82BA-3D43-47F4-767A33001BD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C79F864-110A-E092-50BF-5F6EB66F1F51}"/>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6" name="Footer Placeholder 5">
            <a:extLst>
              <a:ext uri="{FF2B5EF4-FFF2-40B4-BE49-F238E27FC236}">
                <a16:creationId xmlns:a16="http://schemas.microsoft.com/office/drawing/2014/main" id="{64B2CDC2-3EF8-D2CC-2820-5D8808E0F26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3FE2520-B7F3-F1F8-3ADD-38388D532BAD}"/>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848454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F442D-DC0E-5791-D3C0-042EA8A28087}"/>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D79A035-0983-0745-D6FB-9F6A2F3011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E8436F8-5AA9-E762-6C83-8995935F03BC}"/>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5" name="Footer Placeholder 4">
            <a:extLst>
              <a:ext uri="{FF2B5EF4-FFF2-40B4-BE49-F238E27FC236}">
                <a16:creationId xmlns:a16="http://schemas.microsoft.com/office/drawing/2014/main" id="{F328B843-8BF7-B1B9-1C1A-FF923F67EF1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C3663D-35AE-8B8D-33F0-8C9DFA9C2425}"/>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375326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49F1FB-391E-EF8A-F5D6-DB28C89CCD5D}"/>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96310F2-C20B-7CF8-4DB0-82F9AF962011}"/>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234C43B-1BE1-3912-0CDD-DC852F27D697}"/>
              </a:ext>
            </a:extLst>
          </p:cNvPr>
          <p:cNvSpPr>
            <a:spLocks noGrp="1"/>
          </p:cNvSpPr>
          <p:nvPr>
            <p:ph type="dt" sz="half" idx="10"/>
          </p:nvPr>
        </p:nvSpPr>
        <p:spPr/>
        <p:txBody>
          <a:bodyPr/>
          <a:lstStyle/>
          <a:p>
            <a:fld id="{5BCAD085-E8A6-8845-BD4E-CB4CCA059FC4}" type="datetimeFigureOut">
              <a:rPr lang="en-US" smtClean="0"/>
              <a:t>9/5/2025</a:t>
            </a:fld>
            <a:endParaRPr lang="en-US" dirty="0"/>
          </a:p>
        </p:txBody>
      </p:sp>
      <p:sp>
        <p:nvSpPr>
          <p:cNvPr id="5" name="Footer Placeholder 4">
            <a:extLst>
              <a:ext uri="{FF2B5EF4-FFF2-40B4-BE49-F238E27FC236}">
                <a16:creationId xmlns:a16="http://schemas.microsoft.com/office/drawing/2014/main" id="{7363B44A-F7D7-747B-A26F-0754B44912F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0F7AA57-7D2C-D89B-23DD-C448A1D57A2E}"/>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33481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9/5/2025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9/5/2025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9/5/2025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9/5/2025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363758-002F-EB5D-F3ED-AEBC6FB4F4C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3B1B40F-D49B-E960-8935-9B159B02EEC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23E128C-20FF-DB07-BB2A-E59D6F87F2B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5BCAD085-E8A6-8845-BD4E-CB4CCA059FC4}" type="datetimeFigureOut">
              <a:rPr lang="en-US" smtClean="0"/>
              <a:t>9/5/2025</a:t>
            </a:fld>
            <a:endParaRPr lang="en-US" dirty="0"/>
          </a:p>
        </p:txBody>
      </p:sp>
      <p:sp>
        <p:nvSpPr>
          <p:cNvPr id="5" name="Footer Placeholder 4">
            <a:extLst>
              <a:ext uri="{FF2B5EF4-FFF2-40B4-BE49-F238E27FC236}">
                <a16:creationId xmlns:a16="http://schemas.microsoft.com/office/drawing/2014/main" id="{93D6EA16-E435-5D52-F896-CFBF1FD765C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FD813270-A99D-EA83-52FC-C79BB028664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C1FF6DA9-008F-8B48-92A6-B652298478BF}" type="slidenum">
              <a:rPr lang="en-US" smtClean="0"/>
              <a:t>‹#›</a:t>
            </a:fld>
            <a:endParaRPr lang="en-US" dirty="0"/>
          </a:p>
        </p:txBody>
      </p:sp>
    </p:spTree>
    <p:extLst>
      <p:ext uri="{BB962C8B-B14F-4D97-AF65-F5344CB8AC3E}">
        <p14:creationId xmlns:p14="http://schemas.microsoft.com/office/powerpoint/2010/main" val="13750368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5DC5B261-8843-42D1-AAFC-05E20E2D9B97}" type="datetimeFigureOut">
              <a:rPr lang="en-US" dirty="0"/>
              <a:t>9/5/2025</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0" r:id="rId1"/>
    <p:sldLayoutId id="2147483655" r:id="rId2"/>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5DC5B261-8843-42D1-AAFC-05E20E2D9B97}" type="datetimeFigureOut">
              <a:rPr lang="en-US" dirty="0"/>
              <a:t>9/5/2025</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75" r:id="rId1"/>
    <p:sldLayoutId id="2147483674" r:id="rId2"/>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19618-2E31-36B2-69D8-C95715C86470}"/>
              </a:ext>
            </a:extLst>
          </p:cNvPr>
          <p:cNvSpPr>
            <a:spLocks noGrp="1"/>
          </p:cNvSpPr>
          <p:nvPr>
            <p:ph type="ctrTitle"/>
          </p:nvPr>
        </p:nvSpPr>
        <p:spPr>
          <a:xfrm>
            <a:off x="663218" y="600364"/>
            <a:ext cx="3354600" cy="2381711"/>
          </a:xfrm>
        </p:spPr>
        <p:txBody>
          <a:bodyPr>
            <a:noAutofit/>
          </a:bodyPr>
          <a:lstStyle/>
          <a:p>
            <a:br>
              <a:rPr lang="en-CA" sz="2800" dirty="0"/>
            </a:br>
            <a:r>
              <a:rPr lang="en-CA" sz="2800" dirty="0"/>
              <a:t>Competency 02FH: </a:t>
            </a:r>
            <a:r>
              <a:rPr lang="en-US" sz="2800" b="1" i="1" dirty="0"/>
              <a:t>Analyze the issues associated with participation in society</a:t>
            </a:r>
            <a:endParaRPr lang="en-CA" sz="3200" dirty="0">
              <a:solidFill>
                <a:srgbClr val="0070C0"/>
              </a:solidFill>
            </a:endParaRPr>
          </a:p>
        </p:txBody>
      </p:sp>
      <p:sp>
        <p:nvSpPr>
          <p:cNvPr id="3" name="Subtitle 2">
            <a:extLst>
              <a:ext uri="{FF2B5EF4-FFF2-40B4-BE49-F238E27FC236}">
                <a16:creationId xmlns:a16="http://schemas.microsoft.com/office/drawing/2014/main" id="{9077D17E-4100-D6AA-BDB2-D7D369C57AE1}"/>
              </a:ext>
            </a:extLst>
          </p:cNvPr>
          <p:cNvSpPr>
            <a:spLocks noGrp="1"/>
          </p:cNvSpPr>
          <p:nvPr>
            <p:ph type="subTitle" idx="1"/>
          </p:nvPr>
        </p:nvSpPr>
        <p:spPr>
          <a:xfrm>
            <a:off x="663218" y="3731491"/>
            <a:ext cx="2686050" cy="1336836"/>
          </a:xfrm>
        </p:spPr>
        <p:txBody>
          <a:bodyPr>
            <a:normAutofit/>
          </a:bodyPr>
          <a:lstStyle/>
          <a:p>
            <a:pPr algn="l"/>
            <a:r>
              <a:rPr lang="en-CA" sz="2800" dirty="0"/>
              <a:t>Cluster A: Social Participation</a:t>
            </a:r>
          </a:p>
        </p:txBody>
      </p:sp>
      <p:pic>
        <p:nvPicPr>
          <p:cNvPr id="1026" name="Picture 2" descr="Under the sprawling branches of a magnificent oak tree, children from diverse backgrounds share in the joy of exploration. Some climb high into the leafy canopy, while others help their friends reach lower branches, including a child in a wheelchair experiencing the wonder of touching the tree. Dappled sunlight creates a magical atmosphere as the children laugh, discover, and cooperate in their woodland adventure. The circular scene captures a moment of pure childhood joy where differences are celebrated and everyone belongs in this natural playground of green leaves and blue skies.">
            <a:extLst>
              <a:ext uri="{FF2B5EF4-FFF2-40B4-BE49-F238E27FC236}">
                <a16:creationId xmlns:a16="http://schemas.microsoft.com/office/drawing/2014/main" id="{988DDC16-A119-7AF2-BA58-AB84B5C50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0742" y="682055"/>
            <a:ext cx="4600040" cy="46000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ont">
            <a:extLst>
              <a:ext uri="{FF2B5EF4-FFF2-40B4-BE49-F238E27FC236}">
                <a16:creationId xmlns:a16="http://schemas.microsoft.com/office/drawing/2014/main" id="{010C6E0C-3BBA-3D40-BB94-769972E9D8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4172" y="5657872"/>
            <a:ext cx="2011045" cy="930877"/>
          </a:xfrm>
          <a:prstGeom prst="rect">
            <a:avLst/>
          </a:prstGeom>
          <a:noFill/>
          <a:ln>
            <a:noFill/>
          </a:ln>
        </p:spPr>
      </p:pic>
      <p:sp>
        <p:nvSpPr>
          <p:cNvPr id="5" name="Text Box 2">
            <a:extLst>
              <a:ext uri="{FF2B5EF4-FFF2-40B4-BE49-F238E27FC236}">
                <a16:creationId xmlns:a16="http://schemas.microsoft.com/office/drawing/2014/main" id="{FF60A58E-6E0F-BAE1-D490-28D0BE03DDE3}"/>
              </a:ext>
            </a:extLst>
          </p:cNvPr>
          <p:cNvSpPr txBox="1">
            <a:spLocks noChangeArrowheads="1"/>
          </p:cNvSpPr>
          <p:nvPr/>
        </p:nvSpPr>
        <p:spPr bwMode="auto">
          <a:xfrm>
            <a:off x="2705378" y="5864860"/>
            <a:ext cx="3737610" cy="52322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buNone/>
            </a:pPr>
            <a:r>
              <a:rPr lang="en-CA" sz="1400">
                <a:solidFill>
                  <a:srgbClr val="767171"/>
                </a:solidFill>
                <a:effectLst/>
                <a:latin typeface="Cambria" panose="02040503050406030204" pitchFamily="18" charset="0"/>
                <a:ea typeface="Calibri" panose="020F0502020204030204" pitchFamily="34" charset="0"/>
              </a:rPr>
              <a:t>Recognition of Acquired Competencies (RAC)</a:t>
            </a:r>
          </a:p>
          <a:p>
            <a:pPr marL="0" marR="0">
              <a:buNone/>
            </a:pPr>
            <a:r>
              <a:rPr lang="en-CA" sz="1400">
                <a:solidFill>
                  <a:srgbClr val="767171"/>
                </a:solidFill>
                <a:effectLst/>
                <a:latin typeface="Cambria" panose="02040503050406030204" pitchFamily="18" charset="0"/>
                <a:ea typeface="Calibri" panose="020F0502020204030204" pitchFamily="34" charset="0"/>
              </a:rPr>
              <a:t>Special Education Techniques (SET)</a:t>
            </a:r>
            <a:endParaRPr lang="en-CA" sz="110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39030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11200"/>
            <a:ext cx="5162550" cy="692149"/>
          </a:xfrm>
        </p:spPr>
        <p:txBody>
          <a:bodyPr>
            <a:normAutofit/>
          </a:bodyPr>
          <a:lstStyle/>
          <a:p>
            <a:r>
              <a:rPr sz="4000" dirty="0">
                <a:solidFill>
                  <a:srgbClr val="0070C0"/>
                </a:solidFill>
              </a:rPr>
              <a:t>Competency </a:t>
            </a:r>
            <a:r>
              <a:rPr lang="en-US" sz="4000" dirty="0">
                <a:solidFill>
                  <a:srgbClr val="0070C0"/>
                </a:solidFill>
              </a:rPr>
              <a:t>o</a:t>
            </a:r>
            <a:r>
              <a:rPr sz="4000" dirty="0">
                <a:solidFill>
                  <a:srgbClr val="0070C0"/>
                </a:solidFill>
              </a:rPr>
              <a:t>verview</a:t>
            </a:r>
          </a:p>
        </p:txBody>
      </p:sp>
      <p:sp>
        <p:nvSpPr>
          <p:cNvPr id="3" name="Content Placeholder 2"/>
          <p:cNvSpPr>
            <a:spLocks noGrp="1"/>
          </p:cNvSpPr>
          <p:nvPr>
            <p:ph idx="1"/>
          </p:nvPr>
        </p:nvSpPr>
        <p:spPr>
          <a:xfrm>
            <a:off x="762000" y="1930400"/>
            <a:ext cx="7886700" cy="3841750"/>
          </a:xfrm>
        </p:spPr>
        <p:txBody>
          <a:bodyPr/>
          <a:lstStyle/>
          <a:p>
            <a:pPr marL="0" indent="0">
              <a:spcBef>
                <a:spcPts val="0"/>
              </a:spcBef>
              <a:spcAft>
                <a:spcPts val="1200"/>
              </a:spcAft>
              <a:buNone/>
            </a:pPr>
            <a:r>
              <a:rPr sz="3200" b="1" dirty="0"/>
              <a:t>Three </a:t>
            </a:r>
            <a:r>
              <a:rPr lang="en-US" sz="3200" b="1" dirty="0"/>
              <a:t>e</a:t>
            </a:r>
            <a:r>
              <a:rPr sz="3200" b="1" dirty="0"/>
              <a:t>lements</a:t>
            </a:r>
            <a:r>
              <a:rPr lang="en-US" sz="3200" b="1" dirty="0"/>
              <a:t> to evaluate</a:t>
            </a:r>
            <a:r>
              <a:rPr sz="3200" b="1" dirty="0"/>
              <a:t>:</a:t>
            </a:r>
          </a:p>
          <a:p>
            <a:pPr>
              <a:spcBef>
                <a:spcPts val="0"/>
              </a:spcBef>
              <a:spcAft>
                <a:spcPts val="1200"/>
              </a:spcAft>
            </a:pPr>
            <a:r>
              <a:rPr lang="en-US" sz="2800" dirty="0"/>
              <a:t>02FH-1. Examine the complexity of social interactions</a:t>
            </a:r>
          </a:p>
          <a:p>
            <a:pPr>
              <a:spcBef>
                <a:spcPts val="0"/>
              </a:spcBef>
              <a:spcAft>
                <a:spcPts val="1200"/>
              </a:spcAft>
            </a:pPr>
            <a:r>
              <a:rPr lang="en-US" sz="2800" dirty="0"/>
              <a:t>02FH-2.Examine the phenomenon of inequality.</a:t>
            </a:r>
          </a:p>
          <a:p>
            <a:pPr>
              <a:spcBef>
                <a:spcPts val="0"/>
              </a:spcBef>
              <a:spcAft>
                <a:spcPts val="1200"/>
              </a:spcAft>
            </a:pPr>
            <a:r>
              <a:rPr lang="en-US" sz="2800" dirty="0"/>
              <a:t>02FH-3.Examine the effects of the social context on social participation.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849314"/>
            <a:ext cx="3676650" cy="1035049"/>
          </a:xfrm>
        </p:spPr>
        <p:txBody>
          <a:bodyPr>
            <a:normAutofit/>
          </a:bodyPr>
          <a:lstStyle/>
          <a:p>
            <a:r>
              <a:rPr sz="4000" dirty="0">
                <a:solidFill>
                  <a:srgbClr val="0070C0"/>
                </a:solidFill>
                <a:latin typeface="Aptos SemiBold" panose="020B0004020202020204" pitchFamily="34" charset="0"/>
              </a:rPr>
              <a:t>Why </a:t>
            </a:r>
            <a:r>
              <a:rPr lang="en-US" sz="4000" dirty="0">
                <a:solidFill>
                  <a:srgbClr val="0070C0"/>
                </a:solidFill>
                <a:latin typeface="Aptos SemiBold" panose="020B0004020202020204" pitchFamily="34" charset="0"/>
              </a:rPr>
              <a:t>i</a:t>
            </a:r>
            <a:r>
              <a:rPr sz="4000" dirty="0">
                <a:solidFill>
                  <a:srgbClr val="0070C0"/>
                </a:solidFill>
                <a:latin typeface="Aptos SemiBold" panose="020B0004020202020204" pitchFamily="34" charset="0"/>
              </a:rPr>
              <a:t>t </a:t>
            </a:r>
            <a:r>
              <a:rPr lang="en-US" sz="4000" dirty="0">
                <a:solidFill>
                  <a:srgbClr val="0070C0"/>
                </a:solidFill>
                <a:latin typeface="Aptos SemiBold" panose="020B0004020202020204" pitchFamily="34" charset="0"/>
              </a:rPr>
              <a:t>m</a:t>
            </a:r>
            <a:r>
              <a:rPr sz="4000" dirty="0">
                <a:solidFill>
                  <a:srgbClr val="0070C0"/>
                </a:solidFill>
                <a:latin typeface="Aptos SemiBold" panose="020B0004020202020204" pitchFamily="34" charset="0"/>
              </a:rPr>
              <a:t>atters</a:t>
            </a:r>
          </a:p>
        </p:txBody>
      </p:sp>
      <p:sp>
        <p:nvSpPr>
          <p:cNvPr id="3" name="Content Placeholder 2"/>
          <p:cNvSpPr>
            <a:spLocks noGrp="1"/>
          </p:cNvSpPr>
          <p:nvPr>
            <p:ph idx="1"/>
          </p:nvPr>
        </p:nvSpPr>
        <p:spPr>
          <a:xfrm>
            <a:off x="4076699" y="2085976"/>
            <a:ext cx="4543425" cy="3532399"/>
          </a:xfrm>
        </p:spPr>
        <p:txBody>
          <a:bodyPr>
            <a:normAutofit fontScale="85000" lnSpcReduction="10000"/>
          </a:bodyPr>
          <a:lstStyle/>
          <a:p>
            <a:pPr marL="285750" indent="-285750">
              <a:lnSpc>
                <a:spcPct val="110000"/>
              </a:lnSpc>
              <a:spcBef>
                <a:spcPts val="0"/>
              </a:spcBef>
              <a:spcAft>
                <a:spcPts val="1200"/>
              </a:spcAft>
            </a:pPr>
            <a:r>
              <a:rPr sz="2800" dirty="0"/>
              <a:t>SETs support clients who </a:t>
            </a:r>
            <a:r>
              <a:rPr sz="2800"/>
              <a:t>face barriers</a:t>
            </a:r>
            <a:r>
              <a:rPr lang="en-US" sz="2800"/>
              <a:t> at school, work, home, and in the larger world</a:t>
            </a:r>
            <a:r>
              <a:rPr sz="2800"/>
              <a:t>.</a:t>
            </a:r>
            <a:endParaRPr sz="2800" dirty="0"/>
          </a:p>
          <a:p>
            <a:pPr marL="285750" indent="-285750">
              <a:lnSpc>
                <a:spcPct val="110000"/>
              </a:lnSpc>
            </a:pPr>
            <a:r>
              <a:rPr sz="2800" dirty="0"/>
              <a:t>Understanding social dynamics helps us:</a:t>
            </a:r>
          </a:p>
          <a:p>
            <a:pPr marL="628650" lvl="1" indent="-285750">
              <a:lnSpc>
                <a:spcPct val="110000"/>
              </a:lnSpc>
            </a:pPr>
            <a:r>
              <a:rPr lang="en-US" sz="2800" dirty="0"/>
              <a:t>p</a:t>
            </a:r>
            <a:r>
              <a:rPr sz="2800" dirty="0"/>
              <a:t>rovide better support</a:t>
            </a:r>
          </a:p>
          <a:p>
            <a:pPr marL="628650" lvl="1" indent="-285750">
              <a:lnSpc>
                <a:spcPct val="110000"/>
              </a:lnSpc>
            </a:pPr>
            <a:r>
              <a:rPr lang="en-US" sz="2800" dirty="0"/>
              <a:t>h</a:t>
            </a:r>
            <a:r>
              <a:rPr sz="2800" dirty="0"/>
              <a:t>onour clients' dignity</a:t>
            </a:r>
          </a:p>
          <a:p>
            <a:pPr marL="628650" lvl="1" indent="-285750">
              <a:lnSpc>
                <a:spcPct val="110000"/>
              </a:lnSpc>
            </a:pPr>
            <a:r>
              <a:rPr lang="en-US" sz="2800" dirty="0"/>
              <a:t>p</a:t>
            </a:r>
            <a:r>
              <a:rPr sz="2800" dirty="0"/>
              <a:t>romote inclusion</a:t>
            </a:r>
          </a:p>
        </p:txBody>
      </p:sp>
      <p:pic>
        <p:nvPicPr>
          <p:cNvPr id="2050" name="Picture 2" descr="A vibrant multi-story building reveals how thoughtful design connects people across different levels. Blue, orange, green, and purple floors feature individuals navigating via ramps, elevators, and staircases, showcasing inclusive architecture in action. Some people use wheelchairs or other mobility aids while others walk between floors, all engaged in meaningful interactions. The vertical layout illustrates how accessibility features don't just enable movement but foster community and collaboration, creating a space where everyone belongs regardless of ability. Each floor buzzes with activity, demonstrating that when barriers are removed, connections naturally form.">
            <a:extLst>
              <a:ext uri="{FF2B5EF4-FFF2-40B4-BE49-F238E27FC236}">
                <a16:creationId xmlns:a16="http://schemas.microsoft.com/office/drawing/2014/main" id="{2109D4DE-E6CD-A145-9FCD-462C599703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95250"/>
            <a:ext cx="3657600" cy="6400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134" y="266249"/>
            <a:ext cx="4647573" cy="899360"/>
          </a:xfrm>
        </p:spPr>
        <p:txBody>
          <a:bodyPr>
            <a:normAutofit fontScale="90000"/>
          </a:bodyPr>
          <a:lstStyle/>
          <a:p>
            <a:r>
              <a:rPr lang="en-US" sz="4000" b="1">
                <a:solidFill>
                  <a:srgbClr val="0070C0"/>
                </a:solidFill>
              </a:rPr>
              <a:t>1. </a:t>
            </a:r>
            <a:r>
              <a:rPr sz="4000" b="1">
                <a:solidFill>
                  <a:srgbClr val="0070C0"/>
                </a:solidFill>
              </a:rPr>
              <a:t>Social </a:t>
            </a:r>
            <a:r>
              <a:rPr lang="en-US" sz="4000" b="1">
                <a:solidFill>
                  <a:srgbClr val="0070C0"/>
                </a:solidFill>
              </a:rPr>
              <a:t>i</a:t>
            </a:r>
            <a:r>
              <a:rPr sz="4000" b="1" dirty="0">
                <a:solidFill>
                  <a:srgbClr val="0070C0"/>
                </a:solidFill>
              </a:rPr>
              <a:t>nteractions</a:t>
            </a:r>
          </a:p>
        </p:txBody>
      </p:sp>
      <p:sp>
        <p:nvSpPr>
          <p:cNvPr id="3" name="Content Placeholder 2"/>
          <p:cNvSpPr>
            <a:spLocks noGrp="1"/>
          </p:cNvSpPr>
          <p:nvPr>
            <p:ph idx="1"/>
          </p:nvPr>
        </p:nvSpPr>
        <p:spPr>
          <a:xfrm>
            <a:off x="638174" y="1283153"/>
            <a:ext cx="7867651" cy="5168899"/>
          </a:xfrm>
        </p:spPr>
        <p:txBody>
          <a:bodyPr>
            <a:normAutofit fontScale="85000" lnSpcReduction="10000"/>
          </a:bodyPr>
          <a:lstStyle/>
          <a:p>
            <a:pPr marL="0" indent="0" algn="ctr">
              <a:spcBef>
                <a:spcPts val="0"/>
              </a:spcBef>
              <a:spcAft>
                <a:spcPts val="1800"/>
              </a:spcAft>
              <a:buNone/>
            </a:pPr>
            <a:r>
              <a:rPr lang="en-US" sz="3000" b="1" dirty="0">
                <a:solidFill>
                  <a:schemeClr val="accent2">
                    <a:lumMod val="75000"/>
                  </a:schemeClr>
                </a:solidFill>
              </a:rPr>
              <a:t>Social interactions are the ways people connect, communicate, and relate to each other.</a:t>
            </a:r>
          </a:p>
          <a:p>
            <a:pPr marL="0" indent="0">
              <a:buNone/>
            </a:pPr>
            <a:r>
              <a:rPr lang="en-US" sz="2400" b="1" i="1" dirty="0"/>
              <a:t>Why they matter for SETs:</a:t>
            </a:r>
          </a:p>
          <a:p>
            <a:pPr marL="0" indent="0">
              <a:buNone/>
            </a:pPr>
            <a:r>
              <a:rPr lang="en-US" sz="2400" dirty="0"/>
              <a:t>🌍 Influenced by culture (values, communication styles)</a:t>
            </a:r>
          </a:p>
          <a:p>
            <a:pPr marL="0" indent="0">
              <a:buNone/>
            </a:pPr>
            <a:r>
              <a:rPr lang="en-US" sz="2400" dirty="0"/>
              <a:t>👨‍👩‍👧 Shaped by family and community experiences</a:t>
            </a:r>
          </a:p>
          <a:p>
            <a:pPr marL="0" indent="0">
              <a:buNone/>
            </a:pPr>
            <a:r>
              <a:rPr lang="en-US" sz="2400" dirty="0"/>
              <a:t>❤️ Affected by emotions (fear, trust, hope, anxiety)</a:t>
            </a:r>
          </a:p>
          <a:p>
            <a:pPr marL="0" indent="0">
              <a:buNone/>
            </a:pPr>
            <a:r>
              <a:rPr lang="en-US" sz="2400" dirty="0"/>
              <a:t>🧠 Rooted in life history (trauma, success, exclusion/inclusion)</a:t>
            </a:r>
          </a:p>
          <a:p>
            <a:pPr marL="0" indent="0">
              <a:buNone/>
            </a:pPr>
            <a:endParaRPr lang="en-US" sz="2000" dirty="0"/>
          </a:p>
          <a:p>
            <a:pPr marL="0" indent="0">
              <a:buNone/>
            </a:pPr>
            <a:r>
              <a:rPr lang="en-US" sz="2400" b="1" i="1" dirty="0"/>
              <a:t>In our role as SETs:</a:t>
            </a:r>
          </a:p>
          <a:p>
            <a:pPr marL="285750" indent="-285750"/>
            <a:r>
              <a:rPr lang="en-US" sz="2400"/>
              <a:t>Our words, behaviours, and actions impact </a:t>
            </a:r>
            <a:r>
              <a:rPr lang="en-US" sz="2400" dirty="0"/>
              <a:t>how safe, respected, and included our clients feel.</a:t>
            </a:r>
          </a:p>
          <a:p>
            <a:pPr marL="285750" indent="-285750"/>
            <a:r>
              <a:rPr lang="en-US" sz="2400" dirty="0"/>
              <a:t>We must reflect on how our own biases or habits shape interactions.</a:t>
            </a:r>
          </a:p>
          <a:p>
            <a:pPr marL="285750" indent="-285750"/>
            <a:r>
              <a:rPr lang="en-US" sz="2400" dirty="0"/>
              <a:t>Every interaction is a chance to build trust and support participation.</a:t>
            </a:r>
            <a:endParaRP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1235"/>
            <a:ext cx="5829300" cy="730249"/>
          </a:xfrm>
        </p:spPr>
        <p:txBody>
          <a:bodyPr>
            <a:normAutofit/>
          </a:bodyPr>
          <a:lstStyle/>
          <a:p>
            <a:r>
              <a:rPr dirty="0">
                <a:solidFill>
                  <a:srgbClr val="0070C0"/>
                </a:solidFill>
              </a:rPr>
              <a:t>Influences on </a:t>
            </a:r>
            <a:r>
              <a:rPr lang="en-US" dirty="0">
                <a:solidFill>
                  <a:srgbClr val="0070C0"/>
                </a:solidFill>
              </a:rPr>
              <a:t>s</a:t>
            </a:r>
            <a:r>
              <a:rPr dirty="0">
                <a:solidFill>
                  <a:srgbClr val="0070C0"/>
                </a:solidFill>
              </a:rPr>
              <a:t>ocial </a:t>
            </a:r>
            <a:r>
              <a:rPr lang="en-US">
                <a:solidFill>
                  <a:srgbClr val="0070C0"/>
                </a:solidFill>
              </a:rPr>
              <a:t>i</a:t>
            </a:r>
            <a:r>
              <a:rPr dirty="0">
                <a:solidFill>
                  <a:srgbClr val="0070C0"/>
                </a:solidFill>
              </a:rPr>
              <a:t>nteractions</a:t>
            </a:r>
          </a:p>
        </p:txBody>
      </p:sp>
      <p:pic>
        <p:nvPicPr>
          <p:cNvPr id="10" name="Graphic 9" descr="Add outline">
            <a:extLst>
              <a:ext uri="{FF2B5EF4-FFF2-40B4-BE49-F238E27FC236}">
                <a16:creationId xmlns:a16="http://schemas.microsoft.com/office/drawing/2014/main" id="{554CEC7A-72B2-A846-6F5D-6A848D7739A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2575" y="1162050"/>
            <a:ext cx="6153150" cy="5276849"/>
          </a:xfrm>
          <a:prstGeom prst="rect">
            <a:avLst/>
          </a:prstGeom>
        </p:spPr>
      </p:pic>
      <p:sp>
        <p:nvSpPr>
          <p:cNvPr id="11" name="TextBox 10">
            <a:extLst>
              <a:ext uri="{FF2B5EF4-FFF2-40B4-BE49-F238E27FC236}">
                <a16:creationId xmlns:a16="http://schemas.microsoft.com/office/drawing/2014/main" id="{CCE1E550-4929-B2F1-2E65-B2A9A283665C}"/>
              </a:ext>
            </a:extLst>
          </p:cNvPr>
          <p:cNvSpPr txBox="1"/>
          <p:nvPr/>
        </p:nvSpPr>
        <p:spPr>
          <a:xfrm>
            <a:off x="1476375" y="1962150"/>
            <a:ext cx="2914650" cy="1138773"/>
          </a:xfrm>
          <a:prstGeom prst="rect">
            <a:avLst/>
          </a:prstGeom>
          <a:noFill/>
        </p:spPr>
        <p:txBody>
          <a:bodyPr wrap="square" rtlCol="0">
            <a:spAutoFit/>
          </a:bodyPr>
          <a:lstStyle/>
          <a:p>
            <a:r>
              <a:rPr lang="en-CA" sz="3200" b="1" dirty="0">
                <a:solidFill>
                  <a:srgbClr val="C00000"/>
                </a:solidFill>
              </a:rPr>
              <a:t>Culture:</a:t>
            </a:r>
            <a:br>
              <a:rPr lang="en-CA" dirty="0"/>
            </a:br>
            <a:r>
              <a:rPr lang="en-CA" dirty="0"/>
              <a:t>communication styles, values, language</a:t>
            </a:r>
          </a:p>
        </p:txBody>
      </p:sp>
      <p:sp>
        <p:nvSpPr>
          <p:cNvPr id="12" name="TextBox 11">
            <a:extLst>
              <a:ext uri="{FF2B5EF4-FFF2-40B4-BE49-F238E27FC236}">
                <a16:creationId xmlns:a16="http://schemas.microsoft.com/office/drawing/2014/main" id="{0B68E09E-B719-F5F1-BD82-83A2A8AA2210}"/>
              </a:ext>
            </a:extLst>
          </p:cNvPr>
          <p:cNvSpPr txBox="1"/>
          <p:nvPr/>
        </p:nvSpPr>
        <p:spPr>
          <a:xfrm>
            <a:off x="5162550" y="1952625"/>
            <a:ext cx="2914650" cy="1415772"/>
          </a:xfrm>
          <a:prstGeom prst="rect">
            <a:avLst/>
          </a:prstGeom>
          <a:noFill/>
        </p:spPr>
        <p:txBody>
          <a:bodyPr wrap="square" rtlCol="0">
            <a:spAutoFit/>
          </a:bodyPr>
          <a:lstStyle/>
          <a:p>
            <a:r>
              <a:rPr lang="en-CA" sz="3200" b="1" dirty="0">
                <a:solidFill>
                  <a:schemeClr val="accent4">
                    <a:lumMod val="75000"/>
                  </a:schemeClr>
                </a:solidFill>
              </a:rPr>
              <a:t>Identity:</a:t>
            </a:r>
            <a:br>
              <a:rPr lang="en-CA" dirty="0"/>
            </a:br>
            <a:r>
              <a:rPr lang="en-CA" dirty="0"/>
              <a:t>gender, religion, language, ability, other dimensions of diversity</a:t>
            </a:r>
          </a:p>
        </p:txBody>
      </p:sp>
      <p:sp>
        <p:nvSpPr>
          <p:cNvPr id="3" name="TextBox 2">
            <a:extLst>
              <a:ext uri="{FF2B5EF4-FFF2-40B4-BE49-F238E27FC236}">
                <a16:creationId xmlns:a16="http://schemas.microsoft.com/office/drawing/2014/main" id="{437C730C-6DC9-0724-8EB6-67576939F900}"/>
              </a:ext>
            </a:extLst>
          </p:cNvPr>
          <p:cNvSpPr txBox="1"/>
          <p:nvPr/>
        </p:nvSpPr>
        <p:spPr>
          <a:xfrm>
            <a:off x="1476375" y="4210050"/>
            <a:ext cx="2914650" cy="1415772"/>
          </a:xfrm>
          <a:prstGeom prst="rect">
            <a:avLst/>
          </a:prstGeom>
          <a:noFill/>
        </p:spPr>
        <p:txBody>
          <a:bodyPr wrap="square" rtlCol="0">
            <a:spAutoFit/>
          </a:bodyPr>
          <a:lstStyle/>
          <a:p>
            <a:r>
              <a:rPr lang="en-CA" sz="3200" b="1" dirty="0">
                <a:solidFill>
                  <a:srgbClr val="00B050"/>
                </a:solidFill>
              </a:rPr>
              <a:t>Life history:</a:t>
            </a:r>
            <a:br>
              <a:rPr lang="en-CA" dirty="0">
                <a:solidFill>
                  <a:srgbClr val="00B050"/>
                </a:solidFill>
              </a:rPr>
            </a:br>
            <a:r>
              <a:rPr lang="en-US" dirty="0"/>
              <a:t>past experiences, trauma, education, family background</a:t>
            </a:r>
            <a:endParaRPr lang="en-CA" dirty="0"/>
          </a:p>
        </p:txBody>
      </p:sp>
      <p:sp>
        <p:nvSpPr>
          <p:cNvPr id="4" name="TextBox 3">
            <a:extLst>
              <a:ext uri="{FF2B5EF4-FFF2-40B4-BE49-F238E27FC236}">
                <a16:creationId xmlns:a16="http://schemas.microsoft.com/office/drawing/2014/main" id="{0C25D140-92C9-8F56-7A48-73680D2B2752}"/>
              </a:ext>
            </a:extLst>
          </p:cNvPr>
          <p:cNvSpPr txBox="1"/>
          <p:nvPr/>
        </p:nvSpPr>
        <p:spPr>
          <a:xfrm>
            <a:off x="5105400" y="4224337"/>
            <a:ext cx="3095625" cy="1138773"/>
          </a:xfrm>
          <a:prstGeom prst="rect">
            <a:avLst/>
          </a:prstGeom>
          <a:noFill/>
        </p:spPr>
        <p:txBody>
          <a:bodyPr wrap="square" rtlCol="0">
            <a:spAutoFit/>
          </a:bodyPr>
          <a:lstStyle/>
          <a:p>
            <a:r>
              <a:rPr lang="en-CA" sz="3200" b="1" dirty="0">
                <a:solidFill>
                  <a:schemeClr val="accent5">
                    <a:lumMod val="75000"/>
                  </a:schemeClr>
                </a:solidFill>
              </a:rPr>
              <a:t>Emotions:</a:t>
            </a:r>
            <a:br>
              <a:rPr lang="en-CA" dirty="0"/>
            </a:br>
            <a:r>
              <a:rPr lang="en-US" dirty="0"/>
              <a:t>feelings like trust, fear, anxiety, or hope</a:t>
            </a:r>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4876AC-F947-1369-1A5E-4F9A4287FB0C}"/>
            </a:ext>
          </a:extLst>
        </p:cNvPr>
        <p:cNvGrpSpPr/>
        <p:nvPr/>
      </p:nvGrpSpPr>
      <p:grpSpPr>
        <a:xfrm>
          <a:off x="0" y="0"/>
          <a:ext cx="0" cy="0"/>
          <a:chOff x="0" y="0"/>
          <a:chExt cx="0" cy="0"/>
        </a:xfrm>
      </p:grpSpPr>
      <p:sp useBgFill="1">
        <p:nvSpPr>
          <p:cNvPr id="1033"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35" name="Rectangle 1034">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562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9EBE0D9-8265-AC24-9106-E404FC02D027}"/>
              </a:ext>
            </a:extLst>
          </p:cNvPr>
          <p:cNvSpPr>
            <a:spLocks noGrp="1"/>
          </p:cNvSpPr>
          <p:nvPr>
            <p:ph type="title"/>
          </p:nvPr>
        </p:nvSpPr>
        <p:spPr>
          <a:xfrm>
            <a:off x="4929836" y="294641"/>
            <a:ext cx="2619044" cy="1708244"/>
          </a:xfrm>
        </p:spPr>
        <p:txBody>
          <a:bodyPr vert="horz" lIns="91440" tIns="45720" rIns="91440" bIns="45720" rtlCol="0" anchor="ctr">
            <a:normAutofit/>
          </a:bodyPr>
          <a:lstStyle/>
          <a:p>
            <a:pPr defTabSz="914400"/>
            <a:r>
              <a:rPr lang="en-US" sz="3500" dirty="0">
                <a:solidFill>
                  <a:srgbClr val="0070C0"/>
                </a:solidFill>
              </a:rPr>
              <a:t>Culture and social interactions</a:t>
            </a:r>
          </a:p>
        </p:txBody>
      </p:sp>
      <p:pic>
        <p:nvPicPr>
          <p:cNvPr id="1028" name="Picture 4" descr="A joyful circle of children dance hand-in-hand, dressed in vibrant traditional costumes of orange, red, blue, and green. Their flowing dresses create a kaleidoscope of color against the golden autumn backdrop. Some dancers demonstrate formal poses while others move with natural childlike energy, all united in a celebration of cultural heritage. The warm golden light bathes the scene, highlighting their movement and the beautiful details of their traditional attire. This circular formation symbolizes community, tradition, and the passing of cultural practices from one generation to the next.">
            <a:extLst>
              <a:ext uri="{FF2B5EF4-FFF2-40B4-BE49-F238E27FC236}">
                <a16:creationId xmlns:a16="http://schemas.microsoft.com/office/drawing/2014/main" id="{514274F1-D9EA-E57E-1BA4-97DC9B27C3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300" r="17034"/>
          <a:stretch>
            <a:fillRect/>
          </a:stretch>
        </p:blipFill>
        <p:spPr bwMode="auto">
          <a:xfrm>
            <a:off x="20" y="-2"/>
            <a:ext cx="4571980" cy="68580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AF39FFE-F39C-373F-C727-FA6EDAE906D0}"/>
              </a:ext>
            </a:extLst>
          </p:cNvPr>
          <p:cNvSpPr txBox="1"/>
          <p:nvPr/>
        </p:nvSpPr>
        <p:spPr>
          <a:xfrm>
            <a:off x="4858716" y="2185765"/>
            <a:ext cx="3421684" cy="4265835"/>
          </a:xfrm>
          <a:prstGeom prst="rect">
            <a:avLst/>
          </a:prstGeom>
        </p:spPr>
        <p:txBody>
          <a:bodyPr vert="horz" lIns="91440" tIns="45720" rIns="91440" bIns="45720" rtlCol="0" anchor="ctr">
            <a:normAutofit lnSpcReduction="10000"/>
          </a:bodyPr>
          <a:lstStyle/>
          <a:p>
            <a:pPr marL="342900" indent="-228600">
              <a:lnSpc>
                <a:spcPct val="90000"/>
              </a:lnSpc>
              <a:spcAft>
                <a:spcPts val="600"/>
              </a:spcAft>
              <a:buFont typeface="Arial" panose="020B0604020202020204" pitchFamily="34" charset="0"/>
              <a:buChar char="•"/>
            </a:pPr>
            <a:r>
              <a:rPr lang="en-US" sz="2400" dirty="0"/>
              <a:t>Includes customs, values, beliefs, proximity, food, clothing, music, …</a:t>
            </a:r>
          </a:p>
          <a:p>
            <a:pPr marL="342900" indent="-228600">
              <a:lnSpc>
                <a:spcPct val="90000"/>
              </a:lnSpc>
              <a:spcAft>
                <a:spcPts val="600"/>
              </a:spcAft>
              <a:buFont typeface="Arial" panose="020B0604020202020204" pitchFamily="34" charset="0"/>
              <a:buChar char="•"/>
            </a:pPr>
            <a:r>
              <a:rPr lang="en-US" sz="2400" dirty="0"/>
              <a:t>Influences expectations about behaviour</a:t>
            </a:r>
          </a:p>
          <a:p>
            <a:pPr marL="342900" indent="-228600">
              <a:lnSpc>
                <a:spcPct val="90000"/>
              </a:lnSpc>
              <a:spcAft>
                <a:spcPts val="600"/>
              </a:spcAft>
              <a:buFont typeface="Arial" panose="020B0604020202020204" pitchFamily="34" charset="0"/>
              <a:buChar char="•"/>
            </a:pPr>
            <a:r>
              <a:rPr lang="en-US" sz="2400" dirty="0"/>
              <a:t>Affects how people express respect, emotion and conflict</a:t>
            </a:r>
          </a:p>
          <a:p>
            <a:pPr marL="342900" indent="-228600">
              <a:lnSpc>
                <a:spcPct val="90000"/>
              </a:lnSpc>
              <a:spcAft>
                <a:spcPts val="600"/>
              </a:spcAft>
              <a:buFont typeface="Arial" panose="020B0604020202020204" pitchFamily="34" charset="0"/>
              <a:buChar char="•"/>
            </a:pPr>
            <a:r>
              <a:rPr lang="en-US" sz="2400" dirty="0"/>
              <a:t>Can create misunderstandings if not recognized</a:t>
            </a:r>
          </a:p>
        </p:txBody>
      </p:sp>
    </p:spTree>
    <p:extLst>
      <p:ext uri="{BB962C8B-B14F-4D97-AF65-F5344CB8AC3E}">
        <p14:creationId xmlns:p14="http://schemas.microsoft.com/office/powerpoint/2010/main" val="3993564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A6A24C-54DD-4664-DFB5-8E730B80AA3D}"/>
            </a:ext>
          </a:extLst>
        </p:cNvPr>
        <p:cNvGrpSpPr/>
        <p:nvPr/>
      </p:nvGrpSpPr>
      <p:grpSpPr>
        <a:xfrm>
          <a:off x="0" y="0"/>
          <a:ext cx="0" cy="0"/>
          <a:chOff x="0" y="0"/>
          <a:chExt cx="0" cy="0"/>
        </a:xfrm>
      </p:grpSpPr>
      <p:sp useBgFill="1">
        <p:nvSpPr>
          <p:cNvPr id="2055"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A delicate moment of connection captured in extreme close-up as a fingertip touches its own impression on a cream-colored surface. The warm amber tones of skin contrast with the subtle gray of the fingerprint pattern. Soft, diffused lighting highlights the intricate ridges and whorls that make each person's fingerprint unique, while creating gentle shadows that emphasize texture. The composition centers on this point of connection, inviting contemplation about identity, human touch, and the physical evidence of our existence.">
            <a:extLst>
              <a:ext uri="{FF2B5EF4-FFF2-40B4-BE49-F238E27FC236}">
                <a16:creationId xmlns:a16="http://schemas.microsoft.com/office/drawing/2014/main" id="{8B1CB4E2-BD48-62D8-DDC6-FA18EDACA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555" r="9279"/>
          <a:stretch>
            <a:fillRect/>
          </a:stretch>
        </p:blipFill>
        <p:spPr bwMode="auto">
          <a:xfrm>
            <a:off x="20" y="-2"/>
            <a:ext cx="4057627" cy="6858002"/>
          </a:xfrm>
          <a:prstGeom prst="rect">
            <a:avLst/>
          </a:prstGeom>
          <a:noFill/>
          <a:extLst>
            <a:ext uri="{909E8E84-426E-40DD-AFC4-6F175D3DCCD1}">
              <a14:hiddenFill xmlns:a14="http://schemas.microsoft.com/office/drawing/2010/main">
                <a:solidFill>
                  <a:srgbClr val="FFFFFF"/>
                </a:solidFill>
              </a14:hiddenFill>
            </a:ext>
          </a:extLst>
        </p:spPr>
      </p:pic>
      <p:sp useBgFill="1">
        <p:nvSpPr>
          <p:cNvPr id="2057" name="Rectangle 2056">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8489608-E4CC-985B-9C96-C267E54E977E}"/>
              </a:ext>
            </a:extLst>
          </p:cNvPr>
          <p:cNvSpPr>
            <a:spLocks noGrp="1"/>
          </p:cNvSpPr>
          <p:nvPr>
            <p:ph type="title"/>
          </p:nvPr>
        </p:nvSpPr>
        <p:spPr>
          <a:xfrm>
            <a:off x="4586487" y="405685"/>
            <a:ext cx="4098726" cy="1559301"/>
          </a:xfrm>
        </p:spPr>
        <p:txBody>
          <a:bodyPr vert="horz" lIns="91440" tIns="45720" rIns="91440" bIns="45720" rtlCol="0" anchor="ctr">
            <a:normAutofit/>
          </a:bodyPr>
          <a:lstStyle/>
          <a:p>
            <a:pPr defTabSz="914400"/>
            <a:r>
              <a:rPr lang="en-US" sz="3500" dirty="0">
                <a:solidFill>
                  <a:srgbClr val="0070C0"/>
                </a:solidFill>
              </a:rPr>
              <a:t>Identity and social interactions</a:t>
            </a:r>
          </a:p>
        </p:txBody>
      </p:sp>
      <p:sp>
        <p:nvSpPr>
          <p:cNvPr id="3" name="TextBox 2">
            <a:extLst>
              <a:ext uri="{FF2B5EF4-FFF2-40B4-BE49-F238E27FC236}">
                <a16:creationId xmlns:a16="http://schemas.microsoft.com/office/drawing/2014/main" id="{130804C3-0561-CC32-30E9-06F248895AE7}"/>
              </a:ext>
            </a:extLst>
          </p:cNvPr>
          <p:cNvSpPr txBox="1"/>
          <p:nvPr/>
        </p:nvSpPr>
        <p:spPr>
          <a:xfrm>
            <a:off x="4472187" y="2285998"/>
            <a:ext cx="3935505" cy="4276726"/>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sz="2400" dirty="0"/>
              <a:t>Includes gender, skin colour, language, religion, ability, and many other dimensions of diversity</a:t>
            </a:r>
          </a:p>
          <a:p>
            <a:pPr marL="342900" indent="-228600">
              <a:lnSpc>
                <a:spcPct val="90000"/>
              </a:lnSpc>
              <a:spcAft>
                <a:spcPts val="600"/>
              </a:spcAft>
              <a:buFont typeface="Arial" panose="020B0604020202020204" pitchFamily="34" charset="0"/>
              <a:buChar char="•"/>
            </a:pPr>
            <a:r>
              <a:rPr lang="en-US" sz="2400" dirty="0"/>
              <a:t>Shapes how people see themselves and are seen by others</a:t>
            </a:r>
          </a:p>
          <a:p>
            <a:pPr marL="342900" indent="-228600">
              <a:lnSpc>
                <a:spcPct val="90000"/>
              </a:lnSpc>
              <a:spcAft>
                <a:spcPts val="600"/>
              </a:spcAft>
              <a:buFont typeface="Arial" panose="020B0604020202020204" pitchFamily="34" charset="0"/>
              <a:buChar char="•"/>
            </a:pPr>
            <a:r>
              <a:rPr lang="en-US" sz="2400" dirty="0"/>
              <a:t>Can be a source of strength or discrimination</a:t>
            </a:r>
          </a:p>
          <a:p>
            <a:pPr marL="342900" indent="-228600">
              <a:lnSpc>
                <a:spcPct val="90000"/>
              </a:lnSpc>
              <a:spcAft>
                <a:spcPts val="600"/>
              </a:spcAft>
              <a:buFont typeface="Arial" panose="020B0604020202020204" pitchFamily="34" charset="0"/>
              <a:buChar char="•"/>
            </a:pPr>
            <a:r>
              <a:rPr lang="en-US" sz="2400" dirty="0"/>
              <a:t>Intersects with privilege and marginalization</a:t>
            </a:r>
          </a:p>
        </p:txBody>
      </p:sp>
    </p:spTree>
    <p:extLst>
      <p:ext uri="{BB962C8B-B14F-4D97-AF65-F5344CB8AC3E}">
        <p14:creationId xmlns:p14="http://schemas.microsoft.com/office/powerpoint/2010/main" val="746913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018C6-FF7F-4EE5-FBDF-F219BB5A0A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4EEF7-7016-F81D-B02E-A67A0BDA1530}"/>
              </a:ext>
            </a:extLst>
          </p:cNvPr>
          <p:cNvSpPr>
            <a:spLocks noGrp="1"/>
          </p:cNvSpPr>
          <p:nvPr>
            <p:ph type="title"/>
          </p:nvPr>
        </p:nvSpPr>
        <p:spPr>
          <a:xfrm>
            <a:off x="4276724" y="521235"/>
            <a:ext cx="3619501" cy="730249"/>
          </a:xfrm>
        </p:spPr>
        <p:txBody>
          <a:bodyPr>
            <a:normAutofit fontScale="90000"/>
          </a:bodyPr>
          <a:lstStyle/>
          <a:p>
            <a:r>
              <a:rPr lang="en-US" dirty="0">
                <a:solidFill>
                  <a:srgbClr val="0070C0"/>
                </a:solidFill>
              </a:rPr>
              <a:t>Life history and social interactions</a:t>
            </a:r>
          </a:p>
        </p:txBody>
      </p:sp>
      <p:sp>
        <p:nvSpPr>
          <p:cNvPr id="4" name="Rectangle 1">
            <a:extLst>
              <a:ext uri="{FF2B5EF4-FFF2-40B4-BE49-F238E27FC236}">
                <a16:creationId xmlns:a16="http://schemas.microsoft.com/office/drawing/2014/main" id="{486B2FBA-8387-F38F-B546-2FF89E59BA69}"/>
              </a:ext>
            </a:extLst>
          </p:cNvPr>
          <p:cNvSpPr>
            <a:spLocks noChangeArrowheads="1"/>
          </p:cNvSpPr>
          <p:nvPr/>
        </p:nvSpPr>
        <p:spPr bwMode="auto">
          <a:xfrm>
            <a:off x="4276724" y="1419392"/>
            <a:ext cx="4363184"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algn="l" defTabSz="914400" rtl="0" eaLnBrk="0" fontAlgn="base" latinLnBrk="0" hangingPunct="0">
              <a:lnSpc>
                <a:spcPct val="100000"/>
              </a:lnSpc>
              <a:spcBef>
                <a:spcPct val="0"/>
              </a:spcBef>
              <a:spcAft>
                <a:spcPts val="1800"/>
              </a:spcAft>
              <a:buClrTx/>
              <a:buSzTx/>
              <a:buFontTx/>
              <a:buChar char="•"/>
              <a:tabLst/>
            </a:pPr>
            <a:r>
              <a:rPr kumimoji="0" lang="en-US" altLang="en-US" sz="2200" b="0" i="0" u="none" strike="noStrike" cap="none" normalizeH="0" baseline="0" dirty="0">
                <a:ln>
                  <a:noFill/>
                </a:ln>
                <a:solidFill>
                  <a:schemeClr val="tx1"/>
                </a:solidFill>
                <a:effectLst/>
                <a:latin typeface="Arial" panose="020B0604020202020204" pitchFamily="34" charset="0"/>
              </a:rPr>
              <a:t>Past experiences shape trust and participation</a:t>
            </a:r>
          </a:p>
          <a:p>
            <a:pPr marL="228600" marR="0" lvl="0" indent="-228600" algn="l" defTabSz="914400" rtl="0" eaLnBrk="0" fontAlgn="base" latinLnBrk="0" hangingPunct="0">
              <a:lnSpc>
                <a:spcPct val="100000"/>
              </a:lnSpc>
              <a:spcBef>
                <a:spcPct val="0"/>
              </a:spcBef>
              <a:spcAft>
                <a:spcPts val="1800"/>
              </a:spcAft>
              <a:buClrTx/>
              <a:buSzTx/>
              <a:buFontTx/>
              <a:buChar char="•"/>
              <a:tabLst/>
            </a:pPr>
            <a:r>
              <a:rPr kumimoji="0" lang="en-US" altLang="en-US" sz="2200" b="0" i="0" u="none" strike="noStrike" cap="none" normalizeH="0" baseline="0" dirty="0">
                <a:ln>
                  <a:noFill/>
                </a:ln>
                <a:solidFill>
                  <a:schemeClr val="tx1"/>
                </a:solidFill>
                <a:effectLst/>
                <a:latin typeface="Arial" panose="020B0604020202020204" pitchFamily="34" charset="0"/>
              </a:rPr>
              <a:t>Trauma can lead to PTSD, and create fear, anxiety, or withdrawal</a:t>
            </a:r>
          </a:p>
          <a:p>
            <a:pPr marL="228600" marR="0" lvl="0" indent="-228600" algn="l" defTabSz="914400" rtl="0" eaLnBrk="0" fontAlgn="base" latinLnBrk="0" hangingPunct="0">
              <a:lnSpc>
                <a:spcPct val="100000"/>
              </a:lnSpc>
              <a:spcBef>
                <a:spcPct val="0"/>
              </a:spcBef>
              <a:spcAft>
                <a:spcPts val="1800"/>
              </a:spcAft>
              <a:buClrTx/>
              <a:buSzTx/>
              <a:buFontTx/>
              <a:buChar char="•"/>
              <a:tabLst/>
            </a:pPr>
            <a:r>
              <a:rPr kumimoji="0" lang="en-US" altLang="en-US" sz="2200" b="0" i="0" u="none" strike="noStrike" cap="none" normalizeH="0" baseline="0" dirty="0">
                <a:ln>
                  <a:noFill/>
                </a:ln>
                <a:solidFill>
                  <a:schemeClr val="tx1"/>
                </a:solidFill>
                <a:effectLst/>
                <a:latin typeface="Arial" panose="020B0604020202020204" pitchFamily="34" charset="0"/>
              </a:rPr>
              <a:t>Success and support can build resilience</a:t>
            </a:r>
          </a:p>
          <a:p>
            <a:pPr marL="228600" marR="0" lvl="0" indent="-228600" algn="l" defTabSz="914400" rtl="0" eaLnBrk="0" fontAlgn="base" latinLnBrk="0" hangingPunct="0">
              <a:lnSpc>
                <a:spcPct val="100000"/>
              </a:lnSpc>
              <a:spcBef>
                <a:spcPct val="0"/>
              </a:spcBef>
              <a:spcAft>
                <a:spcPts val="1800"/>
              </a:spcAft>
              <a:buClrTx/>
              <a:buSzTx/>
              <a:buFontTx/>
              <a:buChar char="•"/>
              <a:tabLst/>
            </a:pPr>
            <a:r>
              <a:rPr kumimoji="0" lang="en-US" altLang="en-US" sz="2200" b="0" i="0" u="none" strike="noStrike" cap="none" normalizeH="0" baseline="0" dirty="0">
                <a:ln>
                  <a:noFill/>
                </a:ln>
                <a:solidFill>
                  <a:schemeClr val="tx1"/>
                </a:solidFill>
                <a:effectLst/>
                <a:latin typeface="Arial" panose="020B0604020202020204" pitchFamily="34" charset="0"/>
              </a:rPr>
              <a:t>Family background influences behaviour and expectations</a:t>
            </a:r>
          </a:p>
          <a:p>
            <a:pPr marL="228600" marR="0" lvl="0" indent="-228600" algn="l" defTabSz="914400" rtl="0" eaLnBrk="0" fontAlgn="base" latinLnBrk="0" hangingPunct="0">
              <a:lnSpc>
                <a:spcPct val="100000"/>
              </a:lnSpc>
              <a:spcBef>
                <a:spcPct val="0"/>
              </a:spcBef>
              <a:spcAft>
                <a:spcPts val="1800"/>
              </a:spcAft>
              <a:buClrTx/>
              <a:buSzTx/>
              <a:buFontTx/>
              <a:buChar char="•"/>
              <a:tabLst/>
            </a:pPr>
            <a:r>
              <a:rPr kumimoji="0" lang="en-US" altLang="en-US" sz="2200" b="0" i="0" u="none" strike="noStrike" cap="none" normalizeH="0" baseline="0" dirty="0">
                <a:ln>
                  <a:noFill/>
                </a:ln>
                <a:solidFill>
                  <a:schemeClr val="tx1"/>
                </a:solidFill>
                <a:effectLst/>
                <a:latin typeface="Arial" panose="020B0604020202020204" pitchFamily="34" charset="0"/>
              </a:rPr>
              <a:t>Understanding a client's journey supports respect and empathy.</a:t>
            </a:r>
          </a:p>
        </p:txBody>
      </p:sp>
      <p:pic>
        <p:nvPicPr>
          <p:cNvPr id="3076" name="Picture 4" descr="A nostalgic journey through time unfolds vertically as human hands interact with antique pocket watches and yellowed documents. The carefully arranged timeline features golden and silver timepieces interspersed with aged paper fragments and vintage photographs, including what appears to be a landscape and a group portrait. Each element tells its own story while contributing to the larger narrative of passing generations, all displayed against a warm, sepia-toned background that enhances the sense of history and remembrance. The composition evokes the bittersweet passage of time through tangible artifacts that connect past to present.">
            <a:extLst>
              <a:ext uri="{FF2B5EF4-FFF2-40B4-BE49-F238E27FC236}">
                <a16:creationId xmlns:a16="http://schemas.microsoft.com/office/drawing/2014/main" id="{11E564CB-0CB1-A64B-D4FB-54FB424C1B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922842" cy="6864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601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5E2ED-B432-0B7B-E942-243D2AB513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89A8E9-1A42-D45F-4FF7-05E4C7669646}"/>
              </a:ext>
            </a:extLst>
          </p:cNvPr>
          <p:cNvSpPr>
            <a:spLocks noGrp="1"/>
          </p:cNvSpPr>
          <p:nvPr>
            <p:ph type="title"/>
          </p:nvPr>
        </p:nvSpPr>
        <p:spPr>
          <a:xfrm>
            <a:off x="4486275" y="521235"/>
            <a:ext cx="4381499" cy="730249"/>
          </a:xfrm>
        </p:spPr>
        <p:txBody>
          <a:bodyPr>
            <a:normAutofit fontScale="90000"/>
          </a:bodyPr>
          <a:lstStyle/>
          <a:p>
            <a:r>
              <a:rPr lang="en-US" dirty="0">
                <a:solidFill>
                  <a:srgbClr val="0070C0"/>
                </a:solidFill>
              </a:rPr>
              <a:t>Emotions and s</a:t>
            </a:r>
            <a:r>
              <a:rPr dirty="0">
                <a:solidFill>
                  <a:srgbClr val="0070C0"/>
                </a:solidFill>
              </a:rPr>
              <a:t>ocial </a:t>
            </a:r>
            <a:r>
              <a:rPr lang="en-US">
                <a:solidFill>
                  <a:srgbClr val="0070C0"/>
                </a:solidFill>
              </a:rPr>
              <a:t>i</a:t>
            </a:r>
            <a:r>
              <a:rPr dirty="0">
                <a:solidFill>
                  <a:srgbClr val="0070C0"/>
                </a:solidFill>
              </a:rPr>
              <a:t>nteractions</a:t>
            </a:r>
          </a:p>
        </p:txBody>
      </p:sp>
      <p:pic>
        <p:nvPicPr>
          <p:cNvPr id="4098" name="Picture 2" descr="Minimalist profiles cascade vertically through a spectrum of emotions, each face expressing a different feeling state. Transparent watercolors in coral pink, lavender, periwinkle, and teal flow downward, bleeding between figures to symbolize emotional contagion. The intensity of color deepens toward the bottom, illustrating how feelings transform as they spread through communities. Delicate white lines connect the faces, suggesting the invisible bonds of shared experience, while negative space provides contemplative breathing room. The wet-on-wet technique creates soft boundaries, emphasizing how one person's emotions naturally influence others in this flowing emotional journey.">
            <a:extLst>
              <a:ext uri="{FF2B5EF4-FFF2-40B4-BE49-F238E27FC236}">
                <a16:creationId xmlns:a16="http://schemas.microsoft.com/office/drawing/2014/main" id="{6593FE2A-8BC7-8E79-7C3A-F50D3A9AD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3914775" cy="685085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BF9F0D6A-CC6E-1142-452A-F129D21D20A9}"/>
              </a:ext>
            </a:extLst>
          </p:cNvPr>
          <p:cNvSpPr>
            <a:spLocks noChangeArrowheads="1"/>
          </p:cNvSpPr>
          <p:nvPr/>
        </p:nvSpPr>
        <p:spPr bwMode="auto">
          <a:xfrm>
            <a:off x="4276725" y="1884358"/>
            <a:ext cx="4249608" cy="4108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algn="l" defTabSz="914400" rtl="0" eaLnBrk="0" fontAlgn="base" latinLnBrk="0" hangingPunct="0">
              <a:lnSpc>
                <a:spcPct val="100000"/>
              </a:lnSpc>
              <a:spcBef>
                <a:spcPct val="0"/>
              </a:spcBef>
              <a:spcAft>
                <a:spcPts val="180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Emotions affect confidence and engagement</a:t>
            </a:r>
          </a:p>
          <a:p>
            <a:pPr marL="228600" marR="0" lvl="0" indent="-228600" algn="l" defTabSz="914400" rtl="0" eaLnBrk="0" fontAlgn="base" latinLnBrk="0" hangingPunct="0">
              <a:lnSpc>
                <a:spcPct val="100000"/>
              </a:lnSpc>
              <a:spcBef>
                <a:spcPct val="0"/>
              </a:spcBef>
              <a:spcAft>
                <a:spcPts val="180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Anxiety, fear, or stress can block participation</a:t>
            </a:r>
          </a:p>
          <a:p>
            <a:pPr marL="228600" marR="0" lvl="0" indent="-228600" algn="l" defTabSz="914400" rtl="0" eaLnBrk="0" fontAlgn="base" latinLnBrk="0" hangingPunct="0">
              <a:lnSpc>
                <a:spcPct val="100000"/>
              </a:lnSpc>
              <a:spcBef>
                <a:spcPct val="0"/>
              </a:spcBef>
              <a:spcAft>
                <a:spcPts val="180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Trust and safety encourage sharing and growth</a:t>
            </a:r>
          </a:p>
          <a:p>
            <a:pPr marL="228600" marR="0" lvl="0" indent="-228600" algn="l" defTabSz="914400" rtl="0" eaLnBrk="0" fontAlgn="base" latinLnBrk="0" hangingPunct="0">
              <a:lnSpc>
                <a:spcPct val="100000"/>
              </a:lnSpc>
              <a:spcBef>
                <a:spcPct val="0"/>
              </a:spcBef>
              <a:spcAft>
                <a:spcPts val="180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Our responses to clients can either calm or inflame emotions</a:t>
            </a:r>
          </a:p>
        </p:txBody>
      </p:sp>
    </p:spTree>
    <p:extLst>
      <p:ext uri="{BB962C8B-B14F-4D97-AF65-F5344CB8AC3E}">
        <p14:creationId xmlns:p14="http://schemas.microsoft.com/office/powerpoint/2010/main" val="2382437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4733925" cy="777874"/>
          </a:xfrm>
        </p:spPr>
        <p:txBody>
          <a:bodyPr/>
          <a:lstStyle/>
          <a:p>
            <a:r>
              <a:rPr dirty="0">
                <a:solidFill>
                  <a:srgbClr val="0070C0"/>
                </a:solidFill>
              </a:rPr>
              <a:t>Case </a:t>
            </a:r>
            <a:r>
              <a:rPr lang="en-US" dirty="0">
                <a:solidFill>
                  <a:srgbClr val="0070C0"/>
                </a:solidFill>
              </a:rPr>
              <a:t>s</a:t>
            </a:r>
            <a:r>
              <a:rPr dirty="0">
                <a:solidFill>
                  <a:srgbClr val="0070C0"/>
                </a:solidFill>
              </a:rPr>
              <a:t>tudy</a:t>
            </a:r>
            <a:r>
              <a:rPr lang="en-US" dirty="0">
                <a:solidFill>
                  <a:srgbClr val="0070C0"/>
                </a:solidFill>
              </a:rPr>
              <a:t>: Daniel</a:t>
            </a:r>
            <a:endParaRPr dirty="0">
              <a:solidFill>
                <a:srgbClr val="0070C0"/>
              </a:solidFill>
            </a:endParaRPr>
          </a:p>
        </p:txBody>
      </p:sp>
      <p:sp>
        <p:nvSpPr>
          <p:cNvPr id="3" name="Content Placeholder 2"/>
          <p:cNvSpPr>
            <a:spLocks noGrp="1"/>
          </p:cNvSpPr>
          <p:nvPr>
            <p:ph idx="1"/>
          </p:nvPr>
        </p:nvSpPr>
        <p:spPr>
          <a:xfrm>
            <a:off x="628650" y="1143002"/>
            <a:ext cx="7886700" cy="5205246"/>
          </a:xfrm>
        </p:spPr>
        <p:txBody>
          <a:bodyPr>
            <a:normAutofit fontScale="92500" lnSpcReduction="10000"/>
          </a:bodyPr>
          <a:lstStyle/>
          <a:p>
            <a:pPr marL="0" indent="0">
              <a:spcBef>
                <a:spcPts val="0"/>
              </a:spcBef>
              <a:spcAft>
                <a:spcPts val="1200"/>
              </a:spcAft>
              <a:buNone/>
            </a:pPr>
            <a:r>
              <a:rPr lang="en-US" sz="2400" dirty="0"/>
              <a:t>Daniel is a 9-year-old boy in Grade 4. He was born in Syria, and moved to Canada with his parents four years ago. He was recently placed in a mainstream classroom after attending a specialized behavioural program for two years. His parents are newly separated, and he now lives with his mother, who works long hours and struggles to attend school meetings. Daniel is quiet and withdrawn in class. He rarely makes eye contact with teachers or peers and often isolates himself during group activities. He follows instructions well but never volunteers to participate. At recess, he stays close to the wall and doesn’t join games unless someone invites him directly. His new teacher notices that he becomes anxious when routines change. He also seems especially uncomfortable when asked to share personal information in class, such as during “show and tell” or personal writing assignments. </a:t>
            </a:r>
          </a:p>
          <a:p>
            <a:pPr marL="0" indent="0">
              <a:buNone/>
            </a:pPr>
            <a:r>
              <a:rPr lang="en-US" sz="2400" dirty="0"/>
              <a:t>You have been asked, as a SET, to support Daniel’s integration and help him participate more fully. See questions for discussion below.</a:t>
            </a:r>
            <a:endParaRPr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236384" cy="858763"/>
          </a:xfrm>
        </p:spPr>
        <p:txBody>
          <a:bodyPr/>
          <a:lstStyle/>
          <a:p>
            <a:r>
              <a:rPr lang="en-US" dirty="0">
                <a:solidFill>
                  <a:srgbClr val="0070C0"/>
                </a:solidFill>
              </a:rPr>
              <a:t>Questions for discussion - Daniel</a:t>
            </a:r>
            <a:endParaRPr dirty="0">
              <a:solidFill>
                <a:srgbClr val="0070C0"/>
              </a:solidFill>
            </a:endParaRPr>
          </a:p>
        </p:txBody>
      </p:sp>
      <p:sp>
        <p:nvSpPr>
          <p:cNvPr id="3" name="Content Placeholder 2"/>
          <p:cNvSpPr>
            <a:spLocks noGrp="1"/>
          </p:cNvSpPr>
          <p:nvPr>
            <p:ph idx="1"/>
          </p:nvPr>
        </p:nvSpPr>
        <p:spPr>
          <a:xfrm>
            <a:off x="628650" y="1270542"/>
            <a:ext cx="7886700" cy="5222332"/>
          </a:xfrm>
        </p:spPr>
        <p:txBody>
          <a:bodyPr>
            <a:noAutofit/>
          </a:bodyPr>
          <a:lstStyle/>
          <a:p>
            <a:r>
              <a:rPr lang="en-US" sz="1800" b="1" dirty="0"/>
              <a:t>History and context</a:t>
            </a:r>
            <a:endParaRPr lang="en-US" sz="1800" dirty="0"/>
          </a:p>
          <a:p>
            <a:pPr lvl="1"/>
            <a:r>
              <a:rPr lang="en-US" dirty="0"/>
              <a:t>What important aspects of Daniel’s background should be considered?</a:t>
            </a:r>
          </a:p>
          <a:p>
            <a:pPr lvl="1"/>
            <a:r>
              <a:rPr lang="en-US" dirty="0"/>
              <a:t>How might his family situation and past schooling influence his behaviour now?</a:t>
            </a:r>
          </a:p>
          <a:p>
            <a:r>
              <a:rPr lang="en-US" sz="1800" b="1" dirty="0"/>
              <a:t>Feelings and emotional world</a:t>
            </a:r>
            <a:endParaRPr lang="en-US" sz="1800" dirty="0"/>
          </a:p>
          <a:p>
            <a:pPr lvl="1"/>
            <a:r>
              <a:rPr lang="en-US" dirty="0"/>
              <a:t>What emotions might Daniel be experiencing in his new environment?</a:t>
            </a:r>
          </a:p>
          <a:p>
            <a:pPr lvl="1"/>
            <a:r>
              <a:rPr lang="en-US" dirty="0"/>
              <a:t>How might anxiety or fear show up in his behaviour?</a:t>
            </a:r>
          </a:p>
          <a:p>
            <a:r>
              <a:rPr lang="en-US" sz="1800" b="1" dirty="0"/>
              <a:t>Challenges in social interactions</a:t>
            </a:r>
            <a:endParaRPr lang="en-US" sz="1800" dirty="0"/>
          </a:p>
          <a:p>
            <a:pPr lvl="1"/>
            <a:r>
              <a:rPr lang="en-US" dirty="0"/>
              <a:t>What makes social participation difficult for Daniel right now?</a:t>
            </a:r>
          </a:p>
          <a:p>
            <a:pPr lvl="1"/>
            <a:r>
              <a:rPr lang="en-US" dirty="0"/>
              <a:t>What might his silence or withdrawal be communicating?</a:t>
            </a:r>
          </a:p>
          <a:p>
            <a:r>
              <a:rPr lang="en-US" sz="1800" b="1" dirty="0"/>
              <a:t>Your behaviour as an SET</a:t>
            </a:r>
            <a:endParaRPr lang="en-US" sz="1800" dirty="0"/>
          </a:p>
          <a:p>
            <a:pPr lvl="1"/>
            <a:r>
              <a:rPr lang="en-US" dirty="0"/>
              <a:t>How might your tone, language, or assumptions affect Daniel's sense of safety?</a:t>
            </a:r>
          </a:p>
          <a:p>
            <a:pPr lvl="1"/>
            <a:r>
              <a:rPr lang="en-US" dirty="0"/>
              <a:t>What specific steps could you take to build trust and promote inclusion?</a:t>
            </a:r>
          </a:p>
          <a:p>
            <a:r>
              <a:rPr lang="en-US" sz="1800" b="1" dirty="0"/>
              <a:t>Next steps</a:t>
            </a:r>
            <a:endParaRPr lang="en-US" sz="1800" dirty="0"/>
          </a:p>
          <a:p>
            <a:pPr lvl="1"/>
            <a:r>
              <a:rPr lang="en-US" dirty="0"/>
              <a:t>What specific, realistic intervention strategies could you try to improve Daniel’s social engagement?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4592279" cy="873739"/>
          </a:xfrm>
        </p:spPr>
        <p:txBody>
          <a:bodyPr/>
          <a:lstStyle/>
          <a:p>
            <a:r>
              <a:rPr lang="en-US" dirty="0">
                <a:solidFill>
                  <a:srgbClr val="0070C0"/>
                </a:solidFill>
              </a:rPr>
              <a:t>Feelings analysis - Daniel</a:t>
            </a:r>
            <a:endParaRPr dirty="0">
              <a:solidFill>
                <a:srgbClr val="0070C0"/>
              </a:solidFill>
            </a:endParaRPr>
          </a:p>
        </p:txBody>
      </p:sp>
      <p:sp>
        <p:nvSpPr>
          <p:cNvPr id="3" name="Content Placeholder 2"/>
          <p:cNvSpPr>
            <a:spLocks noGrp="1"/>
          </p:cNvSpPr>
          <p:nvPr>
            <p:ph idx="1"/>
          </p:nvPr>
        </p:nvSpPr>
        <p:spPr>
          <a:xfrm>
            <a:off x="628650" y="1141173"/>
            <a:ext cx="7886700" cy="1323975"/>
          </a:xfrm>
        </p:spPr>
        <p:txBody>
          <a:bodyPr/>
          <a:lstStyle/>
          <a:p>
            <a:pPr marL="0" indent="0">
              <a:buNone/>
            </a:pPr>
            <a:r>
              <a:rPr lang="en-US" dirty="0"/>
              <a:t>Based on what you know about Daniel’s situation, list 3–5 emotions he might be feeling. For each feeling, explain what part of the case study supports that feeling and how that emotion might be showing up in his behaviour?</a:t>
            </a:r>
            <a:endParaRPr dirty="0"/>
          </a:p>
        </p:txBody>
      </p:sp>
      <p:graphicFrame>
        <p:nvGraphicFramePr>
          <p:cNvPr id="4" name="Table 3">
            <a:extLst>
              <a:ext uri="{FF2B5EF4-FFF2-40B4-BE49-F238E27FC236}">
                <a16:creationId xmlns:a16="http://schemas.microsoft.com/office/drawing/2014/main" id="{840F16F2-5846-B809-EB6E-D93F654669C6}"/>
              </a:ext>
            </a:extLst>
          </p:cNvPr>
          <p:cNvGraphicFramePr>
            <a:graphicFrameLocks noGrp="1"/>
          </p:cNvGraphicFramePr>
          <p:nvPr>
            <p:extLst>
              <p:ext uri="{D42A27DB-BD31-4B8C-83A1-F6EECF244321}">
                <p14:modId xmlns:p14="http://schemas.microsoft.com/office/powerpoint/2010/main" val="3126859187"/>
              </p:ext>
            </p:extLst>
          </p:nvPr>
        </p:nvGraphicFramePr>
        <p:xfrm>
          <a:off x="746449" y="2590554"/>
          <a:ext cx="7768902" cy="3902320"/>
        </p:xfrm>
        <a:graphic>
          <a:graphicData uri="http://schemas.openxmlformats.org/drawingml/2006/table">
            <a:tbl>
              <a:tblPr firstRow="1" bandRow="1">
                <a:tableStyleId>{5C22544A-7EE6-4342-B048-85BDC9FD1C3A}</a:tableStyleId>
              </a:tblPr>
              <a:tblGrid>
                <a:gridCol w="2589634">
                  <a:extLst>
                    <a:ext uri="{9D8B030D-6E8A-4147-A177-3AD203B41FA5}">
                      <a16:colId xmlns:a16="http://schemas.microsoft.com/office/drawing/2014/main" val="3707145817"/>
                    </a:ext>
                  </a:extLst>
                </a:gridCol>
                <a:gridCol w="2589634">
                  <a:extLst>
                    <a:ext uri="{9D8B030D-6E8A-4147-A177-3AD203B41FA5}">
                      <a16:colId xmlns:a16="http://schemas.microsoft.com/office/drawing/2014/main" val="176854506"/>
                    </a:ext>
                  </a:extLst>
                </a:gridCol>
                <a:gridCol w="2589634">
                  <a:extLst>
                    <a:ext uri="{9D8B030D-6E8A-4147-A177-3AD203B41FA5}">
                      <a16:colId xmlns:a16="http://schemas.microsoft.com/office/drawing/2014/main" val="877750380"/>
                    </a:ext>
                  </a:extLst>
                </a:gridCol>
              </a:tblGrid>
              <a:tr h="638732">
                <a:tc>
                  <a:txBody>
                    <a:bodyPr/>
                    <a:lstStyle/>
                    <a:p>
                      <a:pPr algn="ctr"/>
                      <a:r>
                        <a:rPr lang="en-US" dirty="0"/>
                        <a:t>EMOTION</a:t>
                      </a:r>
                      <a:endParaRPr lang="en-CA" dirty="0"/>
                    </a:p>
                  </a:txBody>
                  <a:tcPr/>
                </a:tc>
                <a:tc>
                  <a:txBody>
                    <a:bodyPr/>
                    <a:lstStyle/>
                    <a:p>
                      <a:pPr algn="ctr"/>
                      <a:r>
                        <a:rPr lang="en-US" dirty="0"/>
                        <a:t>WHAT IN THE CASE STUDY SUGGESTS HE MIGHT BE FEELING THIS EMOTION?</a:t>
                      </a:r>
                      <a:endParaRPr lang="en-CA" dirty="0"/>
                    </a:p>
                  </a:txBody>
                  <a:tcPr/>
                </a:tc>
                <a:tc>
                  <a:txBody>
                    <a:bodyPr/>
                    <a:lstStyle/>
                    <a:p>
                      <a:pPr algn="ctr"/>
                      <a:r>
                        <a:rPr lang="en-US" dirty="0"/>
                        <a:t>HOW DOES/MIGHT IT SHOW UP?</a:t>
                      </a:r>
                      <a:endParaRPr lang="en-CA" dirty="0"/>
                    </a:p>
                  </a:txBody>
                  <a:tcPr/>
                </a:tc>
                <a:extLst>
                  <a:ext uri="{0D108BD9-81ED-4DB2-BD59-A6C34878D82A}">
                    <a16:rowId xmlns:a16="http://schemas.microsoft.com/office/drawing/2014/main" val="368453924"/>
                  </a:ext>
                </a:extLst>
              </a:tr>
              <a:tr h="638732">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2917692619"/>
                  </a:ext>
                </a:extLst>
              </a:tr>
              <a:tr h="638732">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1729991342"/>
                  </a:ext>
                </a:extLst>
              </a:tr>
              <a:tr h="638732">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3244291408"/>
                  </a:ext>
                </a:extLst>
              </a:tr>
              <a:tr h="638732">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2186590392"/>
                  </a:ext>
                </a:extLst>
              </a:tr>
              <a:tr h="638732">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319726191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6350648" cy="1040621"/>
          </a:xfrm>
        </p:spPr>
        <p:txBody>
          <a:bodyPr>
            <a:normAutofit/>
          </a:bodyPr>
          <a:lstStyle/>
          <a:p>
            <a:r>
              <a:rPr lang="en-US" sz="4000" b="1">
                <a:solidFill>
                  <a:schemeClr val="accent2">
                    <a:lumMod val="75000"/>
                  </a:schemeClr>
                </a:solidFill>
              </a:rPr>
              <a:t>2. </a:t>
            </a:r>
            <a:r>
              <a:rPr sz="4000" b="1">
                <a:solidFill>
                  <a:schemeClr val="accent2">
                    <a:lumMod val="75000"/>
                  </a:schemeClr>
                </a:solidFill>
              </a:rPr>
              <a:t>Understanding </a:t>
            </a:r>
            <a:r>
              <a:rPr lang="en-US" sz="4000" b="1">
                <a:solidFill>
                  <a:schemeClr val="accent2">
                    <a:lumMod val="75000"/>
                  </a:schemeClr>
                </a:solidFill>
              </a:rPr>
              <a:t>i</a:t>
            </a:r>
            <a:r>
              <a:rPr sz="4000" b="1" dirty="0">
                <a:solidFill>
                  <a:schemeClr val="accent2">
                    <a:lumMod val="75000"/>
                  </a:schemeClr>
                </a:solidFill>
              </a:rPr>
              <a:t>nequality</a:t>
            </a:r>
          </a:p>
        </p:txBody>
      </p:sp>
      <p:sp>
        <p:nvSpPr>
          <p:cNvPr id="3" name="Content Placeholder 2"/>
          <p:cNvSpPr>
            <a:spLocks noGrp="1"/>
          </p:cNvSpPr>
          <p:nvPr>
            <p:ph idx="1"/>
          </p:nvPr>
        </p:nvSpPr>
        <p:spPr>
          <a:xfrm>
            <a:off x="910004" y="1516279"/>
            <a:ext cx="7886700" cy="1297260"/>
          </a:xfrm>
        </p:spPr>
        <p:txBody>
          <a:bodyPr>
            <a:normAutofit fontScale="92500"/>
          </a:bodyPr>
          <a:lstStyle/>
          <a:p>
            <a:r>
              <a:rPr lang="en-US"/>
              <a:t>means unequal </a:t>
            </a:r>
            <a:r>
              <a:rPr lang="en-US" dirty="0"/>
              <a:t>access to rights, resources, and respect</a:t>
            </a:r>
          </a:p>
          <a:p>
            <a:r>
              <a:rPr lang="en-US"/>
              <a:t>inequality is often built into larger </a:t>
            </a:r>
            <a:r>
              <a:rPr lang="en-US" i="1" dirty="0"/>
              <a:t>systems</a:t>
            </a:r>
            <a:r>
              <a:rPr lang="en-US" dirty="0"/>
              <a:t> (not just individual behaviour)</a:t>
            </a:r>
          </a:p>
          <a:p>
            <a:r>
              <a:rPr lang="en-US"/>
              <a:t>affects </a:t>
            </a:r>
            <a:r>
              <a:rPr lang="en-US" dirty="0"/>
              <a:t>education, employment, housing, health, inclusion</a:t>
            </a:r>
            <a:endParaRPr dirty="0"/>
          </a:p>
        </p:txBody>
      </p:sp>
      <p:pic>
        <p:nvPicPr>
          <p:cNvPr id="2050" name="Picture 2" descr="Education evens out social inequality | Emma Jane | Flickr">
            <a:extLst>
              <a:ext uri="{FF2B5EF4-FFF2-40B4-BE49-F238E27FC236}">
                <a16:creationId xmlns:a16="http://schemas.microsoft.com/office/drawing/2014/main" id="{A6FD2770-F4B4-68FA-329A-1EF27AC813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50" t="7033" r="7802" b="46227"/>
          <a:stretch>
            <a:fillRect/>
          </a:stretch>
        </p:blipFill>
        <p:spPr bwMode="auto">
          <a:xfrm>
            <a:off x="1513687" y="3210883"/>
            <a:ext cx="6409594" cy="2864171"/>
          </a:xfrm>
          <a:custGeom>
            <a:avLst/>
            <a:gdLst>
              <a:gd name="connsiteX0" fmla="*/ 0 w 6409594"/>
              <a:gd name="connsiteY0" fmla="*/ 0 h 2864171"/>
              <a:gd name="connsiteX1" fmla="*/ 454498 w 6409594"/>
              <a:gd name="connsiteY1" fmla="*/ 0 h 2864171"/>
              <a:gd name="connsiteX2" fmla="*/ 1165381 w 6409594"/>
              <a:gd name="connsiteY2" fmla="*/ 0 h 2864171"/>
              <a:gd name="connsiteX3" fmla="*/ 1619879 w 6409594"/>
              <a:gd name="connsiteY3" fmla="*/ 0 h 2864171"/>
              <a:gd name="connsiteX4" fmla="*/ 2266666 w 6409594"/>
              <a:gd name="connsiteY4" fmla="*/ 0 h 2864171"/>
              <a:gd name="connsiteX5" fmla="*/ 2785260 w 6409594"/>
              <a:gd name="connsiteY5" fmla="*/ 0 h 2864171"/>
              <a:gd name="connsiteX6" fmla="*/ 3303854 w 6409594"/>
              <a:gd name="connsiteY6" fmla="*/ 0 h 2864171"/>
              <a:gd name="connsiteX7" fmla="*/ 3758353 w 6409594"/>
              <a:gd name="connsiteY7" fmla="*/ 0 h 2864171"/>
              <a:gd name="connsiteX8" fmla="*/ 4405139 w 6409594"/>
              <a:gd name="connsiteY8" fmla="*/ 0 h 2864171"/>
              <a:gd name="connsiteX9" fmla="*/ 4987830 w 6409594"/>
              <a:gd name="connsiteY9" fmla="*/ 0 h 2864171"/>
              <a:gd name="connsiteX10" fmla="*/ 5634616 w 6409594"/>
              <a:gd name="connsiteY10" fmla="*/ 0 h 2864171"/>
              <a:gd name="connsiteX11" fmla="*/ 6409594 w 6409594"/>
              <a:gd name="connsiteY11" fmla="*/ 0 h 2864171"/>
              <a:gd name="connsiteX12" fmla="*/ 6409594 w 6409594"/>
              <a:gd name="connsiteY12" fmla="*/ 486909 h 2864171"/>
              <a:gd name="connsiteX13" fmla="*/ 6409594 w 6409594"/>
              <a:gd name="connsiteY13" fmla="*/ 1031102 h 2864171"/>
              <a:gd name="connsiteX14" fmla="*/ 6409594 w 6409594"/>
              <a:gd name="connsiteY14" fmla="*/ 1661219 h 2864171"/>
              <a:gd name="connsiteX15" fmla="*/ 6409594 w 6409594"/>
              <a:gd name="connsiteY15" fmla="*/ 2176770 h 2864171"/>
              <a:gd name="connsiteX16" fmla="*/ 6409594 w 6409594"/>
              <a:gd name="connsiteY16" fmla="*/ 2864171 h 2864171"/>
              <a:gd name="connsiteX17" fmla="*/ 5698712 w 6409594"/>
              <a:gd name="connsiteY17" fmla="*/ 2864171 h 2864171"/>
              <a:gd name="connsiteX18" fmla="*/ 5180117 w 6409594"/>
              <a:gd name="connsiteY18" fmla="*/ 2864171 h 2864171"/>
              <a:gd name="connsiteX19" fmla="*/ 4789715 w 6409594"/>
              <a:gd name="connsiteY19" fmla="*/ 2864171 h 2864171"/>
              <a:gd name="connsiteX20" fmla="*/ 4078833 w 6409594"/>
              <a:gd name="connsiteY20" fmla="*/ 2864171 h 2864171"/>
              <a:gd name="connsiteX21" fmla="*/ 3367950 w 6409594"/>
              <a:gd name="connsiteY21" fmla="*/ 2864171 h 2864171"/>
              <a:gd name="connsiteX22" fmla="*/ 2913452 w 6409594"/>
              <a:gd name="connsiteY22" fmla="*/ 2864171 h 2864171"/>
              <a:gd name="connsiteX23" fmla="*/ 2330761 w 6409594"/>
              <a:gd name="connsiteY23" fmla="*/ 2864171 h 2864171"/>
              <a:gd name="connsiteX24" fmla="*/ 1940359 w 6409594"/>
              <a:gd name="connsiteY24" fmla="*/ 2864171 h 2864171"/>
              <a:gd name="connsiteX25" fmla="*/ 1549956 w 6409594"/>
              <a:gd name="connsiteY25" fmla="*/ 2864171 h 2864171"/>
              <a:gd name="connsiteX26" fmla="*/ 1095458 w 6409594"/>
              <a:gd name="connsiteY26" fmla="*/ 2864171 h 2864171"/>
              <a:gd name="connsiteX27" fmla="*/ 512768 w 6409594"/>
              <a:gd name="connsiteY27" fmla="*/ 2864171 h 2864171"/>
              <a:gd name="connsiteX28" fmla="*/ 0 w 6409594"/>
              <a:gd name="connsiteY28" fmla="*/ 2864171 h 2864171"/>
              <a:gd name="connsiteX29" fmla="*/ 0 w 6409594"/>
              <a:gd name="connsiteY29" fmla="*/ 2291337 h 2864171"/>
              <a:gd name="connsiteX30" fmla="*/ 0 w 6409594"/>
              <a:gd name="connsiteY30" fmla="*/ 1689861 h 2864171"/>
              <a:gd name="connsiteX31" fmla="*/ 0 w 6409594"/>
              <a:gd name="connsiteY31" fmla="*/ 1202952 h 2864171"/>
              <a:gd name="connsiteX32" fmla="*/ 0 w 6409594"/>
              <a:gd name="connsiteY32" fmla="*/ 658759 h 2864171"/>
              <a:gd name="connsiteX33" fmla="*/ 0 w 6409594"/>
              <a:gd name="connsiteY33" fmla="*/ 0 h 286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409594" h="2864171" extrusionOk="0">
                <a:moveTo>
                  <a:pt x="0" y="0"/>
                </a:moveTo>
                <a:cubicBezTo>
                  <a:pt x="141468" y="-51277"/>
                  <a:pt x="307397" y="41837"/>
                  <a:pt x="454498" y="0"/>
                </a:cubicBezTo>
                <a:cubicBezTo>
                  <a:pt x="601599" y="-41837"/>
                  <a:pt x="937480" y="11577"/>
                  <a:pt x="1165381" y="0"/>
                </a:cubicBezTo>
                <a:cubicBezTo>
                  <a:pt x="1393282" y="-11577"/>
                  <a:pt x="1484744" y="26011"/>
                  <a:pt x="1619879" y="0"/>
                </a:cubicBezTo>
                <a:cubicBezTo>
                  <a:pt x="1755014" y="-26011"/>
                  <a:pt x="1956908" y="23872"/>
                  <a:pt x="2266666" y="0"/>
                </a:cubicBezTo>
                <a:cubicBezTo>
                  <a:pt x="2576424" y="-23872"/>
                  <a:pt x="2562180" y="29106"/>
                  <a:pt x="2785260" y="0"/>
                </a:cubicBezTo>
                <a:cubicBezTo>
                  <a:pt x="3008340" y="-29106"/>
                  <a:pt x="3115071" y="56649"/>
                  <a:pt x="3303854" y="0"/>
                </a:cubicBezTo>
                <a:cubicBezTo>
                  <a:pt x="3492637" y="-56649"/>
                  <a:pt x="3660525" y="21754"/>
                  <a:pt x="3758353" y="0"/>
                </a:cubicBezTo>
                <a:cubicBezTo>
                  <a:pt x="3856181" y="-21754"/>
                  <a:pt x="4257464" y="46819"/>
                  <a:pt x="4405139" y="0"/>
                </a:cubicBezTo>
                <a:cubicBezTo>
                  <a:pt x="4552814" y="-46819"/>
                  <a:pt x="4776225" y="2772"/>
                  <a:pt x="4987830" y="0"/>
                </a:cubicBezTo>
                <a:cubicBezTo>
                  <a:pt x="5199435" y="-2772"/>
                  <a:pt x="5336003" y="43114"/>
                  <a:pt x="5634616" y="0"/>
                </a:cubicBezTo>
                <a:cubicBezTo>
                  <a:pt x="5933229" y="-43114"/>
                  <a:pt x="6230197" y="78915"/>
                  <a:pt x="6409594" y="0"/>
                </a:cubicBezTo>
                <a:cubicBezTo>
                  <a:pt x="6443954" y="112422"/>
                  <a:pt x="6381336" y="307209"/>
                  <a:pt x="6409594" y="486909"/>
                </a:cubicBezTo>
                <a:cubicBezTo>
                  <a:pt x="6437852" y="666609"/>
                  <a:pt x="6344903" y="905154"/>
                  <a:pt x="6409594" y="1031102"/>
                </a:cubicBezTo>
                <a:cubicBezTo>
                  <a:pt x="6474285" y="1157050"/>
                  <a:pt x="6388133" y="1479355"/>
                  <a:pt x="6409594" y="1661219"/>
                </a:cubicBezTo>
                <a:cubicBezTo>
                  <a:pt x="6431055" y="1843083"/>
                  <a:pt x="6371833" y="1972557"/>
                  <a:pt x="6409594" y="2176770"/>
                </a:cubicBezTo>
                <a:cubicBezTo>
                  <a:pt x="6447355" y="2380983"/>
                  <a:pt x="6408063" y="2546907"/>
                  <a:pt x="6409594" y="2864171"/>
                </a:cubicBezTo>
                <a:cubicBezTo>
                  <a:pt x="6090580" y="2898306"/>
                  <a:pt x="6031774" y="2791465"/>
                  <a:pt x="5698712" y="2864171"/>
                </a:cubicBezTo>
                <a:cubicBezTo>
                  <a:pt x="5365650" y="2936877"/>
                  <a:pt x="5351729" y="2824452"/>
                  <a:pt x="5180117" y="2864171"/>
                </a:cubicBezTo>
                <a:cubicBezTo>
                  <a:pt x="5008505" y="2903890"/>
                  <a:pt x="4893241" y="2853975"/>
                  <a:pt x="4789715" y="2864171"/>
                </a:cubicBezTo>
                <a:cubicBezTo>
                  <a:pt x="4686189" y="2874367"/>
                  <a:pt x="4367009" y="2806956"/>
                  <a:pt x="4078833" y="2864171"/>
                </a:cubicBezTo>
                <a:cubicBezTo>
                  <a:pt x="3790657" y="2921386"/>
                  <a:pt x="3518730" y="2850862"/>
                  <a:pt x="3367950" y="2864171"/>
                </a:cubicBezTo>
                <a:cubicBezTo>
                  <a:pt x="3217170" y="2877480"/>
                  <a:pt x="3037679" y="2819090"/>
                  <a:pt x="2913452" y="2864171"/>
                </a:cubicBezTo>
                <a:cubicBezTo>
                  <a:pt x="2789225" y="2909252"/>
                  <a:pt x="2551147" y="2805885"/>
                  <a:pt x="2330761" y="2864171"/>
                </a:cubicBezTo>
                <a:cubicBezTo>
                  <a:pt x="2110375" y="2922457"/>
                  <a:pt x="2037852" y="2818612"/>
                  <a:pt x="1940359" y="2864171"/>
                </a:cubicBezTo>
                <a:cubicBezTo>
                  <a:pt x="1842866" y="2909730"/>
                  <a:pt x="1723048" y="2823844"/>
                  <a:pt x="1549956" y="2864171"/>
                </a:cubicBezTo>
                <a:cubicBezTo>
                  <a:pt x="1376864" y="2904498"/>
                  <a:pt x="1275255" y="2818324"/>
                  <a:pt x="1095458" y="2864171"/>
                </a:cubicBezTo>
                <a:cubicBezTo>
                  <a:pt x="915661" y="2910018"/>
                  <a:pt x="743240" y="2816403"/>
                  <a:pt x="512768" y="2864171"/>
                </a:cubicBezTo>
                <a:cubicBezTo>
                  <a:pt x="282296" y="2911939"/>
                  <a:pt x="106498" y="2856050"/>
                  <a:pt x="0" y="2864171"/>
                </a:cubicBezTo>
                <a:cubicBezTo>
                  <a:pt x="-43158" y="2734001"/>
                  <a:pt x="54707" y="2527435"/>
                  <a:pt x="0" y="2291337"/>
                </a:cubicBezTo>
                <a:cubicBezTo>
                  <a:pt x="-54707" y="2055239"/>
                  <a:pt x="36792" y="1912539"/>
                  <a:pt x="0" y="1689861"/>
                </a:cubicBezTo>
                <a:cubicBezTo>
                  <a:pt x="-36792" y="1467183"/>
                  <a:pt x="29486" y="1342922"/>
                  <a:pt x="0" y="1202952"/>
                </a:cubicBezTo>
                <a:cubicBezTo>
                  <a:pt x="-29486" y="1062982"/>
                  <a:pt x="64579" y="791342"/>
                  <a:pt x="0" y="658759"/>
                </a:cubicBezTo>
                <a:cubicBezTo>
                  <a:pt x="-64579" y="526176"/>
                  <a:pt x="28025" y="314315"/>
                  <a:pt x="0" y="0"/>
                </a:cubicBezTo>
                <a:close/>
              </a:path>
            </a:pathLst>
          </a:custGeom>
          <a:noFill/>
          <a:ln>
            <a:solidFill>
              <a:srgbClr val="C00000"/>
            </a:solidFill>
            <a:extLst>
              <a:ext uri="{C807C97D-BFC1-408E-A445-0C87EB9F89A2}">
                <ask:lineSketchStyleProps xmlns:ask="http://schemas.microsoft.com/office/drawing/2018/sketchyshapes" sd="3874029275">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1451359" cy="599516"/>
          </a:xfrm>
        </p:spPr>
        <p:txBody>
          <a:bodyPr/>
          <a:lstStyle/>
          <a:p>
            <a:r>
              <a:rPr dirty="0">
                <a:solidFill>
                  <a:schemeClr val="accent2">
                    <a:lumMod val="75000"/>
                  </a:schemeClr>
                </a:solidFill>
              </a:rPr>
              <a:t>Power</a:t>
            </a:r>
          </a:p>
        </p:txBody>
      </p:sp>
      <p:sp>
        <p:nvSpPr>
          <p:cNvPr id="3" name="Content Placeholder 2"/>
          <p:cNvSpPr>
            <a:spLocks noGrp="1"/>
          </p:cNvSpPr>
          <p:nvPr>
            <p:ph idx="1"/>
          </p:nvPr>
        </p:nvSpPr>
        <p:spPr>
          <a:xfrm>
            <a:off x="628650" y="1082047"/>
            <a:ext cx="7886700" cy="1158735"/>
          </a:xfrm>
        </p:spPr>
        <p:txBody>
          <a:bodyPr>
            <a:normAutofit lnSpcReduction="10000"/>
          </a:bodyPr>
          <a:lstStyle/>
          <a:p>
            <a:r>
              <a:rPr lang="en-US" dirty="0"/>
              <a:t>Power = the ability to make decisions or influence others</a:t>
            </a:r>
          </a:p>
          <a:p>
            <a:r>
              <a:rPr lang="en-US" dirty="0"/>
              <a:t>Can be personal, positional, or systemic (laws, policies)</a:t>
            </a:r>
          </a:p>
          <a:p>
            <a:r>
              <a:rPr lang="en-US" dirty="0"/>
              <a:t>Power affects: who gets heard, who decides, who is ignored</a:t>
            </a:r>
            <a:endParaRPr dirty="0"/>
          </a:p>
        </p:txBody>
      </p:sp>
      <p:pic>
        <p:nvPicPr>
          <p:cNvPr id="3074" name="Picture 2">
            <a:extLst>
              <a:ext uri="{FF2B5EF4-FFF2-40B4-BE49-F238E27FC236}">
                <a16:creationId xmlns:a16="http://schemas.microsoft.com/office/drawing/2014/main" id="{1AE62C8A-E29E-5520-503A-7D247C8BA2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247"/>
          <a:stretch>
            <a:fillRect/>
          </a:stretch>
        </p:blipFill>
        <p:spPr bwMode="auto">
          <a:xfrm>
            <a:off x="578650" y="2358186"/>
            <a:ext cx="7936700" cy="4213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36173-322A-31B9-916E-48A56A666E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566D8B-751A-71A4-68C6-A16406DB7E6C}"/>
              </a:ext>
            </a:extLst>
          </p:cNvPr>
          <p:cNvSpPr>
            <a:spLocks noGrp="1"/>
          </p:cNvSpPr>
          <p:nvPr>
            <p:ph type="title"/>
          </p:nvPr>
        </p:nvSpPr>
        <p:spPr>
          <a:xfrm>
            <a:off x="371790" y="1852283"/>
            <a:ext cx="1451359" cy="599516"/>
          </a:xfrm>
        </p:spPr>
        <p:txBody>
          <a:bodyPr/>
          <a:lstStyle/>
          <a:p>
            <a:r>
              <a:rPr dirty="0">
                <a:solidFill>
                  <a:schemeClr val="accent2">
                    <a:lumMod val="75000"/>
                  </a:schemeClr>
                </a:solidFill>
              </a:rPr>
              <a:t>Power</a:t>
            </a:r>
          </a:p>
        </p:txBody>
      </p:sp>
      <p:sp>
        <p:nvSpPr>
          <p:cNvPr id="7" name="TextBox 6">
            <a:extLst>
              <a:ext uri="{FF2B5EF4-FFF2-40B4-BE49-F238E27FC236}">
                <a16:creationId xmlns:a16="http://schemas.microsoft.com/office/drawing/2014/main" id="{C86E2288-9EC5-0C21-50B7-3AC38F6B0D95}"/>
              </a:ext>
            </a:extLst>
          </p:cNvPr>
          <p:cNvSpPr txBox="1"/>
          <p:nvPr/>
        </p:nvSpPr>
        <p:spPr>
          <a:xfrm>
            <a:off x="3878663" y="542506"/>
            <a:ext cx="4994031" cy="5632311"/>
          </a:xfrm>
          <a:prstGeom prst="rect">
            <a:avLst/>
          </a:prstGeom>
          <a:noFill/>
        </p:spPr>
        <p:txBody>
          <a:bodyPr wrap="square">
            <a:spAutoFit/>
          </a:bodyPr>
          <a:lstStyle/>
          <a:p>
            <a:r>
              <a:rPr lang="en-US" sz="2000" b="0" i="0" dirty="0">
                <a:solidFill>
                  <a:srgbClr val="242424"/>
                </a:solidFill>
                <a:effectLst/>
                <a:latin typeface="source-serif-pro"/>
              </a:rPr>
              <a:t>Power is relational. We as individuals have different positions in the web of our social relationships. Having an </a:t>
            </a:r>
            <a:r>
              <a:rPr lang="en-US" sz="2000" b="1" i="0" dirty="0">
                <a:solidFill>
                  <a:srgbClr val="242424"/>
                </a:solidFill>
                <a:effectLst/>
                <a:latin typeface="source-serif-pro"/>
              </a:rPr>
              <a:t>awareness of your</a:t>
            </a:r>
            <a:r>
              <a:rPr lang="en-US" sz="2000" b="0" i="0" dirty="0">
                <a:solidFill>
                  <a:srgbClr val="242424"/>
                </a:solidFill>
                <a:effectLst/>
                <a:latin typeface="source-serif-pro"/>
              </a:rPr>
              <a:t> </a:t>
            </a:r>
            <a:r>
              <a:rPr lang="en-US" sz="2000" b="1" i="0" dirty="0">
                <a:solidFill>
                  <a:srgbClr val="242424"/>
                </a:solidFill>
                <a:effectLst/>
                <a:latin typeface="source-serif-pro"/>
              </a:rPr>
              <a:t>privilege and positionality </a:t>
            </a:r>
            <a:r>
              <a:rPr lang="en-US" sz="2000" b="0" i="0" dirty="0">
                <a:solidFill>
                  <a:srgbClr val="242424"/>
                </a:solidFill>
                <a:effectLst/>
                <a:latin typeface="source-serif-pro"/>
              </a:rPr>
              <a:t>and therefore any assumptions and bias you bring to any given situation is therefore critical to understanding power.</a:t>
            </a:r>
            <a:endParaRPr lang="en-US" sz="2000" dirty="0">
              <a:solidFill>
                <a:srgbClr val="242424"/>
              </a:solidFill>
              <a:latin typeface="source-serif-pro"/>
            </a:endParaRPr>
          </a:p>
          <a:p>
            <a:endParaRPr lang="en-US" sz="2000" b="0" i="0" dirty="0">
              <a:solidFill>
                <a:srgbClr val="242424"/>
              </a:solidFill>
              <a:effectLst/>
              <a:latin typeface="source-serif-pro"/>
            </a:endParaRPr>
          </a:p>
          <a:p>
            <a:r>
              <a:rPr lang="en-US" sz="2000" b="1" i="0" dirty="0">
                <a:solidFill>
                  <a:srgbClr val="242424"/>
                </a:solidFill>
                <a:effectLst/>
                <a:latin typeface="source-serif-pro"/>
              </a:rPr>
              <a:t>Power exists in schools, workplaces, and family systems. </a:t>
            </a:r>
            <a:r>
              <a:rPr lang="en-US" sz="2000" i="0" dirty="0">
                <a:solidFill>
                  <a:srgbClr val="242424"/>
                </a:solidFill>
                <a:effectLst/>
                <a:latin typeface="source-serif-pro"/>
              </a:rPr>
              <a:t>If you decide the rules and others have to follow - you have power. Many clients feel powerless, especially in systems they don’t understand or control.</a:t>
            </a:r>
          </a:p>
          <a:p>
            <a:endParaRPr lang="en-US" sz="2000" b="1" dirty="0">
              <a:solidFill>
                <a:srgbClr val="242424"/>
              </a:solidFill>
              <a:latin typeface="source-serif-pro"/>
            </a:endParaRPr>
          </a:p>
          <a:p>
            <a:r>
              <a:rPr lang="en-US" sz="2000" b="1" i="0" dirty="0">
                <a:solidFill>
                  <a:srgbClr val="242424"/>
                </a:solidFill>
                <a:effectLst/>
                <a:latin typeface="source-serif-pro"/>
              </a:rPr>
              <a:t>Acknowledge the power and privileges you have</a:t>
            </a:r>
            <a:r>
              <a:rPr lang="en-US" sz="2000" b="0" i="0" dirty="0">
                <a:solidFill>
                  <a:srgbClr val="242424"/>
                </a:solidFill>
                <a:effectLst/>
                <a:latin typeface="source-serif-pro"/>
              </a:rPr>
              <a:t>. Be prepared to </a:t>
            </a:r>
            <a:r>
              <a:rPr lang="en-US" sz="2000" b="1" i="0" dirty="0">
                <a:solidFill>
                  <a:srgbClr val="242424"/>
                </a:solidFill>
                <a:effectLst/>
                <a:latin typeface="source-serif-pro"/>
              </a:rPr>
              <a:t>be open </a:t>
            </a:r>
            <a:r>
              <a:rPr lang="en-US" sz="2000" b="0" i="0" dirty="0">
                <a:solidFill>
                  <a:srgbClr val="242424"/>
                </a:solidFill>
                <a:effectLst/>
                <a:latin typeface="source-serif-pro"/>
              </a:rPr>
              <a:t>about it, find ways to </a:t>
            </a:r>
            <a:r>
              <a:rPr lang="en-US" sz="2000" b="1" i="0" dirty="0">
                <a:solidFill>
                  <a:srgbClr val="242424"/>
                </a:solidFill>
                <a:effectLst/>
                <a:latin typeface="source-serif-pro"/>
              </a:rPr>
              <a:t>talk</a:t>
            </a:r>
            <a:r>
              <a:rPr lang="en-US" sz="2000" b="0" i="0" dirty="0">
                <a:solidFill>
                  <a:srgbClr val="242424"/>
                </a:solidFill>
                <a:effectLst/>
                <a:latin typeface="source-serif-pro"/>
              </a:rPr>
              <a:t> about it, be </a:t>
            </a:r>
            <a:r>
              <a:rPr lang="en-US" sz="2000" b="1" i="0" dirty="0">
                <a:solidFill>
                  <a:srgbClr val="242424"/>
                </a:solidFill>
                <a:effectLst/>
                <a:latin typeface="source-serif-pro"/>
              </a:rPr>
              <a:t>humble</a:t>
            </a:r>
            <a:r>
              <a:rPr lang="en-US" sz="2000" b="0" i="0" dirty="0">
                <a:solidFill>
                  <a:srgbClr val="242424"/>
                </a:solidFill>
                <a:effectLst/>
                <a:latin typeface="source-serif-pro"/>
              </a:rPr>
              <a:t> with what you are doing — practice </a:t>
            </a:r>
            <a:r>
              <a:rPr lang="en-US" sz="2000" b="1" i="0" dirty="0">
                <a:solidFill>
                  <a:srgbClr val="242424"/>
                </a:solidFill>
                <a:effectLst/>
                <a:latin typeface="source-serif-pro"/>
              </a:rPr>
              <a:t>vulnerability</a:t>
            </a:r>
            <a:r>
              <a:rPr lang="en-US" sz="2000" b="0" i="0" dirty="0">
                <a:solidFill>
                  <a:srgbClr val="242424"/>
                </a:solidFill>
                <a:effectLst/>
                <a:latin typeface="source-serif-pro"/>
              </a:rPr>
              <a:t>.</a:t>
            </a:r>
          </a:p>
        </p:txBody>
      </p:sp>
      <p:pic>
        <p:nvPicPr>
          <p:cNvPr id="4100" name="Picture 4" descr="Mediator Law in Ottawa: Resolving Conflicts Effectively">
            <a:extLst>
              <a:ext uri="{FF2B5EF4-FFF2-40B4-BE49-F238E27FC236}">
                <a16:creationId xmlns:a16="http://schemas.microsoft.com/office/drawing/2014/main" id="{88B447C6-1246-5AB8-E173-7B0F46F63E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790" y="2582426"/>
            <a:ext cx="3219072" cy="2028127"/>
          </a:xfrm>
          <a:custGeom>
            <a:avLst/>
            <a:gdLst>
              <a:gd name="connsiteX0" fmla="*/ 0 w 3219072"/>
              <a:gd name="connsiteY0" fmla="*/ 0 h 2028127"/>
              <a:gd name="connsiteX1" fmla="*/ 439940 w 3219072"/>
              <a:gd name="connsiteY1" fmla="*/ 0 h 2028127"/>
              <a:gd name="connsiteX2" fmla="*/ 1008643 w 3219072"/>
              <a:gd name="connsiteY2" fmla="*/ 0 h 2028127"/>
              <a:gd name="connsiteX3" fmla="*/ 1609536 w 3219072"/>
              <a:gd name="connsiteY3" fmla="*/ 0 h 2028127"/>
              <a:gd name="connsiteX4" fmla="*/ 2210429 w 3219072"/>
              <a:gd name="connsiteY4" fmla="*/ 0 h 2028127"/>
              <a:gd name="connsiteX5" fmla="*/ 2714751 w 3219072"/>
              <a:gd name="connsiteY5" fmla="*/ 0 h 2028127"/>
              <a:gd name="connsiteX6" fmla="*/ 3219072 w 3219072"/>
              <a:gd name="connsiteY6" fmla="*/ 0 h 2028127"/>
              <a:gd name="connsiteX7" fmla="*/ 3219072 w 3219072"/>
              <a:gd name="connsiteY7" fmla="*/ 466469 h 2028127"/>
              <a:gd name="connsiteX8" fmla="*/ 3219072 w 3219072"/>
              <a:gd name="connsiteY8" fmla="*/ 993782 h 2028127"/>
              <a:gd name="connsiteX9" fmla="*/ 3219072 w 3219072"/>
              <a:gd name="connsiteY9" fmla="*/ 1480533 h 2028127"/>
              <a:gd name="connsiteX10" fmla="*/ 3219072 w 3219072"/>
              <a:gd name="connsiteY10" fmla="*/ 2028127 h 2028127"/>
              <a:gd name="connsiteX11" fmla="*/ 2779132 w 3219072"/>
              <a:gd name="connsiteY11" fmla="*/ 2028127 h 2028127"/>
              <a:gd name="connsiteX12" fmla="*/ 2242620 w 3219072"/>
              <a:gd name="connsiteY12" fmla="*/ 2028127 h 2028127"/>
              <a:gd name="connsiteX13" fmla="*/ 1738299 w 3219072"/>
              <a:gd name="connsiteY13" fmla="*/ 2028127 h 2028127"/>
              <a:gd name="connsiteX14" fmla="*/ 1233978 w 3219072"/>
              <a:gd name="connsiteY14" fmla="*/ 2028127 h 2028127"/>
              <a:gd name="connsiteX15" fmla="*/ 633084 w 3219072"/>
              <a:gd name="connsiteY15" fmla="*/ 2028127 h 2028127"/>
              <a:gd name="connsiteX16" fmla="*/ 0 w 3219072"/>
              <a:gd name="connsiteY16" fmla="*/ 2028127 h 2028127"/>
              <a:gd name="connsiteX17" fmla="*/ 0 w 3219072"/>
              <a:gd name="connsiteY17" fmla="*/ 1541377 h 2028127"/>
              <a:gd name="connsiteX18" fmla="*/ 0 w 3219072"/>
              <a:gd name="connsiteY18" fmla="*/ 993782 h 2028127"/>
              <a:gd name="connsiteX19" fmla="*/ 0 w 3219072"/>
              <a:gd name="connsiteY19" fmla="*/ 486750 h 2028127"/>
              <a:gd name="connsiteX20" fmla="*/ 0 w 3219072"/>
              <a:gd name="connsiteY20" fmla="*/ 0 h 202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19072" h="2028127" extrusionOk="0">
                <a:moveTo>
                  <a:pt x="0" y="0"/>
                </a:moveTo>
                <a:cubicBezTo>
                  <a:pt x="94945" y="-29145"/>
                  <a:pt x="284588" y="50636"/>
                  <a:pt x="439940" y="0"/>
                </a:cubicBezTo>
                <a:cubicBezTo>
                  <a:pt x="595292" y="-50636"/>
                  <a:pt x="727630" y="8409"/>
                  <a:pt x="1008643" y="0"/>
                </a:cubicBezTo>
                <a:cubicBezTo>
                  <a:pt x="1289656" y="-8409"/>
                  <a:pt x="1387325" y="7692"/>
                  <a:pt x="1609536" y="0"/>
                </a:cubicBezTo>
                <a:cubicBezTo>
                  <a:pt x="1831747" y="-7692"/>
                  <a:pt x="1969139" y="15675"/>
                  <a:pt x="2210429" y="0"/>
                </a:cubicBezTo>
                <a:cubicBezTo>
                  <a:pt x="2451719" y="-15675"/>
                  <a:pt x="2577543" y="50818"/>
                  <a:pt x="2714751" y="0"/>
                </a:cubicBezTo>
                <a:cubicBezTo>
                  <a:pt x="2851959" y="-50818"/>
                  <a:pt x="3057848" y="38831"/>
                  <a:pt x="3219072" y="0"/>
                </a:cubicBezTo>
                <a:cubicBezTo>
                  <a:pt x="3235122" y="93297"/>
                  <a:pt x="3201436" y="265392"/>
                  <a:pt x="3219072" y="466469"/>
                </a:cubicBezTo>
                <a:cubicBezTo>
                  <a:pt x="3236708" y="667546"/>
                  <a:pt x="3190986" y="868884"/>
                  <a:pt x="3219072" y="993782"/>
                </a:cubicBezTo>
                <a:cubicBezTo>
                  <a:pt x="3247158" y="1118680"/>
                  <a:pt x="3169542" y="1354228"/>
                  <a:pt x="3219072" y="1480533"/>
                </a:cubicBezTo>
                <a:cubicBezTo>
                  <a:pt x="3268602" y="1606838"/>
                  <a:pt x="3169152" y="1766007"/>
                  <a:pt x="3219072" y="2028127"/>
                </a:cubicBezTo>
                <a:cubicBezTo>
                  <a:pt x="3121933" y="2078950"/>
                  <a:pt x="2963451" y="2017391"/>
                  <a:pt x="2779132" y="2028127"/>
                </a:cubicBezTo>
                <a:cubicBezTo>
                  <a:pt x="2594813" y="2038863"/>
                  <a:pt x="2450641" y="1998171"/>
                  <a:pt x="2242620" y="2028127"/>
                </a:cubicBezTo>
                <a:cubicBezTo>
                  <a:pt x="2034599" y="2058083"/>
                  <a:pt x="1886034" y="1992380"/>
                  <a:pt x="1738299" y="2028127"/>
                </a:cubicBezTo>
                <a:cubicBezTo>
                  <a:pt x="1590564" y="2063874"/>
                  <a:pt x="1466825" y="2014476"/>
                  <a:pt x="1233978" y="2028127"/>
                </a:cubicBezTo>
                <a:cubicBezTo>
                  <a:pt x="1001131" y="2041778"/>
                  <a:pt x="792492" y="1972650"/>
                  <a:pt x="633084" y="2028127"/>
                </a:cubicBezTo>
                <a:cubicBezTo>
                  <a:pt x="473676" y="2083604"/>
                  <a:pt x="274150" y="1957542"/>
                  <a:pt x="0" y="2028127"/>
                </a:cubicBezTo>
                <a:cubicBezTo>
                  <a:pt x="-31819" y="1795305"/>
                  <a:pt x="42003" y="1758292"/>
                  <a:pt x="0" y="1541377"/>
                </a:cubicBezTo>
                <a:cubicBezTo>
                  <a:pt x="-42003" y="1324462"/>
                  <a:pt x="50632" y="1198781"/>
                  <a:pt x="0" y="993782"/>
                </a:cubicBezTo>
                <a:cubicBezTo>
                  <a:pt x="-50632" y="788783"/>
                  <a:pt x="38438" y="717746"/>
                  <a:pt x="0" y="486750"/>
                </a:cubicBezTo>
                <a:cubicBezTo>
                  <a:pt x="-38438" y="255754"/>
                  <a:pt x="772" y="123737"/>
                  <a:pt x="0" y="0"/>
                </a:cubicBezTo>
                <a:close/>
              </a:path>
            </a:pathLst>
          </a:custGeom>
          <a:noFill/>
          <a:ln>
            <a:solidFill>
              <a:schemeClr val="tx1"/>
            </a:solidFill>
            <a:extLst>
              <a:ext uri="{C807C97D-BFC1-408E-A445-0C87EB9F89A2}">
                <ask:lineSketchStyleProps xmlns:ask="http://schemas.microsoft.com/office/drawing/2018/sketchyshapes" sd="4210585127">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0764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51022"/>
            <a:ext cx="1903535" cy="730143"/>
          </a:xfrm>
        </p:spPr>
        <p:txBody>
          <a:bodyPr/>
          <a:lstStyle/>
          <a:p>
            <a:r>
              <a:rPr dirty="0">
                <a:solidFill>
                  <a:schemeClr val="accent2">
                    <a:lumMod val="75000"/>
                  </a:schemeClr>
                </a:solidFill>
              </a:rPr>
              <a:t>Privilege</a:t>
            </a:r>
          </a:p>
        </p:txBody>
      </p:sp>
      <p:sp>
        <p:nvSpPr>
          <p:cNvPr id="4" name="Content Placeholder 2">
            <a:extLst>
              <a:ext uri="{FF2B5EF4-FFF2-40B4-BE49-F238E27FC236}">
                <a16:creationId xmlns:a16="http://schemas.microsoft.com/office/drawing/2014/main" id="{A8DE0F0C-3FF9-5A71-7D7B-26B895CE4E74}"/>
              </a:ext>
            </a:extLst>
          </p:cNvPr>
          <p:cNvSpPr txBox="1">
            <a:spLocks/>
          </p:cNvSpPr>
          <p:nvPr/>
        </p:nvSpPr>
        <p:spPr>
          <a:xfrm>
            <a:off x="822960" y="1690689"/>
            <a:ext cx="7543800" cy="462972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97656" indent="-297656">
              <a:spcBef>
                <a:spcPts val="0"/>
              </a:spcBef>
              <a:spcAft>
                <a:spcPts val="1200"/>
              </a:spcAft>
            </a:pPr>
            <a:r>
              <a:rPr lang="en-CA" sz="2400" b="1" dirty="0"/>
              <a:t>Rights, advantages </a:t>
            </a:r>
            <a:r>
              <a:rPr lang="en-CA" sz="2400" dirty="0"/>
              <a:t>and </a:t>
            </a:r>
            <a:r>
              <a:rPr lang="en-CA" sz="2400" b="1" dirty="0"/>
              <a:t>protections</a:t>
            </a:r>
            <a:r>
              <a:rPr lang="en-CA" sz="2400" dirty="0"/>
              <a:t> enjoyed by some at the expense </a:t>
            </a:r>
            <a:r>
              <a:rPr lang="en-CA" sz="2400"/>
              <a:t>of others</a:t>
            </a:r>
            <a:endParaRPr lang="en-CA" sz="2400" dirty="0"/>
          </a:p>
          <a:p>
            <a:pPr marL="297656" indent="-297656">
              <a:spcBef>
                <a:spcPts val="0"/>
              </a:spcBef>
              <a:spcAft>
                <a:spcPts val="1200"/>
              </a:spcAft>
            </a:pPr>
            <a:r>
              <a:rPr lang="en-US" sz="2400" b="1" dirty="0"/>
              <a:t>Unseen advantages </a:t>
            </a:r>
            <a:r>
              <a:rPr lang="en-US" sz="2400" dirty="0"/>
              <a:t>linked to identity (race, gender, </a:t>
            </a:r>
            <a:r>
              <a:rPr lang="en-US" sz="2400"/>
              <a:t>ability)</a:t>
            </a:r>
            <a:endParaRPr lang="en-US" sz="2400" dirty="0"/>
          </a:p>
          <a:p>
            <a:pPr marL="297656" indent="-297656">
              <a:spcBef>
                <a:spcPts val="0"/>
              </a:spcBef>
              <a:spcAft>
                <a:spcPts val="1200"/>
              </a:spcAft>
            </a:pPr>
            <a:r>
              <a:rPr lang="en-CA" sz="2400" dirty="0"/>
              <a:t>Privilege is </a:t>
            </a:r>
            <a:r>
              <a:rPr lang="en-CA" sz="2400" b="1" dirty="0"/>
              <a:t>socially constructed to benefit members of the </a:t>
            </a:r>
            <a:r>
              <a:rPr lang="en-CA" sz="2400" b="1"/>
              <a:t>dominant group</a:t>
            </a:r>
            <a:endParaRPr lang="en-CA" sz="2400" b="1" dirty="0"/>
          </a:p>
          <a:p>
            <a:pPr marL="297656" indent="-297656">
              <a:spcBef>
                <a:spcPts val="0"/>
              </a:spcBef>
              <a:spcAft>
                <a:spcPts val="1200"/>
              </a:spcAft>
            </a:pPr>
            <a:r>
              <a:rPr lang="en-CA" sz="2400" dirty="0"/>
              <a:t>Because </a:t>
            </a:r>
            <a:r>
              <a:rPr lang="en-CA" sz="2400" b="1" dirty="0"/>
              <a:t>dominant groups </a:t>
            </a:r>
            <a:r>
              <a:rPr lang="en-CA" sz="2400" dirty="0"/>
              <a:t>occupy the positions of power, their members receive social and institutional advantages</a:t>
            </a:r>
          </a:p>
          <a:p>
            <a:pPr marL="297656" indent="-297656">
              <a:spcBef>
                <a:spcPts val="0"/>
              </a:spcBef>
              <a:spcAft>
                <a:spcPts val="1200"/>
              </a:spcAft>
            </a:pPr>
            <a:r>
              <a:rPr lang="en-CA" sz="2400" dirty="0"/>
              <a:t>One automatically receives privilege by being a </a:t>
            </a:r>
            <a:r>
              <a:rPr lang="en-CA" sz="2400" b="1" dirty="0"/>
              <a:t>member</a:t>
            </a:r>
            <a:r>
              <a:rPr lang="en-CA" sz="2400" dirty="0"/>
              <a:t> of a dominant group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4FAB0-6B81-2DA7-D308-0A06A2C77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3A21EC-58E9-4AC0-090C-3DCD754FE1CF}"/>
              </a:ext>
            </a:extLst>
          </p:cNvPr>
          <p:cNvSpPr>
            <a:spLocks noGrp="1"/>
          </p:cNvSpPr>
          <p:nvPr>
            <p:ph type="title"/>
          </p:nvPr>
        </p:nvSpPr>
        <p:spPr>
          <a:xfrm>
            <a:off x="628650" y="551022"/>
            <a:ext cx="3531368" cy="1237585"/>
          </a:xfrm>
        </p:spPr>
        <p:txBody>
          <a:bodyPr>
            <a:normAutofit/>
          </a:bodyPr>
          <a:lstStyle/>
          <a:p>
            <a:r>
              <a:rPr lang="en-US" dirty="0">
                <a:solidFill>
                  <a:schemeClr val="accent2">
                    <a:lumMod val="75000"/>
                  </a:schemeClr>
                </a:solidFill>
              </a:rPr>
              <a:t>Dominant majority </a:t>
            </a:r>
            <a:br>
              <a:rPr lang="en-US" dirty="0">
                <a:solidFill>
                  <a:schemeClr val="accent2">
                    <a:lumMod val="75000"/>
                  </a:schemeClr>
                </a:solidFill>
              </a:rPr>
            </a:br>
            <a:r>
              <a:rPr lang="en-US" dirty="0">
                <a:solidFill>
                  <a:schemeClr val="accent2">
                    <a:lumMod val="75000"/>
                  </a:schemeClr>
                </a:solidFill>
              </a:rPr>
              <a:t>p</a:t>
            </a:r>
            <a:r>
              <a:rPr dirty="0">
                <a:solidFill>
                  <a:schemeClr val="accent2">
                    <a:lumMod val="75000"/>
                  </a:schemeClr>
                </a:solidFill>
              </a:rPr>
              <a:t>rivilege</a:t>
            </a:r>
          </a:p>
        </p:txBody>
      </p:sp>
      <p:sp>
        <p:nvSpPr>
          <p:cNvPr id="3" name="Content Placeholder 2">
            <a:extLst>
              <a:ext uri="{FF2B5EF4-FFF2-40B4-BE49-F238E27FC236}">
                <a16:creationId xmlns:a16="http://schemas.microsoft.com/office/drawing/2014/main" id="{068BEA37-6067-C03B-CF57-1FFCF5DBC131}"/>
              </a:ext>
            </a:extLst>
          </p:cNvPr>
          <p:cNvSpPr>
            <a:spLocks noGrp="1"/>
          </p:cNvSpPr>
          <p:nvPr>
            <p:ph idx="1"/>
          </p:nvPr>
        </p:nvSpPr>
        <p:spPr>
          <a:xfrm>
            <a:off x="5318607" y="760344"/>
            <a:ext cx="3307275" cy="5337312"/>
          </a:xfrm>
        </p:spPr>
        <p:txBody>
          <a:bodyPr>
            <a:noAutofit/>
          </a:bodyPr>
          <a:lstStyle/>
          <a:p>
            <a:pPr marL="342900" indent="-254794">
              <a:lnSpc>
                <a:spcPct val="100000"/>
              </a:lnSpc>
              <a:spcBef>
                <a:spcPts val="0"/>
              </a:spcBef>
              <a:spcAft>
                <a:spcPts val="450"/>
              </a:spcAft>
              <a:buFont typeface="Arial" panose="020B0604020202020204" pitchFamily="34" charset="0"/>
              <a:buChar char="•"/>
            </a:pPr>
            <a:r>
              <a:rPr lang="en-CA" sz="2000" dirty="0">
                <a:latin typeface="+mj-lt"/>
              </a:rPr>
              <a:t>I can be pretty sure that my neighbours will be neutral or pleasant to me.​</a:t>
            </a:r>
          </a:p>
          <a:p>
            <a:pPr marL="342900" indent="-254794">
              <a:lnSpc>
                <a:spcPct val="100000"/>
              </a:lnSpc>
              <a:spcBef>
                <a:spcPts val="0"/>
              </a:spcBef>
              <a:spcAft>
                <a:spcPts val="450"/>
              </a:spcAft>
              <a:buFont typeface="Arial" panose="020B0604020202020204" pitchFamily="34" charset="0"/>
              <a:buChar char="•"/>
            </a:pPr>
            <a:r>
              <a:rPr lang="en-CA" sz="2000" dirty="0">
                <a:latin typeface="+mj-lt"/>
              </a:rPr>
              <a:t>I can go shopping alone most of the time, pretty well assured that I will not be followed or harassed.​</a:t>
            </a:r>
          </a:p>
          <a:p>
            <a:pPr marL="342900" indent="-254794">
              <a:lnSpc>
                <a:spcPct val="100000"/>
              </a:lnSpc>
              <a:spcBef>
                <a:spcPts val="0"/>
              </a:spcBef>
              <a:spcAft>
                <a:spcPts val="450"/>
              </a:spcAft>
              <a:buFont typeface="Arial" panose="020B0604020202020204" pitchFamily="34" charset="0"/>
              <a:buChar char="•"/>
            </a:pPr>
            <a:r>
              <a:rPr lang="en-CA" sz="2000" dirty="0">
                <a:latin typeface="+mj-lt"/>
              </a:rPr>
              <a:t>If a cop pulls me over, I can be sure I haven’t been singled out because of the colour of my skin.​</a:t>
            </a:r>
          </a:p>
          <a:p>
            <a:pPr marL="342900" indent="-254794">
              <a:lnSpc>
                <a:spcPct val="100000"/>
              </a:lnSpc>
              <a:spcBef>
                <a:spcPts val="0"/>
              </a:spcBef>
              <a:spcAft>
                <a:spcPts val="450"/>
              </a:spcAft>
              <a:buFont typeface="Arial" panose="020B0604020202020204" pitchFamily="34" charset="0"/>
              <a:buChar char="•"/>
            </a:pPr>
            <a:r>
              <a:rPr lang="en-US" sz="2000">
                <a:latin typeface="+mj-lt"/>
              </a:rPr>
              <a:t>I</a:t>
            </a:r>
            <a:r>
              <a:rPr lang="en-US" sz="2000" dirty="0">
                <a:latin typeface="+mj-lt"/>
              </a:rPr>
              <a:t> see people who look like me in leadership roles.</a:t>
            </a:r>
          </a:p>
          <a:p>
            <a:pPr marL="342900" indent="-254794">
              <a:lnSpc>
                <a:spcPct val="100000"/>
              </a:lnSpc>
              <a:spcBef>
                <a:spcPts val="0"/>
              </a:spcBef>
              <a:spcAft>
                <a:spcPts val="450"/>
              </a:spcAft>
              <a:buFont typeface="Arial" panose="020B0604020202020204" pitchFamily="34" charset="0"/>
              <a:buChar char="•"/>
            </a:pPr>
            <a:r>
              <a:rPr lang="en-US" sz="2000" dirty="0">
                <a:latin typeface="+mj-lt"/>
              </a:rPr>
              <a:t>My religious holidays are recognized at school or work.</a:t>
            </a:r>
            <a:endParaRPr lang="en-CA" sz="2000" dirty="0">
              <a:latin typeface="+mj-lt"/>
            </a:endParaRPr>
          </a:p>
        </p:txBody>
      </p:sp>
      <p:pic>
        <p:nvPicPr>
          <p:cNvPr id="5" name="Picture 6" descr="https://resonantliving.files.wordpress.com/2014/03/image005.jpg?w=300&amp;h=211">
            <a:extLst>
              <a:ext uri="{FF2B5EF4-FFF2-40B4-BE49-F238E27FC236}">
                <a16:creationId xmlns:a16="http://schemas.microsoft.com/office/drawing/2014/main" id="{980764AB-5295-7309-8F93-60B6F1F2EA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0" t="3630"/>
          <a:stretch/>
        </p:blipFill>
        <p:spPr bwMode="auto">
          <a:xfrm>
            <a:off x="445340" y="2219508"/>
            <a:ext cx="4762735" cy="3417617"/>
          </a:xfrm>
          <a:prstGeom prst="rect">
            <a:avLst/>
          </a:prstGeom>
          <a:noFill/>
          <a:ln>
            <a:solidFill>
              <a:schemeClr val="accent4">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517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42" y="586190"/>
            <a:ext cx="3561513" cy="629661"/>
          </a:xfrm>
        </p:spPr>
        <p:txBody>
          <a:bodyPr/>
          <a:lstStyle/>
          <a:p>
            <a:r>
              <a:rPr dirty="0">
                <a:solidFill>
                  <a:schemeClr val="accent2">
                    <a:lumMod val="75000"/>
                  </a:schemeClr>
                </a:solidFill>
              </a:rPr>
              <a:t>Marginalization</a:t>
            </a:r>
          </a:p>
        </p:txBody>
      </p:sp>
      <p:sp>
        <p:nvSpPr>
          <p:cNvPr id="3" name="Content Placeholder 2"/>
          <p:cNvSpPr>
            <a:spLocks noGrp="1"/>
          </p:cNvSpPr>
          <p:nvPr>
            <p:ph idx="1"/>
          </p:nvPr>
        </p:nvSpPr>
        <p:spPr>
          <a:xfrm>
            <a:off x="4099727" y="1351504"/>
            <a:ext cx="4415623" cy="5179926"/>
          </a:xfrm>
        </p:spPr>
        <p:txBody>
          <a:bodyPr>
            <a:normAutofit/>
          </a:bodyPr>
          <a:lstStyle/>
          <a:p>
            <a:r>
              <a:rPr lang="en-US" sz="2800" dirty="0"/>
              <a:t>Happens when individuals or g</a:t>
            </a:r>
            <a:r>
              <a:rPr sz="2800" dirty="0"/>
              <a:t>roups </a:t>
            </a:r>
            <a:r>
              <a:rPr lang="en-US" sz="2800" dirty="0"/>
              <a:t>are </a:t>
            </a:r>
            <a:r>
              <a:rPr sz="2800" dirty="0"/>
              <a:t>pushed to the edges of society</a:t>
            </a:r>
          </a:p>
          <a:p>
            <a:r>
              <a:rPr sz="2800" dirty="0"/>
              <a:t>Examples: </a:t>
            </a:r>
            <a:r>
              <a:rPr lang="en-US" sz="2800" dirty="0"/>
              <a:t>r</a:t>
            </a:r>
            <a:r>
              <a:rPr sz="2800" dirty="0"/>
              <a:t>acism, ableism, sexism, </a:t>
            </a:r>
            <a:r>
              <a:rPr lang="en-US" sz="2800" dirty="0"/>
              <a:t>homophobia, </a:t>
            </a:r>
            <a:r>
              <a:rPr sz="2800" dirty="0"/>
              <a:t>poverty</a:t>
            </a:r>
            <a:endParaRPr lang="en-US" sz="2800" dirty="0"/>
          </a:p>
          <a:p>
            <a:r>
              <a:rPr lang="en-US" sz="2800" dirty="0"/>
              <a:t>They are made to feel less valuable, less heard, less visible</a:t>
            </a:r>
          </a:p>
          <a:p>
            <a:r>
              <a:rPr lang="en-US" sz="2800" dirty="0"/>
              <a:t>Happens through policies, attitudes, stereotypes, exclusion</a:t>
            </a:r>
            <a:endParaRPr sz="2800" dirty="0"/>
          </a:p>
        </p:txBody>
      </p:sp>
      <p:pic>
        <p:nvPicPr>
          <p:cNvPr id="5122" name="Picture 2" descr="In the midst of a gently falling snow, a solitary figure finds shelter in a well-worn coat, the winter's chill permeating the scene. Seated on a cold, unforgiving sidewalk, the individual's weathered face tells a story of resilience in the face of hardship. With a small container placed nearby in hopes of compassion, the image serves as a poignant reminder of the unseen struggles that unfold on the margins of society.">
            <a:extLst>
              <a:ext uri="{FF2B5EF4-FFF2-40B4-BE49-F238E27FC236}">
                <a16:creationId xmlns:a16="http://schemas.microsoft.com/office/drawing/2014/main" id="{B9569543-2B30-5358-909B-347E2748E9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399" y="1420613"/>
            <a:ext cx="2773397" cy="49488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8"/>
          <p:cNvSpPr txBox="1">
            <a:spLocks noChangeArrowheads="1"/>
          </p:cNvSpPr>
          <p:nvPr/>
        </p:nvSpPr>
        <p:spPr bwMode="auto">
          <a:xfrm>
            <a:off x="3341651" y="1378298"/>
            <a:ext cx="2426651" cy="14827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68580" tIns="34290" rIns="68580" bIns="34290" anchor="t" anchorCtr="0" upright="1">
            <a:noAutofit/>
          </a:bodyPr>
          <a:lstStyle/>
          <a:p>
            <a:pPr marL="0" marR="0" indent="0" algn="ctr">
              <a:spcBef>
                <a:spcPts val="0"/>
              </a:spcBef>
              <a:spcAft>
                <a:spcPts val="0"/>
              </a:spcAft>
            </a:pPr>
            <a:r>
              <a:rPr lang="en-CA" sz="2400" b="1" dirty="0">
                <a:effectLst/>
                <a:latin typeface="Tempus Sans ITC" panose="04020404030D07020202" pitchFamily="82" charset="0"/>
                <a:ea typeface="Times New Roman" panose="02020603050405020304" pitchFamily="18" charset="0"/>
              </a:rPr>
              <a:t>1. Lack of knowledge or negative experience</a:t>
            </a:r>
            <a:endParaRPr lang="en-CA" sz="2400" dirty="0">
              <a:effectLst/>
              <a:latin typeface="Times New Roman" panose="02020603050405020304" pitchFamily="18" charset="0"/>
              <a:ea typeface="Times New Roman" panose="02020603050405020304" pitchFamily="18" charset="0"/>
            </a:endParaRPr>
          </a:p>
        </p:txBody>
      </p:sp>
      <p:sp>
        <p:nvSpPr>
          <p:cNvPr id="5" name="Text Box 9"/>
          <p:cNvSpPr txBox="1">
            <a:spLocks noChangeArrowheads="1"/>
          </p:cNvSpPr>
          <p:nvPr/>
        </p:nvSpPr>
        <p:spPr bwMode="auto">
          <a:xfrm>
            <a:off x="5489267" y="3293283"/>
            <a:ext cx="2429834" cy="791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68580" tIns="34290" rIns="68580" bIns="34290" anchor="t" anchorCtr="0" upright="1">
            <a:noAutofit/>
          </a:bodyPr>
          <a:lstStyle/>
          <a:p>
            <a:pPr marL="0" marR="0" indent="0" algn="ctr">
              <a:spcBef>
                <a:spcPts val="0"/>
              </a:spcBef>
              <a:spcAft>
                <a:spcPts val="0"/>
              </a:spcAft>
            </a:pPr>
            <a:r>
              <a:rPr lang="en-CA" sz="2400" b="1" dirty="0">
                <a:effectLst/>
                <a:latin typeface="Tempus Sans ITC" panose="04020404030D07020202" pitchFamily="82" charset="0"/>
                <a:ea typeface="Times New Roman" panose="02020603050405020304" pitchFamily="18" charset="0"/>
              </a:rPr>
              <a:t>2. Avoid</a:t>
            </a:r>
            <a:endParaRPr lang="en-CA" sz="2400"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pPr>
            <a:r>
              <a:rPr lang="en-CA" sz="2400" b="1" dirty="0">
                <a:effectLst/>
                <a:latin typeface="Tempus Sans ITC" panose="04020404030D07020202" pitchFamily="82" charset="0"/>
                <a:ea typeface="Times New Roman" panose="02020603050405020304" pitchFamily="18" charset="0"/>
              </a:rPr>
              <a:t>interaction</a:t>
            </a:r>
            <a:endParaRPr lang="en-CA" sz="1800" dirty="0">
              <a:effectLst/>
              <a:latin typeface="Times New Roman" panose="02020603050405020304" pitchFamily="18" charset="0"/>
              <a:ea typeface="Times New Roman" panose="02020603050405020304" pitchFamily="18" charset="0"/>
            </a:endParaRPr>
          </a:p>
        </p:txBody>
      </p:sp>
      <p:sp>
        <p:nvSpPr>
          <p:cNvPr id="6" name="Text Box 10"/>
          <p:cNvSpPr txBox="1">
            <a:spLocks noChangeArrowheads="1"/>
          </p:cNvSpPr>
          <p:nvPr/>
        </p:nvSpPr>
        <p:spPr bwMode="auto">
          <a:xfrm>
            <a:off x="4465925" y="4860126"/>
            <a:ext cx="1936157" cy="12388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68580" tIns="34290" rIns="68580" bIns="34290" anchor="t" anchorCtr="0" upright="1">
            <a:noAutofit/>
          </a:bodyPr>
          <a:lstStyle/>
          <a:p>
            <a:pPr marL="0" marR="0" indent="0" algn="ctr">
              <a:spcBef>
                <a:spcPts val="0"/>
              </a:spcBef>
              <a:spcAft>
                <a:spcPts val="0"/>
              </a:spcAft>
            </a:pPr>
            <a:r>
              <a:rPr lang="en-CA" sz="2400" b="1" dirty="0">
                <a:effectLst/>
                <a:latin typeface="Tempus Sans ITC" panose="04020404030D07020202" pitchFamily="82" charset="0"/>
                <a:ea typeface="Times New Roman" panose="02020603050405020304" pitchFamily="18" charset="0"/>
              </a:rPr>
              <a:t>3. Negative stereotypes formed</a:t>
            </a:r>
            <a:endParaRPr lang="en-CA" sz="2400" dirty="0">
              <a:effectLst/>
              <a:latin typeface="Times New Roman" panose="02020603050405020304" pitchFamily="18" charset="0"/>
              <a:ea typeface="Times New Roman" panose="02020603050405020304" pitchFamily="18" charset="0"/>
            </a:endParaRPr>
          </a:p>
        </p:txBody>
      </p:sp>
      <p:sp>
        <p:nvSpPr>
          <p:cNvPr id="7" name="Text Box 11"/>
          <p:cNvSpPr txBox="1">
            <a:spLocks noChangeArrowheads="1"/>
          </p:cNvSpPr>
          <p:nvPr/>
        </p:nvSpPr>
        <p:spPr bwMode="auto">
          <a:xfrm>
            <a:off x="1178832" y="2797912"/>
            <a:ext cx="2078509" cy="8009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68580" tIns="34290" rIns="68580" bIns="34290" anchor="t" anchorCtr="0" upright="1">
            <a:noAutofit/>
          </a:bodyPr>
          <a:lstStyle/>
          <a:p>
            <a:pPr marL="0" marR="0" indent="0" algn="ctr">
              <a:spcBef>
                <a:spcPts val="0"/>
              </a:spcBef>
              <a:spcAft>
                <a:spcPts val="0"/>
              </a:spcAft>
            </a:pPr>
            <a:r>
              <a:rPr lang="en-CA" sz="2400" b="1" dirty="0">
                <a:effectLst/>
                <a:latin typeface="Tempus Sans ITC" panose="04020404030D07020202" pitchFamily="82" charset="0"/>
                <a:ea typeface="Times New Roman" panose="02020603050405020304" pitchFamily="18" charset="0"/>
              </a:rPr>
              <a:t>5. Continued avoidance</a:t>
            </a:r>
            <a:endParaRPr lang="en-CA" sz="2400" dirty="0">
              <a:effectLst/>
              <a:latin typeface="Times New Roman" panose="02020603050405020304" pitchFamily="18" charset="0"/>
              <a:ea typeface="Times New Roman" panose="02020603050405020304" pitchFamily="18" charset="0"/>
            </a:endParaRPr>
          </a:p>
        </p:txBody>
      </p:sp>
      <p:sp>
        <p:nvSpPr>
          <p:cNvPr id="8" name="Text Box 12"/>
          <p:cNvSpPr txBox="1">
            <a:spLocks noChangeArrowheads="1"/>
          </p:cNvSpPr>
          <p:nvPr/>
        </p:nvSpPr>
        <p:spPr bwMode="auto">
          <a:xfrm>
            <a:off x="763675" y="4380561"/>
            <a:ext cx="2853979" cy="12388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68580" tIns="34290" rIns="68580" bIns="34290" anchor="t" anchorCtr="0" upright="1">
            <a:noAutofit/>
          </a:bodyPr>
          <a:lstStyle/>
          <a:p>
            <a:pPr marL="0" marR="0" indent="0" algn="ctr">
              <a:spcBef>
                <a:spcPts val="0"/>
              </a:spcBef>
              <a:spcAft>
                <a:spcPts val="0"/>
              </a:spcAft>
            </a:pPr>
            <a:r>
              <a:rPr lang="en-CA" sz="2400" b="1" dirty="0">
                <a:effectLst/>
                <a:latin typeface="Tempus Sans ITC" panose="04020404030D07020202" pitchFamily="82" charset="0"/>
                <a:ea typeface="Times New Roman" panose="02020603050405020304" pitchFamily="18" charset="0"/>
              </a:rPr>
              <a:t>4. Intolerance, fear, discomfort, hostility, discrimination</a:t>
            </a:r>
            <a:endParaRPr lang="en-CA" sz="2400" dirty="0">
              <a:effectLst/>
              <a:latin typeface="Times New Roman" panose="02020603050405020304" pitchFamily="18" charset="0"/>
              <a:ea typeface="Times New Roman" panose="02020603050405020304" pitchFamily="18" charset="0"/>
            </a:endParaRPr>
          </a:p>
        </p:txBody>
      </p:sp>
      <p:sp>
        <p:nvSpPr>
          <p:cNvPr id="9" name="AutoShape 13"/>
          <p:cNvSpPr>
            <a:spLocks noChangeArrowheads="1"/>
          </p:cNvSpPr>
          <p:nvPr/>
        </p:nvSpPr>
        <p:spPr bwMode="auto">
          <a:xfrm rot="2660626">
            <a:off x="5344557" y="2699122"/>
            <a:ext cx="1132144" cy="247855"/>
          </a:xfrm>
          <a:prstGeom prst="rightArrow">
            <a:avLst>
              <a:gd name="adj1" fmla="val 50000"/>
              <a:gd name="adj2" fmla="val 83929"/>
            </a:avLst>
          </a:prstGeom>
          <a:solidFill>
            <a:srgbClr val="C00000"/>
          </a:solidFill>
          <a:ln>
            <a:noFill/>
          </a:ln>
        </p:spPr>
        <p:txBody>
          <a:bodyPr rot="0" vert="horz" wrap="square" lIns="68580" tIns="34290" rIns="68580" bIns="34290" anchor="t" anchorCtr="0" upright="1">
            <a:noAutofit/>
          </a:bodyPr>
          <a:lstStyle/>
          <a:p>
            <a:endParaRPr lang="en-CA" sz="1350" dirty="0"/>
          </a:p>
        </p:txBody>
      </p:sp>
      <p:sp>
        <p:nvSpPr>
          <p:cNvPr id="10" name="AutoShape 14"/>
          <p:cNvSpPr>
            <a:spLocks noChangeArrowheads="1"/>
          </p:cNvSpPr>
          <p:nvPr/>
        </p:nvSpPr>
        <p:spPr bwMode="auto">
          <a:xfrm rot="7090168">
            <a:off x="5675604" y="4340467"/>
            <a:ext cx="765074" cy="247855"/>
          </a:xfrm>
          <a:prstGeom prst="rightArrow">
            <a:avLst>
              <a:gd name="adj1" fmla="val 50000"/>
              <a:gd name="adj2" fmla="val 83929"/>
            </a:avLst>
          </a:prstGeom>
          <a:solidFill>
            <a:srgbClr val="C00000"/>
          </a:solidFill>
          <a:ln>
            <a:noFill/>
          </a:ln>
        </p:spPr>
        <p:txBody>
          <a:bodyPr rot="0" vert="horz" wrap="square" lIns="68580" tIns="34290" rIns="68580" bIns="34290" anchor="t" anchorCtr="0" upright="1">
            <a:noAutofit/>
          </a:bodyPr>
          <a:lstStyle/>
          <a:p>
            <a:endParaRPr lang="en-CA" sz="1350" dirty="0"/>
          </a:p>
        </p:txBody>
      </p:sp>
      <p:sp>
        <p:nvSpPr>
          <p:cNvPr id="11" name="AutoShape 15"/>
          <p:cNvSpPr>
            <a:spLocks noChangeArrowheads="1"/>
          </p:cNvSpPr>
          <p:nvPr/>
        </p:nvSpPr>
        <p:spPr bwMode="auto">
          <a:xfrm rot="11950704">
            <a:off x="3637446" y="5085270"/>
            <a:ext cx="999184" cy="224671"/>
          </a:xfrm>
          <a:prstGeom prst="rightArrow">
            <a:avLst>
              <a:gd name="adj1" fmla="val 50000"/>
              <a:gd name="adj2" fmla="val 83929"/>
            </a:avLst>
          </a:prstGeom>
          <a:solidFill>
            <a:srgbClr val="C00000"/>
          </a:solidFill>
          <a:ln>
            <a:noFill/>
          </a:ln>
        </p:spPr>
        <p:txBody>
          <a:bodyPr rot="0" vert="horz" wrap="square" lIns="68580" tIns="34290" rIns="68580" bIns="34290" anchor="t" anchorCtr="0" upright="1">
            <a:noAutofit/>
          </a:bodyPr>
          <a:lstStyle/>
          <a:p>
            <a:endParaRPr lang="en-CA" sz="1350" dirty="0"/>
          </a:p>
        </p:txBody>
      </p:sp>
      <p:sp>
        <p:nvSpPr>
          <p:cNvPr id="12" name="AutoShape 16"/>
          <p:cNvSpPr>
            <a:spLocks noChangeArrowheads="1"/>
          </p:cNvSpPr>
          <p:nvPr/>
        </p:nvSpPr>
        <p:spPr bwMode="auto">
          <a:xfrm rot="15435366">
            <a:off x="2349034" y="3812241"/>
            <a:ext cx="765074" cy="247855"/>
          </a:xfrm>
          <a:prstGeom prst="rightArrow">
            <a:avLst>
              <a:gd name="adj1" fmla="val 50000"/>
              <a:gd name="adj2" fmla="val 83929"/>
            </a:avLst>
          </a:prstGeom>
          <a:solidFill>
            <a:srgbClr val="C00000"/>
          </a:solidFill>
          <a:ln>
            <a:noFill/>
          </a:ln>
        </p:spPr>
        <p:txBody>
          <a:bodyPr rot="0" vert="horz" wrap="square" lIns="68580" tIns="34290" rIns="68580" bIns="34290" anchor="t" anchorCtr="0" upright="1">
            <a:noAutofit/>
          </a:bodyPr>
          <a:lstStyle/>
          <a:p>
            <a:endParaRPr lang="en-CA" sz="1350" dirty="0"/>
          </a:p>
        </p:txBody>
      </p:sp>
      <p:sp>
        <p:nvSpPr>
          <p:cNvPr id="13" name="AutoShape 17"/>
          <p:cNvSpPr>
            <a:spLocks noChangeArrowheads="1"/>
          </p:cNvSpPr>
          <p:nvPr/>
        </p:nvSpPr>
        <p:spPr bwMode="auto">
          <a:xfrm rot="19942884">
            <a:off x="2809469" y="2453228"/>
            <a:ext cx="832085" cy="227894"/>
          </a:xfrm>
          <a:prstGeom prst="rightArrow">
            <a:avLst>
              <a:gd name="adj1" fmla="val 50000"/>
              <a:gd name="adj2" fmla="val 83929"/>
            </a:avLst>
          </a:prstGeom>
          <a:solidFill>
            <a:srgbClr val="C00000"/>
          </a:solidFill>
          <a:ln>
            <a:noFill/>
          </a:ln>
        </p:spPr>
        <p:txBody>
          <a:bodyPr rot="0" vert="horz" wrap="square" lIns="68580" tIns="34290" rIns="68580" bIns="34290" anchor="t" anchorCtr="0" upright="1">
            <a:noAutofit/>
          </a:bodyPr>
          <a:lstStyle/>
          <a:p>
            <a:endParaRPr lang="en-CA" sz="1350" dirty="0"/>
          </a:p>
        </p:txBody>
      </p:sp>
      <p:sp>
        <p:nvSpPr>
          <p:cNvPr id="15" name="Freeform 14"/>
          <p:cNvSpPr>
            <a:spLocks/>
          </p:cNvSpPr>
          <p:nvPr/>
        </p:nvSpPr>
        <p:spPr bwMode="auto">
          <a:xfrm rot="2890789">
            <a:off x="3819252" y="3014163"/>
            <a:ext cx="1305196" cy="1430220"/>
          </a:xfrm>
          <a:custGeom>
            <a:avLst/>
            <a:gdLst>
              <a:gd name="T0" fmla="*/ 725 w 1429"/>
              <a:gd name="T1" fmla="*/ 816 h 1533"/>
              <a:gd name="T2" fmla="*/ 717 w 1429"/>
              <a:gd name="T3" fmla="*/ 754 h 1533"/>
              <a:gd name="T4" fmla="*/ 766 w 1429"/>
              <a:gd name="T5" fmla="*/ 713 h 1533"/>
              <a:gd name="T6" fmla="*/ 837 w 1429"/>
              <a:gd name="T7" fmla="*/ 709 h 1533"/>
              <a:gd name="T8" fmla="*/ 897 w 1429"/>
              <a:gd name="T9" fmla="*/ 737 h 1533"/>
              <a:gd name="T10" fmla="*/ 950 w 1429"/>
              <a:gd name="T11" fmla="*/ 826 h 1533"/>
              <a:gd name="T12" fmla="*/ 930 w 1429"/>
              <a:gd name="T13" fmla="*/ 953 h 1533"/>
              <a:gd name="T14" fmla="*/ 878 w 1429"/>
              <a:gd name="T15" fmla="*/ 1009 h 1533"/>
              <a:gd name="T16" fmla="*/ 804 w 1429"/>
              <a:gd name="T17" fmla="*/ 1048 h 1533"/>
              <a:gd name="T18" fmla="*/ 721 w 1429"/>
              <a:gd name="T19" fmla="*/ 1056 h 1533"/>
              <a:gd name="T20" fmla="*/ 638 w 1429"/>
              <a:gd name="T21" fmla="*/ 1034 h 1533"/>
              <a:gd name="T22" fmla="*/ 568 w 1429"/>
              <a:gd name="T23" fmla="*/ 988 h 1533"/>
              <a:gd name="T24" fmla="*/ 493 w 1429"/>
              <a:gd name="T25" fmla="*/ 870 h 1533"/>
              <a:gd name="T26" fmla="*/ 479 w 1429"/>
              <a:gd name="T27" fmla="*/ 764 h 1533"/>
              <a:gd name="T28" fmla="*/ 516 w 1429"/>
              <a:gd name="T29" fmla="*/ 634 h 1533"/>
              <a:gd name="T30" fmla="*/ 607 w 1429"/>
              <a:gd name="T31" fmla="*/ 539 h 1533"/>
              <a:gd name="T32" fmla="*/ 731 w 1429"/>
              <a:gd name="T33" fmla="*/ 481 h 1533"/>
              <a:gd name="T34" fmla="*/ 864 w 1429"/>
              <a:gd name="T35" fmla="*/ 470 h 1533"/>
              <a:gd name="T36" fmla="*/ 992 w 1429"/>
              <a:gd name="T37" fmla="*/ 510 h 1533"/>
              <a:gd name="T38" fmla="*/ 1120 w 1429"/>
              <a:gd name="T39" fmla="*/ 634 h 1533"/>
              <a:gd name="T40" fmla="*/ 1189 w 1429"/>
              <a:gd name="T41" fmla="*/ 806 h 1533"/>
              <a:gd name="T42" fmla="*/ 1135 w 1429"/>
              <a:gd name="T43" fmla="*/ 1069 h 1533"/>
              <a:gd name="T44" fmla="*/ 1019 w 1429"/>
              <a:gd name="T45" fmla="*/ 1199 h 1533"/>
              <a:gd name="T46" fmla="*/ 888 w 1429"/>
              <a:gd name="T47" fmla="*/ 1268 h 1533"/>
              <a:gd name="T48" fmla="*/ 773 w 1429"/>
              <a:gd name="T49" fmla="*/ 1292 h 1533"/>
              <a:gd name="T50" fmla="*/ 615 w 1429"/>
              <a:gd name="T51" fmla="*/ 1278 h 1533"/>
              <a:gd name="T52" fmla="*/ 468 w 1429"/>
              <a:gd name="T53" fmla="*/ 1212 h 1533"/>
              <a:gd name="T54" fmla="*/ 334 w 1429"/>
              <a:gd name="T55" fmla="*/ 1085 h 1533"/>
              <a:gd name="T56" fmla="*/ 247 w 1429"/>
              <a:gd name="T57" fmla="*/ 862 h 1533"/>
              <a:gd name="T58" fmla="*/ 243 w 1429"/>
              <a:gd name="T59" fmla="*/ 723 h 1533"/>
              <a:gd name="T60" fmla="*/ 282 w 1429"/>
              <a:gd name="T61" fmla="*/ 564 h 1533"/>
              <a:gd name="T62" fmla="*/ 350 w 1429"/>
              <a:gd name="T63" fmla="*/ 448 h 1533"/>
              <a:gd name="T64" fmla="*/ 485 w 1429"/>
              <a:gd name="T65" fmla="*/ 321 h 1533"/>
              <a:gd name="T66" fmla="*/ 650 w 1429"/>
              <a:gd name="T67" fmla="*/ 247 h 1533"/>
              <a:gd name="T68" fmla="*/ 831 w 1429"/>
              <a:gd name="T69" fmla="*/ 226 h 1533"/>
              <a:gd name="T70" fmla="*/ 975 w 1429"/>
              <a:gd name="T71" fmla="*/ 247 h 1533"/>
              <a:gd name="T72" fmla="*/ 1106 w 1429"/>
              <a:gd name="T73" fmla="*/ 299 h 1533"/>
              <a:gd name="T74" fmla="*/ 1215 w 1429"/>
              <a:gd name="T75" fmla="*/ 379 h 1533"/>
              <a:gd name="T76" fmla="*/ 1302 w 1429"/>
              <a:gd name="T77" fmla="*/ 481 h 1533"/>
              <a:gd name="T78" fmla="*/ 1375 w 1429"/>
              <a:gd name="T79" fmla="*/ 599 h 1533"/>
              <a:gd name="T80" fmla="*/ 1424 w 1429"/>
              <a:gd name="T81" fmla="*/ 764 h 1533"/>
              <a:gd name="T82" fmla="*/ 1425 w 1429"/>
              <a:gd name="T83" fmla="*/ 928 h 1533"/>
              <a:gd name="T84" fmla="*/ 1364 w 1429"/>
              <a:gd name="T85" fmla="*/ 1135 h 1533"/>
              <a:gd name="T86" fmla="*/ 1288 w 1429"/>
              <a:gd name="T87" fmla="*/ 1266 h 1533"/>
              <a:gd name="T88" fmla="*/ 1180 w 1429"/>
              <a:gd name="T89" fmla="*/ 1384 h 1533"/>
              <a:gd name="T90" fmla="*/ 1046 w 1429"/>
              <a:gd name="T91" fmla="*/ 1468 h 1533"/>
              <a:gd name="T92" fmla="*/ 895 w 1429"/>
              <a:gd name="T93" fmla="*/ 1518 h 1533"/>
              <a:gd name="T94" fmla="*/ 773 w 1429"/>
              <a:gd name="T95" fmla="*/ 1533 h 1533"/>
              <a:gd name="T96" fmla="*/ 605 w 1429"/>
              <a:gd name="T97" fmla="*/ 1522 h 1533"/>
              <a:gd name="T98" fmla="*/ 445 w 1429"/>
              <a:gd name="T99" fmla="*/ 1473 h 1533"/>
              <a:gd name="T100" fmla="*/ 301 w 1429"/>
              <a:gd name="T101" fmla="*/ 1388 h 1533"/>
              <a:gd name="T102" fmla="*/ 179 w 1429"/>
              <a:gd name="T103" fmla="*/ 1270 h 1533"/>
              <a:gd name="T104" fmla="*/ 44 w 1429"/>
              <a:gd name="T105" fmla="*/ 1034 h 1533"/>
              <a:gd name="T106" fmla="*/ 7 w 1429"/>
              <a:gd name="T107" fmla="*/ 679 h 1533"/>
              <a:gd name="T108" fmla="*/ 69 w 1429"/>
              <a:gd name="T109" fmla="*/ 466 h 1533"/>
              <a:gd name="T110" fmla="*/ 201 w 1429"/>
              <a:gd name="T111" fmla="*/ 261 h 1533"/>
              <a:gd name="T112" fmla="*/ 385 w 1429"/>
              <a:gd name="T113" fmla="*/ 106 h 1533"/>
              <a:gd name="T114" fmla="*/ 607 w 1429"/>
              <a:gd name="T115" fmla="*/ 15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9" h="1533">
                <a:moveTo>
                  <a:pt x="758" y="837"/>
                </a:moveTo>
                <a:lnTo>
                  <a:pt x="758" y="837"/>
                </a:lnTo>
                <a:lnTo>
                  <a:pt x="739" y="829"/>
                </a:lnTo>
                <a:lnTo>
                  <a:pt x="725" y="816"/>
                </a:lnTo>
                <a:lnTo>
                  <a:pt x="715" y="798"/>
                </a:lnTo>
                <a:lnTo>
                  <a:pt x="713" y="777"/>
                </a:lnTo>
                <a:lnTo>
                  <a:pt x="717" y="754"/>
                </a:lnTo>
                <a:lnTo>
                  <a:pt x="729" y="737"/>
                </a:lnTo>
                <a:lnTo>
                  <a:pt x="744" y="725"/>
                </a:lnTo>
                <a:lnTo>
                  <a:pt x="766" y="713"/>
                </a:lnTo>
                <a:lnTo>
                  <a:pt x="783" y="708"/>
                </a:lnTo>
                <a:lnTo>
                  <a:pt x="801" y="706"/>
                </a:lnTo>
                <a:lnTo>
                  <a:pt x="818" y="706"/>
                </a:lnTo>
                <a:lnTo>
                  <a:pt x="837" y="709"/>
                </a:lnTo>
                <a:lnTo>
                  <a:pt x="855" y="713"/>
                </a:lnTo>
                <a:lnTo>
                  <a:pt x="872" y="721"/>
                </a:lnTo>
                <a:lnTo>
                  <a:pt x="886" y="729"/>
                </a:lnTo>
                <a:lnTo>
                  <a:pt x="897" y="737"/>
                </a:lnTo>
                <a:lnTo>
                  <a:pt x="920" y="764"/>
                </a:lnTo>
                <a:lnTo>
                  <a:pt x="938" y="793"/>
                </a:lnTo>
                <a:lnTo>
                  <a:pt x="950" y="826"/>
                </a:lnTo>
                <a:lnTo>
                  <a:pt x="953" y="858"/>
                </a:lnTo>
                <a:lnTo>
                  <a:pt x="951" y="891"/>
                </a:lnTo>
                <a:lnTo>
                  <a:pt x="944" y="924"/>
                </a:lnTo>
                <a:lnTo>
                  <a:pt x="930" y="953"/>
                </a:lnTo>
                <a:lnTo>
                  <a:pt x="911" y="980"/>
                </a:lnTo>
                <a:lnTo>
                  <a:pt x="895" y="996"/>
                </a:lnTo>
                <a:lnTo>
                  <a:pt x="878" y="1009"/>
                </a:lnTo>
                <a:lnTo>
                  <a:pt x="861" y="1023"/>
                </a:lnTo>
                <a:lnTo>
                  <a:pt x="843" y="1032"/>
                </a:lnTo>
                <a:lnTo>
                  <a:pt x="824" y="1042"/>
                </a:lnTo>
                <a:lnTo>
                  <a:pt x="804" y="1048"/>
                </a:lnTo>
                <a:lnTo>
                  <a:pt x="783" y="1054"/>
                </a:lnTo>
                <a:lnTo>
                  <a:pt x="764" y="1056"/>
                </a:lnTo>
                <a:lnTo>
                  <a:pt x="742" y="1058"/>
                </a:lnTo>
                <a:lnTo>
                  <a:pt x="721" y="1056"/>
                </a:lnTo>
                <a:lnTo>
                  <a:pt x="700" y="1054"/>
                </a:lnTo>
                <a:lnTo>
                  <a:pt x="679" y="1050"/>
                </a:lnTo>
                <a:lnTo>
                  <a:pt x="657" y="1042"/>
                </a:lnTo>
                <a:lnTo>
                  <a:pt x="638" y="1034"/>
                </a:lnTo>
                <a:lnTo>
                  <a:pt x="617" y="1023"/>
                </a:lnTo>
                <a:lnTo>
                  <a:pt x="597" y="1011"/>
                </a:lnTo>
                <a:lnTo>
                  <a:pt x="568" y="988"/>
                </a:lnTo>
                <a:lnTo>
                  <a:pt x="543" y="963"/>
                </a:lnTo>
                <a:lnTo>
                  <a:pt x="522" y="934"/>
                </a:lnTo>
                <a:lnTo>
                  <a:pt x="506" y="903"/>
                </a:lnTo>
                <a:lnTo>
                  <a:pt x="493" y="870"/>
                </a:lnTo>
                <a:lnTo>
                  <a:pt x="485" y="835"/>
                </a:lnTo>
                <a:lnTo>
                  <a:pt x="481" y="798"/>
                </a:lnTo>
                <a:lnTo>
                  <a:pt x="479" y="764"/>
                </a:lnTo>
                <a:lnTo>
                  <a:pt x="483" y="729"/>
                </a:lnTo>
                <a:lnTo>
                  <a:pt x="489" y="696"/>
                </a:lnTo>
                <a:lnTo>
                  <a:pt x="501" y="665"/>
                </a:lnTo>
                <a:lnTo>
                  <a:pt x="516" y="634"/>
                </a:lnTo>
                <a:lnTo>
                  <a:pt x="535" y="607"/>
                </a:lnTo>
                <a:lnTo>
                  <a:pt x="557" y="582"/>
                </a:lnTo>
                <a:lnTo>
                  <a:pt x="580" y="559"/>
                </a:lnTo>
                <a:lnTo>
                  <a:pt x="607" y="539"/>
                </a:lnTo>
                <a:lnTo>
                  <a:pt x="636" y="522"/>
                </a:lnTo>
                <a:lnTo>
                  <a:pt x="667" y="504"/>
                </a:lnTo>
                <a:lnTo>
                  <a:pt x="698" y="493"/>
                </a:lnTo>
                <a:lnTo>
                  <a:pt x="731" y="481"/>
                </a:lnTo>
                <a:lnTo>
                  <a:pt x="764" y="475"/>
                </a:lnTo>
                <a:lnTo>
                  <a:pt x="797" y="470"/>
                </a:lnTo>
                <a:lnTo>
                  <a:pt x="831" y="468"/>
                </a:lnTo>
                <a:lnTo>
                  <a:pt x="864" y="470"/>
                </a:lnTo>
                <a:lnTo>
                  <a:pt x="909" y="477"/>
                </a:lnTo>
                <a:lnTo>
                  <a:pt x="951" y="491"/>
                </a:lnTo>
                <a:lnTo>
                  <a:pt x="992" y="510"/>
                </a:lnTo>
                <a:lnTo>
                  <a:pt x="1029" y="535"/>
                </a:lnTo>
                <a:lnTo>
                  <a:pt x="1062" y="564"/>
                </a:lnTo>
                <a:lnTo>
                  <a:pt x="1093" y="597"/>
                </a:lnTo>
                <a:lnTo>
                  <a:pt x="1120" y="634"/>
                </a:lnTo>
                <a:lnTo>
                  <a:pt x="1143" y="673"/>
                </a:lnTo>
                <a:lnTo>
                  <a:pt x="1172" y="738"/>
                </a:lnTo>
                <a:lnTo>
                  <a:pt x="1189" y="806"/>
                </a:lnTo>
                <a:lnTo>
                  <a:pt x="1193" y="874"/>
                </a:lnTo>
                <a:lnTo>
                  <a:pt x="1186" y="942"/>
                </a:lnTo>
                <a:lnTo>
                  <a:pt x="1166" y="1007"/>
                </a:lnTo>
                <a:lnTo>
                  <a:pt x="1135" y="1069"/>
                </a:lnTo>
                <a:lnTo>
                  <a:pt x="1097" y="1125"/>
                </a:lnTo>
                <a:lnTo>
                  <a:pt x="1048" y="1176"/>
                </a:lnTo>
                <a:lnTo>
                  <a:pt x="1019" y="1199"/>
                </a:lnTo>
                <a:lnTo>
                  <a:pt x="988" y="1220"/>
                </a:lnTo>
                <a:lnTo>
                  <a:pt x="955" y="1239"/>
                </a:lnTo>
                <a:lnTo>
                  <a:pt x="922" y="1255"/>
                </a:lnTo>
                <a:lnTo>
                  <a:pt x="888" y="1268"/>
                </a:lnTo>
                <a:lnTo>
                  <a:pt x="851" y="1278"/>
                </a:lnTo>
                <a:lnTo>
                  <a:pt x="812" y="1286"/>
                </a:lnTo>
                <a:lnTo>
                  <a:pt x="773" y="1292"/>
                </a:lnTo>
                <a:lnTo>
                  <a:pt x="733" y="1294"/>
                </a:lnTo>
                <a:lnTo>
                  <a:pt x="692" y="1294"/>
                </a:lnTo>
                <a:lnTo>
                  <a:pt x="654" y="1288"/>
                </a:lnTo>
                <a:lnTo>
                  <a:pt x="615" y="1278"/>
                </a:lnTo>
                <a:lnTo>
                  <a:pt x="576" y="1266"/>
                </a:lnTo>
                <a:lnTo>
                  <a:pt x="539" y="1251"/>
                </a:lnTo>
                <a:lnTo>
                  <a:pt x="503" y="1234"/>
                </a:lnTo>
                <a:lnTo>
                  <a:pt x="468" y="1212"/>
                </a:lnTo>
                <a:lnTo>
                  <a:pt x="416" y="1176"/>
                </a:lnTo>
                <a:lnTo>
                  <a:pt x="371" y="1133"/>
                </a:lnTo>
                <a:lnTo>
                  <a:pt x="334" y="1085"/>
                </a:lnTo>
                <a:lnTo>
                  <a:pt x="303" y="1034"/>
                </a:lnTo>
                <a:lnTo>
                  <a:pt x="278" y="978"/>
                </a:lnTo>
                <a:lnTo>
                  <a:pt x="259" y="922"/>
                </a:lnTo>
                <a:lnTo>
                  <a:pt x="247" y="862"/>
                </a:lnTo>
                <a:lnTo>
                  <a:pt x="241" y="800"/>
                </a:lnTo>
                <a:lnTo>
                  <a:pt x="241" y="762"/>
                </a:lnTo>
                <a:lnTo>
                  <a:pt x="243" y="723"/>
                </a:lnTo>
                <a:lnTo>
                  <a:pt x="249" y="682"/>
                </a:lnTo>
                <a:lnTo>
                  <a:pt x="257" y="644"/>
                </a:lnTo>
                <a:lnTo>
                  <a:pt x="268" y="603"/>
                </a:lnTo>
                <a:lnTo>
                  <a:pt x="282" y="564"/>
                </a:lnTo>
                <a:lnTo>
                  <a:pt x="301" y="526"/>
                </a:lnTo>
                <a:lnTo>
                  <a:pt x="323" y="489"/>
                </a:lnTo>
                <a:lnTo>
                  <a:pt x="350" y="448"/>
                </a:lnTo>
                <a:lnTo>
                  <a:pt x="381" y="412"/>
                </a:lnTo>
                <a:lnTo>
                  <a:pt x="414" y="379"/>
                </a:lnTo>
                <a:lnTo>
                  <a:pt x="448" y="348"/>
                </a:lnTo>
                <a:lnTo>
                  <a:pt x="485" y="321"/>
                </a:lnTo>
                <a:lnTo>
                  <a:pt x="524" y="298"/>
                </a:lnTo>
                <a:lnTo>
                  <a:pt x="565" y="276"/>
                </a:lnTo>
                <a:lnTo>
                  <a:pt x="605" y="261"/>
                </a:lnTo>
                <a:lnTo>
                  <a:pt x="650" y="247"/>
                </a:lnTo>
                <a:lnTo>
                  <a:pt x="694" y="236"/>
                </a:lnTo>
                <a:lnTo>
                  <a:pt x="739" y="230"/>
                </a:lnTo>
                <a:lnTo>
                  <a:pt x="785" y="226"/>
                </a:lnTo>
                <a:lnTo>
                  <a:pt x="831" y="226"/>
                </a:lnTo>
                <a:lnTo>
                  <a:pt x="880" y="230"/>
                </a:lnTo>
                <a:lnTo>
                  <a:pt x="926" y="238"/>
                </a:lnTo>
                <a:lnTo>
                  <a:pt x="975" y="247"/>
                </a:lnTo>
                <a:lnTo>
                  <a:pt x="1009" y="257"/>
                </a:lnTo>
                <a:lnTo>
                  <a:pt x="1044" y="270"/>
                </a:lnTo>
                <a:lnTo>
                  <a:pt x="1077" y="284"/>
                </a:lnTo>
                <a:lnTo>
                  <a:pt x="1106" y="299"/>
                </a:lnTo>
                <a:lnTo>
                  <a:pt x="1135" y="317"/>
                </a:lnTo>
                <a:lnTo>
                  <a:pt x="1164" y="336"/>
                </a:lnTo>
                <a:lnTo>
                  <a:pt x="1189" y="357"/>
                </a:lnTo>
                <a:lnTo>
                  <a:pt x="1215" y="379"/>
                </a:lnTo>
                <a:lnTo>
                  <a:pt x="1238" y="404"/>
                </a:lnTo>
                <a:lnTo>
                  <a:pt x="1261" y="429"/>
                </a:lnTo>
                <a:lnTo>
                  <a:pt x="1282" y="454"/>
                </a:lnTo>
                <a:lnTo>
                  <a:pt x="1302" y="481"/>
                </a:lnTo>
                <a:lnTo>
                  <a:pt x="1321" y="510"/>
                </a:lnTo>
                <a:lnTo>
                  <a:pt x="1340" y="539"/>
                </a:lnTo>
                <a:lnTo>
                  <a:pt x="1358" y="568"/>
                </a:lnTo>
                <a:lnTo>
                  <a:pt x="1375" y="599"/>
                </a:lnTo>
                <a:lnTo>
                  <a:pt x="1398" y="651"/>
                </a:lnTo>
                <a:lnTo>
                  <a:pt x="1414" y="706"/>
                </a:lnTo>
                <a:lnTo>
                  <a:pt x="1424" y="764"/>
                </a:lnTo>
                <a:lnTo>
                  <a:pt x="1429" y="820"/>
                </a:lnTo>
                <a:lnTo>
                  <a:pt x="1429" y="876"/>
                </a:lnTo>
                <a:lnTo>
                  <a:pt x="1425" y="928"/>
                </a:lnTo>
                <a:lnTo>
                  <a:pt x="1416" y="982"/>
                </a:lnTo>
                <a:lnTo>
                  <a:pt x="1402" y="1034"/>
                </a:lnTo>
                <a:lnTo>
                  <a:pt x="1385" y="1085"/>
                </a:lnTo>
                <a:lnTo>
                  <a:pt x="1364" y="1135"/>
                </a:lnTo>
                <a:lnTo>
                  <a:pt x="1338" y="1183"/>
                </a:lnTo>
                <a:lnTo>
                  <a:pt x="1311" y="1232"/>
                </a:lnTo>
                <a:lnTo>
                  <a:pt x="1288" y="1266"/>
                </a:lnTo>
                <a:lnTo>
                  <a:pt x="1265" y="1299"/>
                </a:lnTo>
                <a:lnTo>
                  <a:pt x="1238" y="1330"/>
                </a:lnTo>
                <a:lnTo>
                  <a:pt x="1211" y="1359"/>
                </a:lnTo>
                <a:lnTo>
                  <a:pt x="1180" y="1384"/>
                </a:lnTo>
                <a:lnTo>
                  <a:pt x="1149" y="1410"/>
                </a:lnTo>
                <a:lnTo>
                  <a:pt x="1116" y="1431"/>
                </a:lnTo>
                <a:lnTo>
                  <a:pt x="1081" y="1450"/>
                </a:lnTo>
                <a:lnTo>
                  <a:pt x="1046" y="1468"/>
                </a:lnTo>
                <a:lnTo>
                  <a:pt x="1009" y="1483"/>
                </a:lnTo>
                <a:lnTo>
                  <a:pt x="973" y="1497"/>
                </a:lnTo>
                <a:lnTo>
                  <a:pt x="934" y="1508"/>
                </a:lnTo>
                <a:lnTo>
                  <a:pt x="895" y="1518"/>
                </a:lnTo>
                <a:lnTo>
                  <a:pt x="855" y="1526"/>
                </a:lnTo>
                <a:lnTo>
                  <a:pt x="814" y="1529"/>
                </a:lnTo>
                <a:lnTo>
                  <a:pt x="773" y="1533"/>
                </a:lnTo>
                <a:lnTo>
                  <a:pt x="731" y="1533"/>
                </a:lnTo>
                <a:lnTo>
                  <a:pt x="688" y="1531"/>
                </a:lnTo>
                <a:lnTo>
                  <a:pt x="646" y="1528"/>
                </a:lnTo>
                <a:lnTo>
                  <a:pt x="605" y="1522"/>
                </a:lnTo>
                <a:lnTo>
                  <a:pt x="565" y="1512"/>
                </a:lnTo>
                <a:lnTo>
                  <a:pt x="524" y="1502"/>
                </a:lnTo>
                <a:lnTo>
                  <a:pt x="483" y="1489"/>
                </a:lnTo>
                <a:lnTo>
                  <a:pt x="445" y="1473"/>
                </a:lnTo>
                <a:lnTo>
                  <a:pt x="408" y="1456"/>
                </a:lnTo>
                <a:lnTo>
                  <a:pt x="371" y="1435"/>
                </a:lnTo>
                <a:lnTo>
                  <a:pt x="336" y="1413"/>
                </a:lnTo>
                <a:lnTo>
                  <a:pt x="301" y="1388"/>
                </a:lnTo>
                <a:lnTo>
                  <a:pt x="268" y="1363"/>
                </a:lnTo>
                <a:lnTo>
                  <a:pt x="238" y="1334"/>
                </a:lnTo>
                <a:lnTo>
                  <a:pt x="209" y="1303"/>
                </a:lnTo>
                <a:lnTo>
                  <a:pt x="179" y="1270"/>
                </a:lnTo>
                <a:lnTo>
                  <a:pt x="125" y="1195"/>
                </a:lnTo>
                <a:lnTo>
                  <a:pt x="81" y="1118"/>
                </a:lnTo>
                <a:lnTo>
                  <a:pt x="44" y="1034"/>
                </a:lnTo>
                <a:lnTo>
                  <a:pt x="19" y="949"/>
                </a:lnTo>
                <a:lnTo>
                  <a:pt x="3" y="860"/>
                </a:lnTo>
                <a:lnTo>
                  <a:pt x="0" y="771"/>
                </a:lnTo>
                <a:lnTo>
                  <a:pt x="7" y="679"/>
                </a:lnTo>
                <a:lnTo>
                  <a:pt x="27" y="586"/>
                </a:lnTo>
                <a:lnTo>
                  <a:pt x="46" y="526"/>
                </a:lnTo>
                <a:lnTo>
                  <a:pt x="69" y="466"/>
                </a:lnTo>
                <a:lnTo>
                  <a:pt x="96" y="412"/>
                </a:lnTo>
                <a:lnTo>
                  <a:pt x="127" y="357"/>
                </a:lnTo>
                <a:lnTo>
                  <a:pt x="162" y="307"/>
                </a:lnTo>
                <a:lnTo>
                  <a:pt x="201" y="261"/>
                </a:lnTo>
                <a:lnTo>
                  <a:pt x="241" y="216"/>
                </a:lnTo>
                <a:lnTo>
                  <a:pt x="286" y="176"/>
                </a:lnTo>
                <a:lnTo>
                  <a:pt x="334" y="139"/>
                </a:lnTo>
                <a:lnTo>
                  <a:pt x="385" y="106"/>
                </a:lnTo>
                <a:lnTo>
                  <a:pt x="437" y="77"/>
                </a:lnTo>
                <a:lnTo>
                  <a:pt x="491" y="52"/>
                </a:lnTo>
                <a:lnTo>
                  <a:pt x="549" y="31"/>
                </a:lnTo>
                <a:lnTo>
                  <a:pt x="607" y="15"/>
                </a:lnTo>
                <a:lnTo>
                  <a:pt x="669" y="6"/>
                </a:lnTo>
                <a:lnTo>
                  <a:pt x="731" y="0"/>
                </a:lnTo>
              </a:path>
            </a:pathLst>
          </a:cu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68580" tIns="34290" rIns="68580" bIns="34290" anchor="t" anchorCtr="0" upright="1">
            <a:noAutofit/>
          </a:bodyPr>
          <a:lstStyle/>
          <a:p>
            <a:endParaRPr lang="en-CA" sz="1350" dirty="0"/>
          </a:p>
        </p:txBody>
      </p:sp>
      <p:sp>
        <p:nvSpPr>
          <p:cNvPr id="2" name="Title 1">
            <a:extLst>
              <a:ext uri="{FF2B5EF4-FFF2-40B4-BE49-F238E27FC236}">
                <a16:creationId xmlns:a16="http://schemas.microsoft.com/office/drawing/2014/main" id="{69B66312-9C02-926F-743D-2BBA499E6FF2}"/>
              </a:ext>
            </a:extLst>
          </p:cNvPr>
          <p:cNvSpPr txBox="1">
            <a:spLocks/>
          </p:cNvSpPr>
          <p:nvPr/>
        </p:nvSpPr>
        <p:spPr>
          <a:xfrm>
            <a:off x="527162" y="577378"/>
            <a:ext cx="7531616" cy="62966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CA" sz="2800" dirty="0">
                <a:solidFill>
                  <a:srgbClr val="CC6600"/>
                </a:solidFill>
                <a:latin typeface="Aptos" panose="020B0004020202020204" pitchFamily="34" charset="0"/>
              </a:rPr>
              <a:t>The vicious circle of stereotyping and prejudice</a:t>
            </a:r>
          </a:p>
        </p:txBody>
      </p:sp>
    </p:spTree>
    <p:extLst>
      <p:ext uri="{BB962C8B-B14F-4D97-AF65-F5344CB8AC3E}">
        <p14:creationId xmlns:p14="http://schemas.microsoft.com/office/powerpoint/2010/main" val="3876282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3E78A-47B7-8398-F825-023A663F6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0064FD-EB9D-5CC4-321F-553B043A3F46}"/>
              </a:ext>
            </a:extLst>
          </p:cNvPr>
          <p:cNvSpPr>
            <a:spLocks noGrp="1"/>
          </p:cNvSpPr>
          <p:nvPr>
            <p:ph type="title"/>
          </p:nvPr>
        </p:nvSpPr>
        <p:spPr>
          <a:xfrm>
            <a:off x="647742" y="488574"/>
            <a:ext cx="2661987" cy="765313"/>
          </a:xfrm>
        </p:spPr>
        <p:txBody>
          <a:bodyPr>
            <a:normAutofit/>
          </a:bodyPr>
          <a:lstStyle/>
          <a:p>
            <a:r>
              <a:rPr lang="en-US" dirty="0">
                <a:solidFill>
                  <a:schemeClr val="accent2">
                    <a:lumMod val="75000"/>
                  </a:schemeClr>
                </a:solidFill>
              </a:rPr>
              <a:t>Stereotypes</a:t>
            </a:r>
            <a:endParaRPr dirty="0">
              <a:solidFill>
                <a:schemeClr val="accent2">
                  <a:lumMod val="75000"/>
                </a:schemeClr>
              </a:solidFill>
            </a:endParaRPr>
          </a:p>
        </p:txBody>
      </p:sp>
      <p:sp>
        <p:nvSpPr>
          <p:cNvPr id="3" name="Content Placeholder 2">
            <a:extLst>
              <a:ext uri="{FF2B5EF4-FFF2-40B4-BE49-F238E27FC236}">
                <a16:creationId xmlns:a16="http://schemas.microsoft.com/office/drawing/2014/main" id="{610E6285-5F3C-66D0-CFE5-5028C8B23949}"/>
              </a:ext>
            </a:extLst>
          </p:cNvPr>
          <p:cNvSpPr>
            <a:spLocks noGrp="1"/>
          </p:cNvSpPr>
          <p:nvPr>
            <p:ph idx="1"/>
          </p:nvPr>
        </p:nvSpPr>
        <p:spPr>
          <a:xfrm>
            <a:off x="4462670" y="468476"/>
            <a:ext cx="4343400" cy="5914001"/>
          </a:xfrm>
        </p:spPr>
        <p:txBody>
          <a:bodyPr>
            <a:normAutofit fontScale="70000" lnSpcReduction="20000"/>
          </a:bodyPr>
          <a:lstStyle/>
          <a:p>
            <a:pPr>
              <a:lnSpc>
                <a:spcPct val="120000"/>
              </a:lnSpc>
            </a:pPr>
            <a:r>
              <a:rPr lang="en-US" sz="2800" dirty="0"/>
              <a:t>Simplified characteristics attributed to a whole group</a:t>
            </a:r>
          </a:p>
          <a:p>
            <a:pPr>
              <a:lnSpc>
                <a:spcPct val="120000"/>
              </a:lnSpc>
            </a:pPr>
            <a:r>
              <a:rPr lang="en-US" sz="2800" dirty="0"/>
              <a:t>Over-generalizations</a:t>
            </a:r>
          </a:p>
          <a:p>
            <a:pPr>
              <a:lnSpc>
                <a:spcPct val="120000"/>
              </a:lnSpc>
            </a:pPr>
            <a:r>
              <a:rPr lang="en-US" sz="2800" dirty="0"/>
              <a:t>Fixed mental images</a:t>
            </a:r>
          </a:p>
          <a:p>
            <a:pPr>
              <a:lnSpc>
                <a:spcPct val="120000"/>
              </a:lnSpc>
            </a:pPr>
            <a:r>
              <a:rPr lang="en-US" sz="2800" dirty="0"/>
              <a:t>Belief that all people in a group have a certain trait</a:t>
            </a:r>
          </a:p>
          <a:p>
            <a:pPr>
              <a:lnSpc>
                <a:spcPct val="120000"/>
              </a:lnSpc>
            </a:pPr>
            <a:r>
              <a:rPr lang="en-US" sz="2800" dirty="0"/>
              <a:t>Learned from parents, school, friends, media </a:t>
            </a:r>
          </a:p>
          <a:p>
            <a:pPr>
              <a:lnSpc>
                <a:spcPct val="120000"/>
              </a:lnSpc>
            </a:pPr>
            <a:r>
              <a:rPr lang="en-US" sz="2800" dirty="0"/>
              <a:t>Lead to prejudice and discrimination</a:t>
            </a:r>
          </a:p>
          <a:p>
            <a:pPr>
              <a:lnSpc>
                <a:spcPct val="120000"/>
              </a:lnSpc>
            </a:pPr>
            <a:r>
              <a:rPr lang="en-US" sz="2800" dirty="0"/>
              <a:t>Examples: </a:t>
            </a:r>
          </a:p>
          <a:p>
            <a:pPr lvl="1">
              <a:lnSpc>
                <a:spcPct val="120000"/>
              </a:lnSpc>
            </a:pPr>
            <a:r>
              <a:rPr lang="en-US" sz="2900" dirty="0"/>
              <a:t>All Americans like fast food</a:t>
            </a:r>
          </a:p>
          <a:p>
            <a:pPr lvl="1">
              <a:lnSpc>
                <a:spcPct val="120000"/>
              </a:lnSpc>
            </a:pPr>
            <a:r>
              <a:rPr lang="en-US" sz="2900" dirty="0"/>
              <a:t>All Canadians are polite, love hockey, and end sentences with “eh”</a:t>
            </a:r>
          </a:p>
          <a:p>
            <a:pPr lvl="1">
              <a:lnSpc>
                <a:spcPct val="120000"/>
              </a:lnSpc>
            </a:pPr>
            <a:r>
              <a:rPr lang="en-US" sz="2900" dirty="0"/>
              <a:t>Old people can’t skateboard</a:t>
            </a:r>
          </a:p>
        </p:txBody>
      </p:sp>
      <p:pic>
        <p:nvPicPr>
          <p:cNvPr id="6146" name="Picture 2" descr="An elderly man with white hair demonstrates his skateboarding skills and a youthful spirit as he navigates through a concrete skate park. Dressed in casual attire, he maintains focus and balance while performing a maneuver on his skateboard in a bowl-shaped area. This scene is a testament to the idea that passion and hobbies have no age limit, inspiring viewers to pursue their interests regardless of their age.">
            <a:extLst>
              <a:ext uri="{FF2B5EF4-FFF2-40B4-BE49-F238E27FC236}">
                <a16:creationId xmlns:a16="http://schemas.microsoft.com/office/drawing/2014/main" id="{EDD974DA-5F1B-7488-A997-DABA07E23C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53" r="15761"/>
          <a:stretch>
            <a:fillRect/>
          </a:stretch>
        </p:blipFill>
        <p:spPr bwMode="auto">
          <a:xfrm>
            <a:off x="735496" y="1253887"/>
            <a:ext cx="3359426"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926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137" y="544030"/>
            <a:ext cx="5249636" cy="699999"/>
          </a:xfrm>
        </p:spPr>
        <p:txBody>
          <a:bodyPr/>
          <a:lstStyle/>
          <a:p>
            <a:r>
              <a:rPr dirty="0">
                <a:solidFill>
                  <a:schemeClr val="accent2">
                    <a:lumMod val="75000"/>
                  </a:schemeClr>
                </a:solidFill>
              </a:rPr>
              <a:t>Consequences of </a:t>
            </a:r>
            <a:r>
              <a:rPr lang="en-US">
                <a:solidFill>
                  <a:schemeClr val="accent2">
                    <a:lumMod val="75000"/>
                  </a:schemeClr>
                </a:solidFill>
              </a:rPr>
              <a:t>i</a:t>
            </a:r>
            <a:r>
              <a:rPr dirty="0">
                <a:solidFill>
                  <a:schemeClr val="accent2">
                    <a:lumMod val="75000"/>
                  </a:schemeClr>
                </a:solidFill>
              </a:rPr>
              <a:t>nequality</a:t>
            </a:r>
          </a:p>
        </p:txBody>
      </p:sp>
      <p:sp>
        <p:nvSpPr>
          <p:cNvPr id="3" name="Content Placeholder 2"/>
          <p:cNvSpPr>
            <a:spLocks noGrp="1"/>
          </p:cNvSpPr>
          <p:nvPr>
            <p:ph idx="1"/>
          </p:nvPr>
        </p:nvSpPr>
        <p:spPr>
          <a:xfrm>
            <a:off x="5009322" y="1442695"/>
            <a:ext cx="3685915" cy="4699687"/>
          </a:xfrm>
        </p:spPr>
        <p:txBody>
          <a:bodyPr>
            <a:normAutofit lnSpcReduction="10000"/>
          </a:bodyPr>
          <a:lstStyle/>
          <a:p>
            <a:pPr marL="0" indent="0">
              <a:buNone/>
            </a:pPr>
            <a:r>
              <a:rPr lang="en-US" sz="2400" dirty="0"/>
              <a:t>When clients face inequality, they may experience:</a:t>
            </a:r>
          </a:p>
          <a:p>
            <a:r>
              <a:rPr lang="en-US" sz="2400" dirty="0"/>
              <a:t>Limited access to services and support</a:t>
            </a:r>
          </a:p>
          <a:p>
            <a:r>
              <a:rPr lang="en-US" sz="2400" dirty="0"/>
              <a:t>Poorer health, housing, or employment outcomes</a:t>
            </a:r>
          </a:p>
          <a:p>
            <a:r>
              <a:rPr lang="en-US" sz="2400" dirty="0"/>
              <a:t>Less confidence, self-worth, and voice</a:t>
            </a:r>
          </a:p>
          <a:p>
            <a:r>
              <a:rPr lang="en-US" sz="2400" dirty="0"/>
              <a:t>Exclusion from school, work, or community spaces</a:t>
            </a:r>
            <a:endParaRPr sz="2400" dirty="0"/>
          </a:p>
        </p:txBody>
      </p:sp>
      <p:pic>
        <p:nvPicPr>
          <p:cNvPr id="7170" name="Picture 2" descr="The Road To Wigan Pier by George Orwell: A Gripping Social Commentary - A  Word Cloud | WordCloud.app">
            <a:extLst>
              <a:ext uri="{FF2B5EF4-FFF2-40B4-BE49-F238E27FC236}">
                <a16:creationId xmlns:a16="http://schemas.microsoft.com/office/drawing/2014/main" id="{3263F267-122D-04AF-61CF-D072E4A52C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104" y="1668252"/>
            <a:ext cx="3935896" cy="3935896"/>
          </a:xfrm>
          <a:custGeom>
            <a:avLst/>
            <a:gdLst>
              <a:gd name="connsiteX0" fmla="*/ 0 w 3935896"/>
              <a:gd name="connsiteY0" fmla="*/ 0 h 3935896"/>
              <a:gd name="connsiteX1" fmla="*/ 562271 w 3935896"/>
              <a:gd name="connsiteY1" fmla="*/ 0 h 3935896"/>
              <a:gd name="connsiteX2" fmla="*/ 1045824 w 3935896"/>
              <a:gd name="connsiteY2" fmla="*/ 0 h 3935896"/>
              <a:gd name="connsiteX3" fmla="*/ 1568736 w 3935896"/>
              <a:gd name="connsiteY3" fmla="*/ 0 h 3935896"/>
              <a:gd name="connsiteX4" fmla="*/ 2091648 w 3935896"/>
              <a:gd name="connsiteY4" fmla="*/ 0 h 3935896"/>
              <a:gd name="connsiteX5" fmla="*/ 2575201 w 3935896"/>
              <a:gd name="connsiteY5" fmla="*/ 0 h 3935896"/>
              <a:gd name="connsiteX6" fmla="*/ 3058753 w 3935896"/>
              <a:gd name="connsiteY6" fmla="*/ 0 h 3935896"/>
              <a:gd name="connsiteX7" fmla="*/ 3935896 w 3935896"/>
              <a:gd name="connsiteY7" fmla="*/ 0 h 3935896"/>
              <a:gd name="connsiteX8" fmla="*/ 3935896 w 3935896"/>
              <a:gd name="connsiteY8" fmla="*/ 562271 h 3935896"/>
              <a:gd name="connsiteX9" fmla="*/ 3935896 w 3935896"/>
              <a:gd name="connsiteY9" fmla="*/ 1085183 h 3935896"/>
              <a:gd name="connsiteX10" fmla="*/ 3935896 w 3935896"/>
              <a:gd name="connsiteY10" fmla="*/ 1647454 h 3935896"/>
              <a:gd name="connsiteX11" fmla="*/ 3935896 w 3935896"/>
              <a:gd name="connsiteY11" fmla="*/ 2209724 h 3935896"/>
              <a:gd name="connsiteX12" fmla="*/ 3935896 w 3935896"/>
              <a:gd name="connsiteY12" fmla="*/ 2693277 h 3935896"/>
              <a:gd name="connsiteX13" fmla="*/ 3935896 w 3935896"/>
              <a:gd name="connsiteY13" fmla="*/ 3255548 h 3935896"/>
              <a:gd name="connsiteX14" fmla="*/ 3935896 w 3935896"/>
              <a:gd name="connsiteY14" fmla="*/ 3935896 h 3935896"/>
              <a:gd name="connsiteX15" fmla="*/ 3491702 w 3935896"/>
              <a:gd name="connsiteY15" fmla="*/ 3935896 h 3935896"/>
              <a:gd name="connsiteX16" fmla="*/ 2929431 w 3935896"/>
              <a:gd name="connsiteY16" fmla="*/ 3935896 h 3935896"/>
              <a:gd name="connsiteX17" fmla="*/ 2367160 w 3935896"/>
              <a:gd name="connsiteY17" fmla="*/ 3935896 h 3935896"/>
              <a:gd name="connsiteX18" fmla="*/ 1726172 w 3935896"/>
              <a:gd name="connsiteY18" fmla="*/ 3935896 h 3935896"/>
              <a:gd name="connsiteX19" fmla="*/ 1163901 w 3935896"/>
              <a:gd name="connsiteY19" fmla="*/ 3935896 h 3935896"/>
              <a:gd name="connsiteX20" fmla="*/ 719707 w 3935896"/>
              <a:gd name="connsiteY20" fmla="*/ 3935896 h 3935896"/>
              <a:gd name="connsiteX21" fmla="*/ 0 w 3935896"/>
              <a:gd name="connsiteY21" fmla="*/ 3935896 h 3935896"/>
              <a:gd name="connsiteX22" fmla="*/ 0 w 3935896"/>
              <a:gd name="connsiteY22" fmla="*/ 3334266 h 3935896"/>
              <a:gd name="connsiteX23" fmla="*/ 0 w 3935896"/>
              <a:gd name="connsiteY23" fmla="*/ 2732636 h 3935896"/>
              <a:gd name="connsiteX24" fmla="*/ 0 w 3935896"/>
              <a:gd name="connsiteY24" fmla="*/ 2131007 h 3935896"/>
              <a:gd name="connsiteX25" fmla="*/ 0 w 3935896"/>
              <a:gd name="connsiteY25" fmla="*/ 1529377 h 3935896"/>
              <a:gd name="connsiteX26" fmla="*/ 0 w 3935896"/>
              <a:gd name="connsiteY26" fmla="*/ 1006465 h 3935896"/>
              <a:gd name="connsiteX27" fmla="*/ 0 w 3935896"/>
              <a:gd name="connsiteY27" fmla="*/ 522912 h 3935896"/>
              <a:gd name="connsiteX28" fmla="*/ 0 w 3935896"/>
              <a:gd name="connsiteY28" fmla="*/ 0 h 393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5896" h="3935896" extrusionOk="0">
                <a:moveTo>
                  <a:pt x="0" y="0"/>
                </a:moveTo>
                <a:cubicBezTo>
                  <a:pt x="156753" y="-3568"/>
                  <a:pt x="381930" y="28760"/>
                  <a:pt x="562271" y="0"/>
                </a:cubicBezTo>
                <a:cubicBezTo>
                  <a:pt x="742612" y="-28760"/>
                  <a:pt x="856789" y="739"/>
                  <a:pt x="1045824" y="0"/>
                </a:cubicBezTo>
                <a:cubicBezTo>
                  <a:pt x="1234859" y="-739"/>
                  <a:pt x="1437951" y="39225"/>
                  <a:pt x="1568736" y="0"/>
                </a:cubicBezTo>
                <a:cubicBezTo>
                  <a:pt x="1699521" y="-39225"/>
                  <a:pt x="1846173" y="15184"/>
                  <a:pt x="2091648" y="0"/>
                </a:cubicBezTo>
                <a:cubicBezTo>
                  <a:pt x="2337123" y="-15184"/>
                  <a:pt x="2413968" y="11136"/>
                  <a:pt x="2575201" y="0"/>
                </a:cubicBezTo>
                <a:cubicBezTo>
                  <a:pt x="2736434" y="-11136"/>
                  <a:pt x="2867989" y="47651"/>
                  <a:pt x="3058753" y="0"/>
                </a:cubicBezTo>
                <a:cubicBezTo>
                  <a:pt x="3249517" y="-47651"/>
                  <a:pt x="3739807" y="94509"/>
                  <a:pt x="3935896" y="0"/>
                </a:cubicBezTo>
                <a:cubicBezTo>
                  <a:pt x="3981304" y="211027"/>
                  <a:pt x="3917131" y="350867"/>
                  <a:pt x="3935896" y="562271"/>
                </a:cubicBezTo>
                <a:cubicBezTo>
                  <a:pt x="3954661" y="773675"/>
                  <a:pt x="3900761" y="826913"/>
                  <a:pt x="3935896" y="1085183"/>
                </a:cubicBezTo>
                <a:cubicBezTo>
                  <a:pt x="3971031" y="1343453"/>
                  <a:pt x="3930293" y="1391002"/>
                  <a:pt x="3935896" y="1647454"/>
                </a:cubicBezTo>
                <a:cubicBezTo>
                  <a:pt x="3941499" y="1903906"/>
                  <a:pt x="3898607" y="2064714"/>
                  <a:pt x="3935896" y="2209724"/>
                </a:cubicBezTo>
                <a:cubicBezTo>
                  <a:pt x="3973185" y="2354734"/>
                  <a:pt x="3934730" y="2505830"/>
                  <a:pt x="3935896" y="2693277"/>
                </a:cubicBezTo>
                <a:cubicBezTo>
                  <a:pt x="3937062" y="2880724"/>
                  <a:pt x="3888234" y="2974674"/>
                  <a:pt x="3935896" y="3255548"/>
                </a:cubicBezTo>
                <a:cubicBezTo>
                  <a:pt x="3983558" y="3536422"/>
                  <a:pt x="3858330" y="3779793"/>
                  <a:pt x="3935896" y="3935896"/>
                </a:cubicBezTo>
                <a:cubicBezTo>
                  <a:pt x="3775128" y="3939307"/>
                  <a:pt x="3649207" y="3887910"/>
                  <a:pt x="3491702" y="3935896"/>
                </a:cubicBezTo>
                <a:cubicBezTo>
                  <a:pt x="3334197" y="3983882"/>
                  <a:pt x="3071154" y="3875259"/>
                  <a:pt x="2929431" y="3935896"/>
                </a:cubicBezTo>
                <a:cubicBezTo>
                  <a:pt x="2787708" y="3996533"/>
                  <a:pt x="2536277" y="3905481"/>
                  <a:pt x="2367160" y="3935896"/>
                </a:cubicBezTo>
                <a:cubicBezTo>
                  <a:pt x="2198043" y="3966311"/>
                  <a:pt x="1959668" y="3910105"/>
                  <a:pt x="1726172" y="3935896"/>
                </a:cubicBezTo>
                <a:cubicBezTo>
                  <a:pt x="1492676" y="3961687"/>
                  <a:pt x="1383332" y="3933225"/>
                  <a:pt x="1163901" y="3935896"/>
                </a:cubicBezTo>
                <a:cubicBezTo>
                  <a:pt x="944470" y="3938567"/>
                  <a:pt x="866682" y="3930035"/>
                  <a:pt x="719707" y="3935896"/>
                </a:cubicBezTo>
                <a:cubicBezTo>
                  <a:pt x="572732" y="3941757"/>
                  <a:pt x="233989" y="3866611"/>
                  <a:pt x="0" y="3935896"/>
                </a:cubicBezTo>
                <a:cubicBezTo>
                  <a:pt x="-24379" y="3661116"/>
                  <a:pt x="16954" y="3589282"/>
                  <a:pt x="0" y="3334266"/>
                </a:cubicBezTo>
                <a:cubicBezTo>
                  <a:pt x="-16954" y="3079250"/>
                  <a:pt x="71240" y="2934344"/>
                  <a:pt x="0" y="2732636"/>
                </a:cubicBezTo>
                <a:cubicBezTo>
                  <a:pt x="-71240" y="2530928"/>
                  <a:pt x="22125" y="2423264"/>
                  <a:pt x="0" y="2131007"/>
                </a:cubicBezTo>
                <a:cubicBezTo>
                  <a:pt x="-22125" y="1838750"/>
                  <a:pt x="5980" y="1721780"/>
                  <a:pt x="0" y="1529377"/>
                </a:cubicBezTo>
                <a:cubicBezTo>
                  <a:pt x="-5980" y="1336974"/>
                  <a:pt x="49469" y="1203125"/>
                  <a:pt x="0" y="1006465"/>
                </a:cubicBezTo>
                <a:cubicBezTo>
                  <a:pt x="-49469" y="809805"/>
                  <a:pt x="57826" y="699568"/>
                  <a:pt x="0" y="522912"/>
                </a:cubicBezTo>
                <a:cubicBezTo>
                  <a:pt x="-57826" y="346256"/>
                  <a:pt x="44568" y="105240"/>
                  <a:pt x="0" y="0"/>
                </a:cubicBezTo>
                <a:close/>
              </a:path>
            </a:pathLst>
          </a:custGeom>
          <a:noFill/>
          <a:ln>
            <a:solidFill>
              <a:schemeClr val="tx1"/>
            </a:solidFill>
            <a:extLst>
              <a:ext uri="{C807C97D-BFC1-408E-A445-0C87EB9F89A2}">
                <ask:lineSketchStyleProps xmlns:ask="http://schemas.microsoft.com/office/drawing/2018/sketchyshapes" sd="3434549085">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80386"/>
          </a:xfrm>
        </p:spPr>
        <p:txBody>
          <a:bodyPr/>
          <a:lstStyle/>
          <a:p>
            <a:r>
              <a:rPr lang="en-US" dirty="0">
                <a:solidFill>
                  <a:schemeClr val="accent2">
                    <a:lumMod val="75000"/>
                  </a:schemeClr>
                </a:solidFill>
              </a:rPr>
              <a:t>How SETs can contribute to inclusion</a:t>
            </a:r>
            <a:endParaRPr dirty="0">
              <a:solidFill>
                <a:schemeClr val="accent2">
                  <a:lumMod val="75000"/>
                </a:schemeClr>
              </a:solidFill>
            </a:endParaRPr>
          </a:p>
        </p:txBody>
      </p:sp>
      <p:sp>
        <p:nvSpPr>
          <p:cNvPr id="3" name="Content Placeholder 2"/>
          <p:cNvSpPr>
            <a:spLocks noGrp="1"/>
          </p:cNvSpPr>
          <p:nvPr>
            <p:ph idx="1"/>
          </p:nvPr>
        </p:nvSpPr>
        <p:spPr>
          <a:xfrm>
            <a:off x="1125348" y="1145513"/>
            <a:ext cx="7074176" cy="3094245"/>
          </a:xfrm>
        </p:spPr>
        <p:txBody>
          <a:bodyPr>
            <a:normAutofit/>
          </a:bodyPr>
          <a:lstStyle/>
          <a:p>
            <a:pPr marL="0" indent="0">
              <a:buNone/>
            </a:pPr>
            <a:r>
              <a:rPr lang="en-US" sz="2800" dirty="0"/>
              <a:t>SETs can:</a:t>
            </a:r>
          </a:p>
          <a:p>
            <a:pPr marL="288925" indent="-288925"/>
            <a:r>
              <a:rPr lang="en-US" sz="2800" dirty="0"/>
              <a:t>notice when someone is being left out</a:t>
            </a:r>
          </a:p>
          <a:p>
            <a:pPr marL="288925" indent="-288925"/>
            <a:r>
              <a:rPr lang="en-US" sz="2800" dirty="0"/>
              <a:t>speak up when systems create barriers</a:t>
            </a:r>
          </a:p>
          <a:p>
            <a:pPr marL="288925" indent="-288925"/>
            <a:r>
              <a:rPr lang="en-US" sz="2800" dirty="0"/>
              <a:t>adjust communication and expectations</a:t>
            </a:r>
          </a:p>
          <a:p>
            <a:pPr marL="288925" indent="-288925"/>
            <a:r>
              <a:rPr lang="en-US" sz="2800" dirty="0"/>
              <a:t>build trust through empathy and reflection</a:t>
            </a:r>
          </a:p>
          <a:p>
            <a:pPr marL="288925" indent="-288925"/>
            <a:r>
              <a:rPr lang="en-US" sz="2800" dirty="0"/>
              <a:t>what else?</a:t>
            </a:r>
            <a:endParaRPr sz="2800" dirty="0"/>
          </a:p>
        </p:txBody>
      </p:sp>
      <p:pic>
        <p:nvPicPr>
          <p:cNvPr id="8194" name="Picture 2" descr="A cheerful group of diverse children makes their way across a small-town street lined with charming brick buildings. The scene captures a moment of friendship and inclusion, showing children of different backgrounds walking together, some using wheelchairs. Bright red storefronts contrast against a clear blue sky, while green trees frame the friendly neighborhood setting. The illustration conveys a sense of community, independence, and joy as the children navigate their colorful urban environment together.">
            <a:extLst>
              <a:ext uri="{FF2B5EF4-FFF2-40B4-BE49-F238E27FC236}">
                <a16:creationId xmlns:a16="http://schemas.microsoft.com/office/drawing/2014/main" id="{53E9FBA5-1958-5578-7444-B9F4E1B4ED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6470"/>
          <a:stretch>
            <a:fillRect/>
          </a:stretch>
        </p:blipFill>
        <p:spPr bwMode="auto">
          <a:xfrm>
            <a:off x="1462036" y="4239758"/>
            <a:ext cx="6400800" cy="23236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1672423" cy="820579"/>
          </a:xfrm>
        </p:spPr>
        <p:txBody>
          <a:bodyPr/>
          <a:lstStyle/>
          <a:p>
            <a:r>
              <a:rPr lang="en-US" dirty="0">
                <a:solidFill>
                  <a:schemeClr val="accent2">
                    <a:lumMod val="75000"/>
                  </a:schemeClr>
                </a:solidFill>
              </a:rPr>
              <a:t>Reflect</a:t>
            </a:r>
            <a:endParaRPr dirty="0">
              <a:solidFill>
                <a:schemeClr val="accent2">
                  <a:lumMod val="75000"/>
                </a:schemeClr>
              </a:solidFill>
            </a:endParaRPr>
          </a:p>
        </p:txBody>
      </p:sp>
      <p:sp>
        <p:nvSpPr>
          <p:cNvPr id="3" name="Content Placeholder 2"/>
          <p:cNvSpPr>
            <a:spLocks noGrp="1"/>
          </p:cNvSpPr>
          <p:nvPr>
            <p:ph idx="1"/>
          </p:nvPr>
        </p:nvSpPr>
        <p:spPr>
          <a:xfrm>
            <a:off x="628650" y="1253329"/>
            <a:ext cx="7886700" cy="1761175"/>
          </a:xfrm>
        </p:spPr>
        <p:txBody>
          <a:bodyPr>
            <a:normAutofit fontScale="92500" lnSpcReduction="20000"/>
          </a:bodyPr>
          <a:lstStyle/>
          <a:p>
            <a:pPr marL="0" indent="0" algn="ctr">
              <a:lnSpc>
                <a:spcPct val="110000"/>
              </a:lnSpc>
              <a:buNone/>
            </a:pPr>
            <a:r>
              <a:rPr lang="en-US" sz="2400" dirty="0"/>
              <a:t>“</a:t>
            </a:r>
            <a:r>
              <a:rPr lang="en-US" sz="2400"/>
              <a:t>I</a:t>
            </a:r>
            <a:r>
              <a:rPr lang="en-US" sz="2400" dirty="0"/>
              <a:t> used to believe that when parents missed meetings, they didn’t care. I’ve since learned that many are juggling jobs, caregiving, and barriers </a:t>
            </a:r>
            <a:r>
              <a:rPr lang="en-US" sz="2400"/>
              <a:t>I</a:t>
            </a:r>
            <a:r>
              <a:rPr lang="en-US" sz="2400" dirty="0"/>
              <a:t> don’t see. That belief came from privilege and made me less compassionate. Now, </a:t>
            </a:r>
            <a:r>
              <a:rPr lang="en-US" sz="2400"/>
              <a:t>I</a:t>
            </a:r>
            <a:r>
              <a:rPr lang="en-US" sz="2400" dirty="0"/>
              <a:t> check in and offer flexible options.”</a:t>
            </a:r>
            <a:endParaRPr sz="2400" dirty="0"/>
          </a:p>
        </p:txBody>
      </p:sp>
      <p:sp>
        <p:nvSpPr>
          <p:cNvPr id="4" name="Content Placeholder 2">
            <a:extLst>
              <a:ext uri="{FF2B5EF4-FFF2-40B4-BE49-F238E27FC236}">
                <a16:creationId xmlns:a16="http://schemas.microsoft.com/office/drawing/2014/main" id="{37DF819D-B2E4-AA66-97CC-0E903C9CC642}"/>
              </a:ext>
            </a:extLst>
          </p:cNvPr>
          <p:cNvSpPr txBox="1">
            <a:spLocks/>
          </p:cNvSpPr>
          <p:nvPr/>
        </p:nvSpPr>
        <p:spPr>
          <a:xfrm>
            <a:off x="709037" y="3686706"/>
            <a:ext cx="7886700" cy="1839886"/>
          </a:xfrm>
          <a:prstGeom prst="rect">
            <a:avLst/>
          </a:prstGeom>
          <a:solidFill>
            <a:schemeClr val="accent2">
              <a:lumMod val="20000"/>
              <a:lumOff val="80000"/>
            </a:schemeClr>
          </a:solidFill>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i="1" dirty="0"/>
              <a:t>Answer these questions on your own:</a:t>
            </a:r>
          </a:p>
          <a:p>
            <a:pPr marL="231775" indent="-231775"/>
            <a:r>
              <a:rPr lang="en-US" dirty="0"/>
              <a:t>Think of a time when you made an assumption about a client or family</a:t>
            </a:r>
          </a:p>
          <a:p>
            <a:pPr marL="231775" indent="-231775"/>
            <a:r>
              <a:rPr lang="en-US" dirty="0"/>
              <a:t>Where might privilege or bias have played a role?</a:t>
            </a:r>
          </a:p>
          <a:p>
            <a:pPr marL="231775" indent="-231775"/>
            <a:r>
              <a:rPr lang="en-US" dirty="0"/>
              <a:t>What would you do differently 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4079036" cy="1192369"/>
          </a:xfrm>
        </p:spPr>
        <p:txBody>
          <a:bodyPr>
            <a:normAutofit fontScale="90000"/>
          </a:bodyPr>
          <a:lstStyle/>
          <a:p>
            <a:r>
              <a:rPr lang="en-US" sz="4400" b="1">
                <a:solidFill>
                  <a:schemeClr val="accent6">
                    <a:lumMod val="75000"/>
                  </a:schemeClr>
                </a:solidFill>
              </a:rPr>
              <a:t>3. </a:t>
            </a:r>
            <a:r>
              <a:rPr sz="4400" b="1">
                <a:solidFill>
                  <a:schemeClr val="accent6">
                    <a:lumMod val="75000"/>
                  </a:schemeClr>
                </a:solidFill>
              </a:rPr>
              <a:t>Social </a:t>
            </a:r>
            <a:r>
              <a:rPr sz="4400" b="1" dirty="0">
                <a:solidFill>
                  <a:schemeClr val="accent6">
                    <a:lumMod val="75000"/>
                  </a:schemeClr>
                </a:solidFill>
              </a:rPr>
              <a:t>Context</a:t>
            </a:r>
          </a:p>
        </p:txBody>
      </p:sp>
      <p:sp>
        <p:nvSpPr>
          <p:cNvPr id="3" name="Content Placeholder 2"/>
          <p:cNvSpPr>
            <a:spLocks noGrp="1"/>
          </p:cNvSpPr>
          <p:nvPr>
            <p:ph idx="1"/>
          </p:nvPr>
        </p:nvSpPr>
        <p:spPr>
          <a:xfrm>
            <a:off x="4795934" y="270163"/>
            <a:ext cx="4079036" cy="6317673"/>
          </a:xfrm>
        </p:spPr>
        <p:txBody>
          <a:bodyPr>
            <a:normAutofit/>
          </a:bodyPr>
          <a:lstStyle/>
          <a:p>
            <a:r>
              <a:rPr lang="en-US" sz="2200" b="1" dirty="0"/>
              <a:t>Social context </a:t>
            </a:r>
            <a:r>
              <a:rPr lang="en-US" sz="2200" dirty="0"/>
              <a:t>refers to </a:t>
            </a:r>
            <a:r>
              <a:rPr lang="en-US" sz="2200"/>
              <a:t>the environments, relationships and cultural factors that </a:t>
            </a:r>
            <a:r>
              <a:rPr lang="en-US" sz="2200" dirty="0"/>
              <a:t>shape </a:t>
            </a:r>
            <a:r>
              <a:rPr lang="en-US" sz="2200"/>
              <a:t>a person or group’s </a:t>
            </a:r>
            <a:r>
              <a:rPr lang="en-US" sz="2200" dirty="0"/>
              <a:t>everyday life.</a:t>
            </a:r>
          </a:p>
          <a:p>
            <a:r>
              <a:rPr lang="en-US" sz="2200" b="1"/>
              <a:t>Social context </a:t>
            </a:r>
            <a:r>
              <a:rPr lang="en-US" sz="2200"/>
              <a:t>includes:</a:t>
            </a:r>
            <a:endParaRPr lang="en-US" sz="2200" dirty="0"/>
          </a:p>
          <a:p>
            <a:pPr lvl="1"/>
            <a:r>
              <a:rPr lang="en-US" sz="2200"/>
              <a:t>family, peers, neighbourhoods, communities</a:t>
            </a:r>
          </a:p>
          <a:p>
            <a:pPr lvl="1"/>
            <a:r>
              <a:rPr lang="en-US" sz="2200"/>
              <a:t>schools, education, </a:t>
            </a:r>
            <a:r>
              <a:rPr lang="en-US" sz="2200" dirty="0"/>
              <a:t>and health care systems</a:t>
            </a:r>
          </a:p>
          <a:p>
            <a:pPr lvl="1"/>
            <a:r>
              <a:rPr lang="en-US" sz="2200" dirty="0"/>
              <a:t>social services</a:t>
            </a:r>
          </a:p>
          <a:p>
            <a:pPr lvl="1"/>
            <a:r>
              <a:rPr lang="en-US" sz="2200" dirty="0"/>
              <a:t>laws and legislation</a:t>
            </a:r>
          </a:p>
          <a:p>
            <a:pPr lvl="1"/>
            <a:r>
              <a:rPr lang="en-US" sz="2200" dirty="0"/>
              <a:t>social policies that affect participation (inclusive education policy, access to services)</a:t>
            </a:r>
          </a:p>
          <a:p>
            <a:pPr lvl="1"/>
            <a:r>
              <a:rPr lang="en-US" sz="2200" dirty="0"/>
              <a:t>cultural norms and societal expectations</a:t>
            </a:r>
          </a:p>
        </p:txBody>
      </p:sp>
      <p:pic>
        <p:nvPicPr>
          <p:cNvPr id="1026" name="Picture 2" descr="A radiant central hub pulses with energy as colorful human silhouettes orbit in perfect harmony. Each figure—rendered in vibrant teal, orange, blue, and purple—stands connected by flowing gradient lines against a soft cream background. Speech bubbles and data packets float between the figures, symbolizing both digital messages and personal conversations. Concentric circles guide the eye through this warm, inviting illustration of human connection. The minimalist design balances negative space with dynamic line work, creating a powerful visual metaphor for our interconnected communities—both online and in-person.">
            <a:extLst>
              <a:ext uri="{FF2B5EF4-FFF2-40B4-BE49-F238E27FC236}">
                <a16:creationId xmlns:a16="http://schemas.microsoft.com/office/drawing/2014/main" id="{DDEE393A-AE3F-A828-5F7E-D888268826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838" y="1791476"/>
            <a:ext cx="4079036" cy="3984173"/>
          </a:xfrm>
          <a:custGeom>
            <a:avLst/>
            <a:gdLst>
              <a:gd name="connsiteX0" fmla="*/ 0 w 4079036"/>
              <a:gd name="connsiteY0" fmla="*/ 0 h 3984173"/>
              <a:gd name="connsiteX1" fmla="*/ 501139 w 4079036"/>
              <a:gd name="connsiteY1" fmla="*/ 0 h 3984173"/>
              <a:gd name="connsiteX2" fmla="*/ 1002277 w 4079036"/>
              <a:gd name="connsiteY2" fmla="*/ 0 h 3984173"/>
              <a:gd name="connsiteX3" fmla="*/ 1584997 w 4079036"/>
              <a:gd name="connsiteY3" fmla="*/ 0 h 3984173"/>
              <a:gd name="connsiteX4" fmla="*/ 2208507 w 4079036"/>
              <a:gd name="connsiteY4" fmla="*/ 0 h 3984173"/>
              <a:gd name="connsiteX5" fmla="*/ 2750436 w 4079036"/>
              <a:gd name="connsiteY5" fmla="*/ 0 h 3984173"/>
              <a:gd name="connsiteX6" fmla="*/ 3414736 w 4079036"/>
              <a:gd name="connsiteY6" fmla="*/ 0 h 3984173"/>
              <a:gd name="connsiteX7" fmla="*/ 4079036 w 4079036"/>
              <a:gd name="connsiteY7" fmla="*/ 0 h 3984173"/>
              <a:gd name="connsiteX8" fmla="*/ 4079036 w 4079036"/>
              <a:gd name="connsiteY8" fmla="*/ 529326 h 3984173"/>
              <a:gd name="connsiteX9" fmla="*/ 4079036 w 4079036"/>
              <a:gd name="connsiteY9" fmla="*/ 1058652 h 3984173"/>
              <a:gd name="connsiteX10" fmla="*/ 4079036 w 4079036"/>
              <a:gd name="connsiteY10" fmla="*/ 1707503 h 3984173"/>
              <a:gd name="connsiteX11" fmla="*/ 4079036 w 4079036"/>
              <a:gd name="connsiteY11" fmla="*/ 2196987 h 3984173"/>
              <a:gd name="connsiteX12" fmla="*/ 4079036 w 4079036"/>
              <a:gd name="connsiteY12" fmla="*/ 2646629 h 3984173"/>
              <a:gd name="connsiteX13" fmla="*/ 4079036 w 4079036"/>
              <a:gd name="connsiteY13" fmla="*/ 3215797 h 3984173"/>
              <a:gd name="connsiteX14" fmla="*/ 4079036 w 4079036"/>
              <a:gd name="connsiteY14" fmla="*/ 3984173 h 3984173"/>
              <a:gd name="connsiteX15" fmla="*/ 3577897 w 4079036"/>
              <a:gd name="connsiteY15" fmla="*/ 3984173 h 3984173"/>
              <a:gd name="connsiteX16" fmla="*/ 3076759 w 4079036"/>
              <a:gd name="connsiteY16" fmla="*/ 3984173 h 3984173"/>
              <a:gd name="connsiteX17" fmla="*/ 2616410 w 4079036"/>
              <a:gd name="connsiteY17" fmla="*/ 3984173 h 3984173"/>
              <a:gd name="connsiteX18" fmla="*/ 2074481 w 4079036"/>
              <a:gd name="connsiteY18" fmla="*/ 3984173 h 3984173"/>
              <a:gd name="connsiteX19" fmla="*/ 1614133 w 4079036"/>
              <a:gd name="connsiteY19" fmla="*/ 3984173 h 3984173"/>
              <a:gd name="connsiteX20" fmla="*/ 1072204 w 4079036"/>
              <a:gd name="connsiteY20" fmla="*/ 3984173 h 3984173"/>
              <a:gd name="connsiteX21" fmla="*/ 571065 w 4079036"/>
              <a:gd name="connsiteY21" fmla="*/ 3984173 h 3984173"/>
              <a:gd name="connsiteX22" fmla="*/ 0 w 4079036"/>
              <a:gd name="connsiteY22" fmla="*/ 3984173 h 3984173"/>
              <a:gd name="connsiteX23" fmla="*/ 0 w 4079036"/>
              <a:gd name="connsiteY23" fmla="*/ 3494689 h 3984173"/>
              <a:gd name="connsiteX24" fmla="*/ 0 w 4079036"/>
              <a:gd name="connsiteY24" fmla="*/ 2885680 h 3984173"/>
              <a:gd name="connsiteX25" fmla="*/ 0 w 4079036"/>
              <a:gd name="connsiteY25" fmla="*/ 2356354 h 3984173"/>
              <a:gd name="connsiteX26" fmla="*/ 0 w 4079036"/>
              <a:gd name="connsiteY26" fmla="*/ 1906711 h 3984173"/>
              <a:gd name="connsiteX27" fmla="*/ 0 w 4079036"/>
              <a:gd name="connsiteY27" fmla="*/ 1257860 h 3984173"/>
              <a:gd name="connsiteX28" fmla="*/ 0 w 4079036"/>
              <a:gd name="connsiteY28" fmla="*/ 808218 h 3984173"/>
              <a:gd name="connsiteX29" fmla="*/ 0 w 4079036"/>
              <a:gd name="connsiteY29" fmla="*/ 0 h 398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79036" h="3984173" extrusionOk="0">
                <a:moveTo>
                  <a:pt x="0" y="0"/>
                </a:moveTo>
                <a:cubicBezTo>
                  <a:pt x="242760" y="-36549"/>
                  <a:pt x="277395" y="5414"/>
                  <a:pt x="501139" y="0"/>
                </a:cubicBezTo>
                <a:cubicBezTo>
                  <a:pt x="724883" y="-5414"/>
                  <a:pt x="803727" y="26643"/>
                  <a:pt x="1002277" y="0"/>
                </a:cubicBezTo>
                <a:cubicBezTo>
                  <a:pt x="1200827" y="-26643"/>
                  <a:pt x="1354781" y="36178"/>
                  <a:pt x="1584997" y="0"/>
                </a:cubicBezTo>
                <a:cubicBezTo>
                  <a:pt x="1815213" y="-36178"/>
                  <a:pt x="1921566" y="15484"/>
                  <a:pt x="2208507" y="0"/>
                </a:cubicBezTo>
                <a:cubicBezTo>
                  <a:pt x="2495448" y="-15484"/>
                  <a:pt x="2503450" y="54745"/>
                  <a:pt x="2750436" y="0"/>
                </a:cubicBezTo>
                <a:cubicBezTo>
                  <a:pt x="2997422" y="-54745"/>
                  <a:pt x="3163994" y="8108"/>
                  <a:pt x="3414736" y="0"/>
                </a:cubicBezTo>
                <a:cubicBezTo>
                  <a:pt x="3665478" y="-8108"/>
                  <a:pt x="3844696" y="76095"/>
                  <a:pt x="4079036" y="0"/>
                </a:cubicBezTo>
                <a:cubicBezTo>
                  <a:pt x="4087611" y="127584"/>
                  <a:pt x="4027040" y="266263"/>
                  <a:pt x="4079036" y="529326"/>
                </a:cubicBezTo>
                <a:cubicBezTo>
                  <a:pt x="4131032" y="792389"/>
                  <a:pt x="4071226" y="905724"/>
                  <a:pt x="4079036" y="1058652"/>
                </a:cubicBezTo>
                <a:cubicBezTo>
                  <a:pt x="4086846" y="1211580"/>
                  <a:pt x="4061937" y="1399278"/>
                  <a:pt x="4079036" y="1707503"/>
                </a:cubicBezTo>
                <a:cubicBezTo>
                  <a:pt x="4096135" y="2015728"/>
                  <a:pt x="4034544" y="2086157"/>
                  <a:pt x="4079036" y="2196987"/>
                </a:cubicBezTo>
                <a:cubicBezTo>
                  <a:pt x="4123528" y="2307817"/>
                  <a:pt x="4058447" y="2510902"/>
                  <a:pt x="4079036" y="2646629"/>
                </a:cubicBezTo>
                <a:cubicBezTo>
                  <a:pt x="4099625" y="2782356"/>
                  <a:pt x="4054710" y="2963764"/>
                  <a:pt x="4079036" y="3215797"/>
                </a:cubicBezTo>
                <a:cubicBezTo>
                  <a:pt x="4103362" y="3467830"/>
                  <a:pt x="4021758" y="3772804"/>
                  <a:pt x="4079036" y="3984173"/>
                </a:cubicBezTo>
                <a:cubicBezTo>
                  <a:pt x="3954031" y="4011853"/>
                  <a:pt x="3697851" y="3970767"/>
                  <a:pt x="3577897" y="3984173"/>
                </a:cubicBezTo>
                <a:cubicBezTo>
                  <a:pt x="3457943" y="3997579"/>
                  <a:pt x="3322162" y="3949707"/>
                  <a:pt x="3076759" y="3984173"/>
                </a:cubicBezTo>
                <a:cubicBezTo>
                  <a:pt x="2831356" y="4018639"/>
                  <a:pt x="2817350" y="3973002"/>
                  <a:pt x="2616410" y="3984173"/>
                </a:cubicBezTo>
                <a:cubicBezTo>
                  <a:pt x="2415470" y="3995344"/>
                  <a:pt x="2317047" y="3935753"/>
                  <a:pt x="2074481" y="3984173"/>
                </a:cubicBezTo>
                <a:cubicBezTo>
                  <a:pt x="1831915" y="4032593"/>
                  <a:pt x="1835008" y="3946542"/>
                  <a:pt x="1614133" y="3984173"/>
                </a:cubicBezTo>
                <a:cubicBezTo>
                  <a:pt x="1393258" y="4021804"/>
                  <a:pt x="1225910" y="3952914"/>
                  <a:pt x="1072204" y="3984173"/>
                </a:cubicBezTo>
                <a:cubicBezTo>
                  <a:pt x="918498" y="4015432"/>
                  <a:pt x="796403" y="3928085"/>
                  <a:pt x="571065" y="3984173"/>
                </a:cubicBezTo>
                <a:cubicBezTo>
                  <a:pt x="345727" y="4040261"/>
                  <a:pt x="180082" y="3969523"/>
                  <a:pt x="0" y="3984173"/>
                </a:cubicBezTo>
                <a:cubicBezTo>
                  <a:pt x="-16525" y="3822615"/>
                  <a:pt x="46082" y="3736487"/>
                  <a:pt x="0" y="3494689"/>
                </a:cubicBezTo>
                <a:cubicBezTo>
                  <a:pt x="-46082" y="3252891"/>
                  <a:pt x="12380" y="3090703"/>
                  <a:pt x="0" y="2885680"/>
                </a:cubicBezTo>
                <a:cubicBezTo>
                  <a:pt x="-12380" y="2680657"/>
                  <a:pt x="4201" y="2601989"/>
                  <a:pt x="0" y="2356354"/>
                </a:cubicBezTo>
                <a:cubicBezTo>
                  <a:pt x="-4201" y="2110719"/>
                  <a:pt x="3114" y="2004662"/>
                  <a:pt x="0" y="1906711"/>
                </a:cubicBezTo>
                <a:cubicBezTo>
                  <a:pt x="-3114" y="1808760"/>
                  <a:pt x="75688" y="1578017"/>
                  <a:pt x="0" y="1257860"/>
                </a:cubicBezTo>
                <a:cubicBezTo>
                  <a:pt x="-75688" y="937703"/>
                  <a:pt x="44821" y="959666"/>
                  <a:pt x="0" y="808218"/>
                </a:cubicBezTo>
                <a:cubicBezTo>
                  <a:pt x="-44821" y="656770"/>
                  <a:pt x="5776" y="188480"/>
                  <a:pt x="0" y="0"/>
                </a:cubicBezTo>
                <a:close/>
              </a:path>
            </a:pathLst>
          </a:custGeom>
          <a:noFill/>
          <a:ln>
            <a:solidFill>
              <a:schemeClr val="tx1"/>
            </a:solidFill>
            <a:extLst>
              <a:ext uri="{C807C97D-BFC1-408E-A445-0C87EB9F89A2}">
                <ask:lineSketchStyleProps xmlns:ask="http://schemas.microsoft.com/office/drawing/2018/sketchyshapes" sd="600075286">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422599" cy="1001761"/>
          </a:xfrm>
        </p:spPr>
        <p:txBody>
          <a:bodyPr>
            <a:normAutofit/>
          </a:bodyPr>
          <a:lstStyle/>
          <a:p>
            <a:r>
              <a:rPr lang="en-US" sz="3600" dirty="0">
                <a:solidFill>
                  <a:schemeClr val="accent6">
                    <a:lumMod val="75000"/>
                  </a:schemeClr>
                </a:solidFill>
              </a:rPr>
              <a:t>Social constructs shape policies</a:t>
            </a:r>
            <a:endParaRPr sz="3600" dirty="0">
              <a:solidFill>
                <a:schemeClr val="accent6">
                  <a:lumMod val="75000"/>
                </a:schemeClr>
              </a:solidFill>
            </a:endParaRPr>
          </a:p>
        </p:txBody>
      </p:sp>
      <p:sp>
        <p:nvSpPr>
          <p:cNvPr id="3" name="Content Placeholder 2"/>
          <p:cNvSpPr>
            <a:spLocks noGrp="1"/>
          </p:cNvSpPr>
          <p:nvPr>
            <p:ph idx="1"/>
          </p:nvPr>
        </p:nvSpPr>
        <p:spPr>
          <a:xfrm>
            <a:off x="582989" y="1740783"/>
            <a:ext cx="7978022" cy="4351338"/>
          </a:xfrm>
        </p:spPr>
        <p:txBody>
          <a:bodyPr>
            <a:normAutofit/>
          </a:bodyPr>
          <a:lstStyle/>
          <a:p>
            <a:pPr marL="227013" indent="-227013"/>
            <a:r>
              <a:rPr lang="en-US" sz="2800" b="1" i="1" dirty="0"/>
              <a:t>Social constructs </a:t>
            </a:r>
            <a:r>
              <a:rPr lang="en-US" sz="2800" dirty="0"/>
              <a:t>are shared ideas or beliefs society treats as ‘natural’ (even though they are created).</a:t>
            </a:r>
          </a:p>
          <a:p>
            <a:pPr marL="227013" indent="-227013"/>
            <a:r>
              <a:rPr lang="en-US" sz="2800" dirty="0"/>
              <a:t>They are often related to </a:t>
            </a:r>
            <a:r>
              <a:rPr lang="en-US" sz="2800" b="1" dirty="0"/>
              <a:t>customs and culture</a:t>
            </a:r>
            <a:r>
              <a:rPr lang="en-US" sz="2800" dirty="0"/>
              <a:t>.</a:t>
            </a:r>
          </a:p>
          <a:p>
            <a:pPr marL="227013" indent="-227013"/>
            <a:r>
              <a:rPr lang="en-US" sz="2800" dirty="0"/>
              <a:t>They influence how </a:t>
            </a:r>
            <a:r>
              <a:rPr lang="en-US" sz="2800" b="1" dirty="0"/>
              <a:t>policies</a:t>
            </a:r>
            <a:r>
              <a:rPr lang="en-US" sz="2800" dirty="0"/>
              <a:t> are made. </a:t>
            </a:r>
          </a:p>
          <a:p>
            <a:pPr marL="227013" indent="-227013"/>
            <a:r>
              <a:rPr lang="en-US" sz="2800"/>
              <a:t>Examples of social constructs:</a:t>
            </a:r>
            <a:endParaRPr lang="en-US" sz="2800" dirty="0"/>
          </a:p>
          <a:p>
            <a:pPr marL="574675" lvl="1" indent="-231775"/>
            <a:r>
              <a:rPr lang="en-US" sz="2400" dirty="0"/>
              <a:t>What counts as a ‘normal’ family, or ‘normal’ behaviour</a:t>
            </a:r>
          </a:p>
          <a:p>
            <a:pPr marL="574675" lvl="1" indent="-231775"/>
            <a:r>
              <a:rPr lang="en-US" sz="2400" dirty="0"/>
              <a:t>Expectations around gender roles</a:t>
            </a:r>
          </a:p>
          <a:p>
            <a:pPr marL="574675" lvl="1" indent="-231775"/>
            <a:r>
              <a:rPr lang="en-US" sz="2400" dirty="0"/>
              <a:t>Ideas about ability and disability</a:t>
            </a:r>
          </a:p>
          <a:p>
            <a:pPr marL="574675" lvl="1" indent="-231775"/>
            <a:r>
              <a:rPr lang="en-US" sz="2400" dirty="0"/>
              <a:t>Language and ‘official’ communication styles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558" y="365126"/>
            <a:ext cx="6912793" cy="841505"/>
          </a:xfrm>
        </p:spPr>
        <p:txBody>
          <a:bodyPr/>
          <a:lstStyle/>
          <a:p>
            <a:r>
              <a:rPr lang="en-CA" dirty="0">
                <a:solidFill>
                  <a:schemeClr val="accent6">
                    <a:lumMod val="75000"/>
                  </a:schemeClr>
                </a:solidFill>
              </a:rPr>
              <a:t>Social policies that affect participation</a:t>
            </a:r>
            <a:endParaRPr dirty="0">
              <a:solidFill>
                <a:schemeClr val="accent6">
                  <a:lumMod val="75000"/>
                </a:schemeClr>
              </a:solidFill>
            </a:endParaRPr>
          </a:p>
        </p:txBody>
      </p:sp>
      <p:sp>
        <p:nvSpPr>
          <p:cNvPr id="3" name="Content Placeholder 2"/>
          <p:cNvSpPr>
            <a:spLocks noGrp="1"/>
          </p:cNvSpPr>
          <p:nvPr>
            <p:ph idx="1"/>
          </p:nvPr>
        </p:nvSpPr>
        <p:spPr>
          <a:xfrm>
            <a:off x="475558" y="1486260"/>
            <a:ext cx="8192884" cy="4351338"/>
          </a:xfrm>
        </p:spPr>
        <p:txBody>
          <a:bodyPr>
            <a:normAutofit/>
          </a:bodyPr>
          <a:lstStyle/>
          <a:p>
            <a:pPr marL="0" indent="0">
              <a:spcBef>
                <a:spcPts val="0"/>
              </a:spcBef>
              <a:spcAft>
                <a:spcPts val="1800"/>
              </a:spcAft>
              <a:buNone/>
            </a:pPr>
            <a:r>
              <a:rPr lang="en-CA" sz="2800" dirty="0"/>
              <a:t>Policies can either support or block social inclusion.</a:t>
            </a:r>
          </a:p>
          <a:p>
            <a:pPr marL="0" indent="0">
              <a:spcBef>
                <a:spcPts val="0"/>
              </a:spcBef>
              <a:spcAft>
                <a:spcPts val="1200"/>
              </a:spcAft>
              <a:buNone/>
            </a:pPr>
            <a:r>
              <a:rPr lang="en-CA" sz="2800" dirty="0"/>
              <a:t>For example:</a:t>
            </a:r>
          </a:p>
          <a:p>
            <a:pPr marL="342900" lvl="1" indent="0">
              <a:spcBef>
                <a:spcPts val="0"/>
              </a:spcBef>
              <a:spcAft>
                <a:spcPts val="1200"/>
              </a:spcAft>
              <a:buNone/>
            </a:pPr>
            <a:r>
              <a:rPr lang="en-CA" sz="2400"/>
              <a:t>✅ An inclusive </a:t>
            </a:r>
            <a:r>
              <a:rPr lang="en-CA" sz="2400" dirty="0"/>
              <a:t>education </a:t>
            </a:r>
            <a:r>
              <a:rPr lang="en-CA" sz="2400"/>
              <a:t>policy can mean that </a:t>
            </a:r>
            <a:r>
              <a:rPr lang="en-CA" sz="2400" dirty="0"/>
              <a:t>students with disabilities get classroom support</a:t>
            </a:r>
          </a:p>
          <a:p>
            <a:pPr marL="342900" lvl="1" indent="0">
              <a:spcBef>
                <a:spcPts val="0"/>
              </a:spcBef>
              <a:spcAft>
                <a:spcPts val="1200"/>
              </a:spcAft>
              <a:buNone/>
            </a:pPr>
            <a:r>
              <a:rPr lang="en-CA" sz="2400" dirty="0"/>
              <a:t>❌ No transportation </a:t>
            </a:r>
            <a:r>
              <a:rPr lang="en-CA" sz="2400"/>
              <a:t>subsidies can mean that </a:t>
            </a:r>
            <a:r>
              <a:rPr lang="en-CA" sz="2400" dirty="0"/>
              <a:t>rural </a:t>
            </a:r>
            <a:r>
              <a:rPr lang="en-CA" sz="2400"/>
              <a:t>clients have limited access to services</a:t>
            </a:r>
            <a:endParaRPr lang="en-CA" sz="2400" dirty="0"/>
          </a:p>
          <a:p>
            <a:pPr marL="342900" lvl="1" indent="0">
              <a:spcBef>
                <a:spcPts val="0"/>
              </a:spcBef>
              <a:spcAft>
                <a:spcPts val="1200"/>
              </a:spcAft>
              <a:buNone/>
            </a:pPr>
            <a:r>
              <a:rPr lang="en-CA" sz="2400" dirty="0"/>
              <a:t>✅ Translation services for </a:t>
            </a:r>
            <a:r>
              <a:rPr lang="en-CA" sz="2400"/>
              <a:t>parents means that their participation in their children’s school life can improve</a:t>
            </a:r>
            <a:endParaRPr lang="en-CA" sz="2400" dirty="0"/>
          </a:p>
          <a:p>
            <a:pPr marL="342900" lvl="1" indent="0">
              <a:spcBef>
                <a:spcPts val="0"/>
              </a:spcBef>
              <a:spcAft>
                <a:spcPts val="1200"/>
              </a:spcAft>
              <a:buNone/>
            </a:pPr>
            <a:r>
              <a:rPr lang="en-CA" sz="2400" dirty="0"/>
              <a:t>❌ Strict attendance </a:t>
            </a:r>
            <a:r>
              <a:rPr lang="en-CA" sz="2400"/>
              <a:t>rules might penalize </a:t>
            </a:r>
            <a:r>
              <a:rPr lang="en-CA" sz="2400" dirty="0"/>
              <a:t>children in unstable homes</a:t>
            </a:r>
            <a:endParaRPr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18F14-718C-DEBF-512B-49B167F79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D3B79-FE38-C229-B26E-BCBB198471A5}"/>
              </a:ext>
            </a:extLst>
          </p:cNvPr>
          <p:cNvSpPr>
            <a:spLocks noGrp="1"/>
          </p:cNvSpPr>
          <p:nvPr>
            <p:ph type="title"/>
          </p:nvPr>
        </p:nvSpPr>
        <p:spPr>
          <a:xfrm>
            <a:off x="475558" y="365126"/>
            <a:ext cx="6912793" cy="841505"/>
          </a:xfrm>
        </p:spPr>
        <p:txBody>
          <a:bodyPr>
            <a:normAutofit/>
          </a:bodyPr>
          <a:lstStyle/>
          <a:p>
            <a:r>
              <a:rPr lang="en-CA" dirty="0">
                <a:solidFill>
                  <a:schemeClr val="accent6">
                    <a:lumMod val="75000"/>
                  </a:schemeClr>
                </a:solidFill>
              </a:rPr>
              <a:t>Example: Daniel’s case study</a:t>
            </a:r>
            <a:endParaRPr dirty="0">
              <a:solidFill>
                <a:schemeClr val="accent6">
                  <a:lumMod val="75000"/>
                </a:schemeClr>
              </a:solidFill>
            </a:endParaRPr>
          </a:p>
        </p:txBody>
      </p:sp>
      <p:sp>
        <p:nvSpPr>
          <p:cNvPr id="3" name="Content Placeholder 2">
            <a:extLst>
              <a:ext uri="{FF2B5EF4-FFF2-40B4-BE49-F238E27FC236}">
                <a16:creationId xmlns:a16="http://schemas.microsoft.com/office/drawing/2014/main" id="{9B95776B-4AF4-2144-90B1-BE7DC58AE5EB}"/>
              </a:ext>
            </a:extLst>
          </p:cNvPr>
          <p:cNvSpPr>
            <a:spLocks noGrp="1"/>
          </p:cNvSpPr>
          <p:nvPr>
            <p:ph idx="1"/>
          </p:nvPr>
        </p:nvSpPr>
        <p:spPr>
          <a:xfrm>
            <a:off x="475558" y="1305390"/>
            <a:ext cx="8192884" cy="503314"/>
          </a:xfrm>
        </p:spPr>
        <p:txBody>
          <a:bodyPr>
            <a:normAutofit/>
          </a:bodyPr>
          <a:lstStyle/>
          <a:p>
            <a:pPr marL="0" indent="0">
              <a:spcBef>
                <a:spcPts val="0"/>
              </a:spcBef>
              <a:spcAft>
                <a:spcPts val="1800"/>
              </a:spcAft>
              <a:buNone/>
            </a:pPr>
            <a:r>
              <a:rPr lang="en-CA" sz="2800" dirty="0"/>
              <a:t>Policies can either support or block social inclusion.</a:t>
            </a:r>
          </a:p>
        </p:txBody>
      </p:sp>
      <p:graphicFrame>
        <p:nvGraphicFramePr>
          <p:cNvPr id="4" name="Table 3">
            <a:extLst>
              <a:ext uri="{FF2B5EF4-FFF2-40B4-BE49-F238E27FC236}">
                <a16:creationId xmlns:a16="http://schemas.microsoft.com/office/drawing/2014/main" id="{DCC4C76C-B364-E814-CD16-DA67E078408F}"/>
              </a:ext>
            </a:extLst>
          </p:cNvPr>
          <p:cNvGraphicFramePr>
            <a:graphicFrameLocks noGrp="1"/>
          </p:cNvGraphicFramePr>
          <p:nvPr>
            <p:extLst>
              <p:ext uri="{D42A27DB-BD31-4B8C-83A1-F6EECF244321}">
                <p14:modId xmlns:p14="http://schemas.microsoft.com/office/powerpoint/2010/main" val="3146729346"/>
              </p:ext>
            </p:extLst>
          </p:nvPr>
        </p:nvGraphicFramePr>
        <p:xfrm>
          <a:off x="628022" y="2008225"/>
          <a:ext cx="7887956" cy="4251898"/>
        </p:xfrm>
        <a:graphic>
          <a:graphicData uri="http://schemas.openxmlformats.org/drawingml/2006/table">
            <a:tbl>
              <a:tblPr firstRow="1" bandRow="1">
                <a:tableStyleId>{5C22544A-7EE6-4342-B048-85BDC9FD1C3A}</a:tableStyleId>
              </a:tblPr>
              <a:tblGrid>
                <a:gridCol w="3341077">
                  <a:extLst>
                    <a:ext uri="{9D8B030D-6E8A-4147-A177-3AD203B41FA5}">
                      <a16:colId xmlns:a16="http://schemas.microsoft.com/office/drawing/2014/main" val="2939234251"/>
                    </a:ext>
                  </a:extLst>
                </a:gridCol>
                <a:gridCol w="4546879">
                  <a:extLst>
                    <a:ext uri="{9D8B030D-6E8A-4147-A177-3AD203B41FA5}">
                      <a16:colId xmlns:a16="http://schemas.microsoft.com/office/drawing/2014/main" val="1035831155"/>
                    </a:ext>
                  </a:extLst>
                </a:gridCol>
              </a:tblGrid>
              <a:tr h="896346">
                <a:tc>
                  <a:txBody>
                    <a:bodyPr/>
                    <a:lstStyle/>
                    <a:p>
                      <a:pPr algn="ctr"/>
                      <a:r>
                        <a:rPr lang="en-US" sz="2000" dirty="0"/>
                        <a:t>POLICY</a:t>
                      </a:r>
                      <a:endParaRPr lang="en-CA" sz="2000" dirty="0"/>
                    </a:p>
                  </a:txBody>
                  <a:tcPr/>
                </a:tc>
                <a:tc>
                  <a:txBody>
                    <a:bodyPr/>
                    <a:lstStyle/>
                    <a:p>
                      <a:pPr algn="ctr"/>
                      <a:r>
                        <a:rPr lang="en-US" sz="2000" dirty="0"/>
                        <a:t>EFFECT</a:t>
                      </a:r>
                      <a:endParaRPr lang="en-CA" sz="2000" dirty="0"/>
                    </a:p>
                  </a:txBody>
                  <a:tcPr/>
                </a:tc>
                <a:extLst>
                  <a:ext uri="{0D108BD9-81ED-4DB2-BD59-A6C34878D82A}">
                    <a16:rowId xmlns:a16="http://schemas.microsoft.com/office/drawing/2014/main" val="1298395146"/>
                  </a:ext>
                </a:extLst>
              </a:tr>
              <a:tr h="838888">
                <a:tc>
                  <a:txBody>
                    <a:bodyPr/>
                    <a:lstStyle/>
                    <a:p>
                      <a:r>
                        <a:rPr lang="en-US" sz="1800" dirty="0"/>
                        <a:t>Inclusive Education law</a:t>
                      </a:r>
                      <a:endParaRPr lang="en-CA" sz="1800" dirty="0"/>
                    </a:p>
                  </a:txBody>
                  <a:tcPr/>
                </a:tc>
                <a:tc>
                  <a:txBody>
                    <a:bodyPr/>
                    <a:lstStyle/>
                    <a:p>
                      <a:r>
                        <a:rPr lang="en-US" sz="1800" dirty="0"/>
                        <a:t>Allows Daniel to be placed in mainstream classroom with support (protective factor)</a:t>
                      </a:r>
                      <a:endParaRPr lang="en-CA" sz="1800" dirty="0"/>
                    </a:p>
                  </a:txBody>
                  <a:tcPr/>
                </a:tc>
                <a:extLst>
                  <a:ext uri="{0D108BD9-81ED-4DB2-BD59-A6C34878D82A}">
                    <a16:rowId xmlns:a16="http://schemas.microsoft.com/office/drawing/2014/main" val="2040516620"/>
                  </a:ext>
                </a:extLst>
              </a:tr>
              <a:tr h="838888">
                <a:tc>
                  <a:txBody>
                    <a:bodyPr/>
                    <a:lstStyle/>
                    <a:p>
                      <a:r>
                        <a:rPr lang="en-US" sz="1800" dirty="0"/>
                        <a:t>No translation services for IEP meetings</a:t>
                      </a:r>
                      <a:endParaRPr lang="en-CA" sz="1800" dirty="0"/>
                    </a:p>
                  </a:txBody>
                  <a:tcPr/>
                </a:tc>
                <a:tc>
                  <a:txBody>
                    <a:bodyPr/>
                    <a:lstStyle/>
                    <a:p>
                      <a:r>
                        <a:rPr lang="en-US" sz="1800" dirty="0"/>
                        <a:t>Mother cannot fully participate in planning (risk factor)</a:t>
                      </a:r>
                      <a:endParaRPr lang="en-CA" sz="1800" dirty="0"/>
                    </a:p>
                  </a:txBody>
                  <a:tcPr/>
                </a:tc>
                <a:extLst>
                  <a:ext uri="{0D108BD9-81ED-4DB2-BD59-A6C34878D82A}">
                    <a16:rowId xmlns:a16="http://schemas.microsoft.com/office/drawing/2014/main" val="247157117"/>
                  </a:ext>
                </a:extLst>
              </a:tr>
              <a:tr h="838888">
                <a:tc>
                  <a:txBody>
                    <a:bodyPr/>
                    <a:lstStyle/>
                    <a:p>
                      <a:endParaRPr lang="en-CA" dirty="0"/>
                    </a:p>
                  </a:txBody>
                  <a:tcPr/>
                </a:tc>
                <a:tc>
                  <a:txBody>
                    <a:bodyPr/>
                    <a:lstStyle/>
                    <a:p>
                      <a:endParaRPr lang="en-CA" dirty="0"/>
                    </a:p>
                  </a:txBody>
                  <a:tcPr/>
                </a:tc>
                <a:extLst>
                  <a:ext uri="{0D108BD9-81ED-4DB2-BD59-A6C34878D82A}">
                    <a16:rowId xmlns:a16="http://schemas.microsoft.com/office/drawing/2014/main" val="446708483"/>
                  </a:ext>
                </a:extLst>
              </a:tr>
              <a:tr h="838888">
                <a:tc>
                  <a:txBody>
                    <a:bodyPr/>
                    <a:lstStyle/>
                    <a:p>
                      <a:endParaRPr lang="en-CA" dirty="0"/>
                    </a:p>
                  </a:txBody>
                  <a:tcPr/>
                </a:tc>
                <a:tc>
                  <a:txBody>
                    <a:bodyPr/>
                    <a:lstStyle/>
                    <a:p>
                      <a:endParaRPr lang="en-CA" dirty="0"/>
                    </a:p>
                  </a:txBody>
                  <a:tcPr/>
                </a:tc>
                <a:extLst>
                  <a:ext uri="{0D108BD9-81ED-4DB2-BD59-A6C34878D82A}">
                    <a16:rowId xmlns:a16="http://schemas.microsoft.com/office/drawing/2014/main" val="811804262"/>
                  </a:ext>
                </a:extLst>
              </a:tr>
            </a:tbl>
          </a:graphicData>
        </a:graphic>
      </p:graphicFrame>
    </p:spTree>
    <p:extLst>
      <p:ext uri="{BB962C8B-B14F-4D97-AF65-F5344CB8AC3E}">
        <p14:creationId xmlns:p14="http://schemas.microsoft.com/office/powerpoint/2010/main" val="3222904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txBox="1">
            <a:spLocks noChangeArrowheads="1"/>
          </p:cNvSpPr>
          <p:nvPr/>
        </p:nvSpPr>
        <p:spPr>
          <a:xfrm>
            <a:off x="429798" y="528438"/>
            <a:ext cx="4283604" cy="3600450"/>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spcBef>
                <a:spcPts val="0"/>
              </a:spcBef>
              <a:spcAft>
                <a:spcPts val="0"/>
              </a:spcAft>
            </a:pPr>
            <a:r>
              <a:rPr lang="en-CA" sz="2400" dirty="0">
                <a:latin typeface="Aptos" panose="020B0004020202020204" pitchFamily="34" charset="0"/>
              </a:rPr>
              <a:t>The more </a:t>
            </a:r>
          </a:p>
          <a:p>
            <a:pPr algn="ctr">
              <a:lnSpc>
                <a:spcPct val="100000"/>
              </a:lnSpc>
              <a:spcBef>
                <a:spcPts val="0"/>
              </a:spcBef>
              <a:spcAft>
                <a:spcPts val="0"/>
              </a:spcAft>
            </a:pPr>
            <a:r>
              <a:rPr lang="en-CA" sz="3000" b="1" dirty="0">
                <a:solidFill>
                  <a:schemeClr val="accent1">
                    <a:lumMod val="75000"/>
                  </a:schemeClr>
                </a:solidFill>
                <a:latin typeface="Aptos" panose="020B0004020202020204" pitchFamily="34" charset="0"/>
              </a:rPr>
              <a:t>obstacles, challenges,</a:t>
            </a:r>
          </a:p>
          <a:p>
            <a:pPr algn="ctr">
              <a:lnSpc>
                <a:spcPct val="100000"/>
              </a:lnSpc>
              <a:spcBef>
                <a:spcPts val="0"/>
              </a:spcBef>
              <a:spcAft>
                <a:spcPts val="0"/>
              </a:spcAft>
            </a:pPr>
            <a:r>
              <a:rPr lang="en-CA" sz="3000" b="1" dirty="0">
                <a:solidFill>
                  <a:schemeClr val="accent1">
                    <a:lumMod val="75000"/>
                  </a:schemeClr>
                </a:solidFill>
                <a:latin typeface="Aptos" panose="020B0004020202020204" pitchFamily="34" charset="0"/>
              </a:rPr>
              <a:t>lack of support,</a:t>
            </a:r>
          </a:p>
          <a:p>
            <a:pPr algn="ctr">
              <a:lnSpc>
                <a:spcPct val="100000"/>
              </a:lnSpc>
              <a:spcBef>
                <a:spcPts val="0"/>
              </a:spcBef>
              <a:spcAft>
                <a:spcPts val="0"/>
              </a:spcAft>
            </a:pPr>
            <a:r>
              <a:rPr lang="en-CA" sz="3000" b="1">
                <a:solidFill>
                  <a:schemeClr val="accent1">
                    <a:lumMod val="75000"/>
                  </a:schemeClr>
                </a:solidFill>
                <a:latin typeface="Aptos" panose="020B0004020202020204" pitchFamily="34" charset="0"/>
              </a:rPr>
              <a:t>and liabilities</a:t>
            </a:r>
            <a:r>
              <a:rPr lang="en-CA" sz="3000" b="1" dirty="0">
                <a:solidFill>
                  <a:schemeClr val="accent1">
                    <a:lumMod val="75000"/>
                  </a:schemeClr>
                </a:solidFill>
                <a:latin typeface="Aptos" panose="020B0004020202020204" pitchFamily="34" charset="0"/>
              </a:rPr>
              <a:t>, </a:t>
            </a:r>
          </a:p>
          <a:p>
            <a:pPr algn="ctr">
              <a:lnSpc>
                <a:spcPct val="100000"/>
              </a:lnSpc>
              <a:spcBef>
                <a:spcPts val="0"/>
              </a:spcBef>
              <a:spcAft>
                <a:spcPts val="0"/>
              </a:spcAft>
            </a:pPr>
            <a:r>
              <a:rPr lang="en-CA" sz="2400">
                <a:latin typeface="Aptos" panose="020B0004020202020204" pitchFamily="34" charset="0"/>
              </a:rPr>
              <a:t>that </a:t>
            </a:r>
            <a:r>
              <a:rPr lang="en-CA" sz="2400" dirty="0">
                <a:latin typeface="Aptos" panose="020B0004020202020204" pitchFamily="34" charset="0"/>
              </a:rPr>
              <a:t>a client has, </a:t>
            </a:r>
          </a:p>
          <a:p>
            <a:pPr algn="ctr">
              <a:lnSpc>
                <a:spcPct val="100000"/>
              </a:lnSpc>
              <a:spcBef>
                <a:spcPts val="0"/>
              </a:spcBef>
              <a:spcAft>
                <a:spcPts val="0"/>
              </a:spcAft>
            </a:pPr>
            <a:r>
              <a:rPr lang="en-CA" sz="2400" dirty="0">
                <a:latin typeface="Aptos" panose="020B0004020202020204" pitchFamily="34" charset="0"/>
              </a:rPr>
              <a:t>the less that client will be able</a:t>
            </a:r>
          </a:p>
          <a:p>
            <a:pPr algn="ctr">
              <a:lnSpc>
                <a:spcPct val="100000"/>
              </a:lnSpc>
              <a:spcBef>
                <a:spcPts val="0"/>
              </a:spcBef>
              <a:spcAft>
                <a:spcPts val="0"/>
              </a:spcAft>
            </a:pPr>
            <a:r>
              <a:rPr lang="en-CA" sz="2400" dirty="0">
                <a:latin typeface="Aptos" panose="020B0004020202020204" pitchFamily="34" charset="0"/>
              </a:rPr>
              <a:t>to manage their life</a:t>
            </a:r>
            <a:r>
              <a:rPr lang="en-CA" sz="2400">
                <a:latin typeface="Aptos" panose="020B0004020202020204" pitchFamily="34" charset="0"/>
              </a:rPr>
              <a:t>. </a:t>
            </a:r>
          </a:p>
          <a:p>
            <a:pPr algn="ctr">
              <a:lnSpc>
                <a:spcPct val="100000"/>
              </a:lnSpc>
              <a:spcBef>
                <a:spcPts val="0"/>
              </a:spcBef>
              <a:spcAft>
                <a:spcPts val="0"/>
              </a:spcAft>
            </a:pPr>
            <a:r>
              <a:rPr lang="en-CA" sz="2400">
                <a:latin typeface="Aptos" panose="020B0004020202020204" pitchFamily="34" charset="0"/>
              </a:rPr>
              <a:t>These are </a:t>
            </a:r>
            <a:r>
              <a:rPr lang="en-CA" sz="2800" b="1">
                <a:solidFill>
                  <a:schemeClr val="accent1">
                    <a:lumMod val="75000"/>
                  </a:schemeClr>
                </a:solidFill>
                <a:latin typeface="Aptos" panose="020B0004020202020204" pitchFamily="34" charset="0"/>
              </a:rPr>
              <a:t>risk factors</a:t>
            </a:r>
            <a:r>
              <a:rPr lang="en-CA" sz="2400" b="1">
                <a:solidFill>
                  <a:schemeClr val="accent1">
                    <a:lumMod val="75000"/>
                  </a:schemeClr>
                </a:solidFill>
                <a:latin typeface="Aptos" panose="020B0004020202020204" pitchFamily="34" charset="0"/>
              </a:rPr>
              <a:t>.</a:t>
            </a:r>
            <a:endParaRPr lang="en-US" sz="2400" b="1" dirty="0">
              <a:solidFill>
                <a:schemeClr val="accent1">
                  <a:lumMod val="75000"/>
                </a:schemeClr>
              </a:solidFill>
              <a:latin typeface="Aptos" panose="020B0004020202020204" pitchFamily="34" charset="0"/>
            </a:endParaRPr>
          </a:p>
        </p:txBody>
      </p:sp>
      <p:sp>
        <p:nvSpPr>
          <p:cNvPr id="2" name="Rectangle 3">
            <a:extLst>
              <a:ext uri="{FF2B5EF4-FFF2-40B4-BE49-F238E27FC236}">
                <a16:creationId xmlns:a16="http://schemas.microsoft.com/office/drawing/2014/main" id="{A0C1988B-FCD8-B702-8654-E1116A1E10AF}"/>
              </a:ext>
            </a:extLst>
          </p:cNvPr>
          <p:cNvSpPr txBox="1">
            <a:spLocks noChangeArrowheads="1"/>
          </p:cNvSpPr>
          <p:nvPr/>
        </p:nvSpPr>
        <p:spPr>
          <a:xfrm>
            <a:off x="4102769" y="2729112"/>
            <a:ext cx="4611434" cy="3600450"/>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spcBef>
                <a:spcPts val="0"/>
              </a:spcBef>
              <a:spcAft>
                <a:spcPts val="0"/>
              </a:spcAft>
            </a:pPr>
            <a:r>
              <a:rPr lang="en-CA" sz="2400" dirty="0">
                <a:latin typeface="Aptos" panose="020B0004020202020204" pitchFamily="34" charset="0"/>
              </a:rPr>
              <a:t>The more </a:t>
            </a:r>
          </a:p>
          <a:p>
            <a:pPr algn="ctr">
              <a:lnSpc>
                <a:spcPct val="100000"/>
              </a:lnSpc>
              <a:spcBef>
                <a:spcPts val="0"/>
              </a:spcBef>
              <a:spcAft>
                <a:spcPts val="0"/>
              </a:spcAft>
            </a:pPr>
            <a:r>
              <a:rPr lang="en-CA" sz="3000" b="1" dirty="0">
                <a:solidFill>
                  <a:srgbClr val="00B050"/>
                </a:solidFill>
                <a:latin typeface="Aptos" panose="020B0004020202020204" pitchFamily="34" charset="0"/>
              </a:rPr>
              <a:t>strengths,</a:t>
            </a:r>
          </a:p>
          <a:p>
            <a:pPr algn="ctr">
              <a:lnSpc>
                <a:spcPct val="100000"/>
              </a:lnSpc>
              <a:spcBef>
                <a:spcPts val="0"/>
              </a:spcBef>
              <a:spcAft>
                <a:spcPts val="0"/>
              </a:spcAft>
            </a:pPr>
            <a:r>
              <a:rPr lang="en-CA" sz="3000" b="1" dirty="0">
                <a:solidFill>
                  <a:srgbClr val="00B050"/>
                </a:solidFill>
                <a:latin typeface="Aptos" panose="020B0004020202020204" pitchFamily="34" charset="0"/>
              </a:rPr>
              <a:t>supports,</a:t>
            </a:r>
          </a:p>
          <a:p>
            <a:pPr algn="ctr">
              <a:lnSpc>
                <a:spcPct val="100000"/>
              </a:lnSpc>
              <a:spcBef>
                <a:spcPts val="0"/>
              </a:spcBef>
              <a:spcAft>
                <a:spcPts val="0"/>
              </a:spcAft>
            </a:pPr>
            <a:r>
              <a:rPr lang="en-CA" sz="3000" b="1">
                <a:solidFill>
                  <a:srgbClr val="00B050"/>
                </a:solidFill>
                <a:latin typeface="Aptos" panose="020B0004020202020204" pitchFamily="34" charset="0"/>
              </a:rPr>
              <a:t>and assets</a:t>
            </a:r>
            <a:r>
              <a:rPr lang="en-CA" sz="3000" b="1" dirty="0">
                <a:solidFill>
                  <a:srgbClr val="00B050"/>
                </a:solidFill>
                <a:latin typeface="Aptos" panose="020B0004020202020204" pitchFamily="34" charset="0"/>
              </a:rPr>
              <a:t>, </a:t>
            </a:r>
          </a:p>
          <a:p>
            <a:pPr algn="ctr">
              <a:lnSpc>
                <a:spcPct val="100000"/>
              </a:lnSpc>
              <a:spcBef>
                <a:spcPts val="0"/>
              </a:spcBef>
              <a:spcAft>
                <a:spcPts val="0"/>
              </a:spcAft>
            </a:pPr>
            <a:r>
              <a:rPr lang="en-CA" sz="2400">
                <a:latin typeface="Aptos" panose="020B0004020202020204" pitchFamily="34" charset="0"/>
              </a:rPr>
              <a:t>that </a:t>
            </a:r>
            <a:r>
              <a:rPr lang="en-CA" sz="2400" dirty="0">
                <a:latin typeface="Aptos" panose="020B0004020202020204" pitchFamily="34" charset="0"/>
              </a:rPr>
              <a:t>a client has, </a:t>
            </a:r>
          </a:p>
          <a:p>
            <a:pPr algn="ctr">
              <a:lnSpc>
                <a:spcPct val="100000"/>
              </a:lnSpc>
              <a:spcBef>
                <a:spcPts val="0"/>
              </a:spcBef>
              <a:spcAft>
                <a:spcPts val="0"/>
              </a:spcAft>
            </a:pPr>
            <a:r>
              <a:rPr lang="en-CA" sz="2400" dirty="0">
                <a:latin typeface="Aptos" panose="020B0004020202020204" pitchFamily="34" charset="0"/>
              </a:rPr>
              <a:t>the better that client will be able </a:t>
            </a:r>
          </a:p>
          <a:p>
            <a:pPr algn="ctr">
              <a:lnSpc>
                <a:spcPct val="100000"/>
              </a:lnSpc>
              <a:spcBef>
                <a:spcPts val="0"/>
              </a:spcBef>
              <a:spcAft>
                <a:spcPts val="0"/>
              </a:spcAft>
            </a:pPr>
            <a:r>
              <a:rPr lang="en-CA" sz="2400" dirty="0">
                <a:latin typeface="Aptos" panose="020B0004020202020204" pitchFamily="34" charset="0"/>
              </a:rPr>
              <a:t>to manage their </a:t>
            </a:r>
            <a:r>
              <a:rPr lang="en-CA" sz="2400">
                <a:latin typeface="Aptos" panose="020B0004020202020204" pitchFamily="34" charset="0"/>
              </a:rPr>
              <a:t>life.</a:t>
            </a:r>
          </a:p>
          <a:p>
            <a:pPr algn="ctr">
              <a:lnSpc>
                <a:spcPct val="100000"/>
              </a:lnSpc>
              <a:spcBef>
                <a:spcPts val="0"/>
              </a:spcBef>
              <a:spcAft>
                <a:spcPts val="0"/>
              </a:spcAft>
            </a:pPr>
            <a:r>
              <a:rPr lang="en-CA" sz="2400">
                <a:latin typeface="Aptos" panose="020B0004020202020204" pitchFamily="34" charset="0"/>
              </a:rPr>
              <a:t>These are </a:t>
            </a:r>
            <a:r>
              <a:rPr lang="en-CA" sz="2800" b="1">
                <a:solidFill>
                  <a:srgbClr val="00B050"/>
                </a:solidFill>
                <a:latin typeface="Aptos" panose="020B0004020202020204" pitchFamily="34" charset="0"/>
              </a:rPr>
              <a:t>protective factors</a:t>
            </a:r>
            <a:r>
              <a:rPr lang="en-CA" sz="2400">
                <a:latin typeface="Aptos" panose="020B0004020202020204" pitchFamily="34" charset="0"/>
              </a:rPr>
              <a:t>. </a:t>
            </a:r>
            <a:endParaRPr lang="en-US" sz="2400" dirty="0">
              <a:latin typeface="Aptos" panose="020B0004020202020204" pitchFamily="34" charset="0"/>
            </a:endParaRPr>
          </a:p>
        </p:txBody>
      </p:sp>
    </p:spTree>
    <p:extLst>
      <p:ext uri="{BB962C8B-B14F-4D97-AF65-F5344CB8AC3E}">
        <p14:creationId xmlns:p14="http://schemas.microsoft.com/office/powerpoint/2010/main" val="3583462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6130369" cy="879212"/>
          </a:xfrm>
        </p:spPr>
        <p:txBody>
          <a:bodyPr/>
          <a:lstStyle/>
          <a:p>
            <a:r>
              <a:rPr lang="en-US" dirty="0">
                <a:solidFill>
                  <a:schemeClr val="accent6">
                    <a:lumMod val="75000"/>
                  </a:schemeClr>
                </a:solidFill>
              </a:rPr>
              <a:t>Risk factors and protective factors</a:t>
            </a:r>
            <a:endParaRPr dirty="0">
              <a:solidFill>
                <a:schemeClr val="accent6">
                  <a:lumMod val="75000"/>
                </a:schemeClr>
              </a:solidFill>
            </a:endParaRPr>
          </a:p>
        </p:txBody>
      </p:sp>
      <p:sp>
        <p:nvSpPr>
          <p:cNvPr id="3" name="TextBox 2">
            <a:extLst>
              <a:ext uri="{FF2B5EF4-FFF2-40B4-BE49-F238E27FC236}">
                <a16:creationId xmlns:a16="http://schemas.microsoft.com/office/drawing/2014/main" id="{7AF780D6-F5B8-2015-54ED-280041386319}"/>
              </a:ext>
            </a:extLst>
          </p:cNvPr>
          <p:cNvSpPr txBox="1"/>
          <p:nvPr/>
        </p:nvSpPr>
        <p:spPr>
          <a:xfrm>
            <a:off x="740179" y="1244339"/>
            <a:ext cx="7775171" cy="5201424"/>
          </a:xfrm>
          <a:prstGeom prst="rect">
            <a:avLst/>
          </a:prstGeom>
          <a:noFill/>
        </p:spPr>
        <p:txBody>
          <a:bodyPr wrap="square" rtlCol="0">
            <a:spAutoFit/>
          </a:bodyPr>
          <a:lstStyle/>
          <a:p>
            <a:pPr marL="285750" indent="-285750">
              <a:buFont typeface="Arial" panose="020B0604020202020204" pitchFamily="34" charset="0"/>
              <a:buChar char="•"/>
            </a:pPr>
            <a:r>
              <a:rPr lang="en-US" sz="2400"/>
              <a:t>Risk and protective factors exist at many levels:</a:t>
            </a:r>
          </a:p>
          <a:p>
            <a:pPr marL="742950" lvl="1" indent="-285750">
              <a:buFont typeface="Arial" panose="020B0604020202020204" pitchFamily="34" charset="0"/>
              <a:buChar char="•"/>
            </a:pPr>
            <a:r>
              <a:rPr lang="en-US" sz="2400" i="1"/>
              <a:t>Personal/individual </a:t>
            </a:r>
            <a:r>
              <a:rPr lang="en-US" sz="2400"/>
              <a:t>(temperament, coping skills, trauma history, resilience)</a:t>
            </a:r>
          </a:p>
          <a:p>
            <a:pPr marL="742950" lvl="1" indent="-285750">
              <a:buFont typeface="Arial" panose="020B0604020202020204" pitchFamily="34" charset="0"/>
              <a:buChar char="•"/>
            </a:pPr>
            <a:r>
              <a:rPr lang="en-US" sz="2400" i="1"/>
              <a:t>Family</a:t>
            </a:r>
            <a:r>
              <a:rPr lang="en-US" sz="2400"/>
              <a:t> (parental support, family conflict)</a:t>
            </a:r>
          </a:p>
          <a:p>
            <a:pPr marL="742950" lvl="1" indent="-285750">
              <a:buFont typeface="Arial" panose="020B0604020202020204" pitchFamily="34" charset="0"/>
              <a:buChar char="•"/>
            </a:pPr>
            <a:r>
              <a:rPr lang="en-US" sz="2400" i="1"/>
              <a:t>Peer</a:t>
            </a:r>
            <a:r>
              <a:rPr lang="en-US" sz="2400"/>
              <a:t> (supportive friends, bullying)</a:t>
            </a:r>
          </a:p>
          <a:p>
            <a:pPr marL="742950" lvl="1" indent="-285750">
              <a:buFont typeface="Arial" panose="020B0604020202020204" pitchFamily="34" charset="0"/>
              <a:buChar char="•"/>
            </a:pPr>
            <a:r>
              <a:rPr lang="en-US" sz="2400" i="1"/>
              <a:t>Environmental</a:t>
            </a:r>
            <a:r>
              <a:rPr lang="en-US" sz="2400"/>
              <a:t> (community engagement, neighbourhood safety, access to services)</a:t>
            </a:r>
          </a:p>
          <a:p>
            <a:pPr marL="742950" lvl="1" indent="-285750">
              <a:spcAft>
                <a:spcPts val="1200"/>
              </a:spcAft>
              <a:buFont typeface="Arial" panose="020B0604020202020204" pitchFamily="34" charset="0"/>
              <a:buChar char="•"/>
            </a:pPr>
            <a:r>
              <a:rPr lang="en-US" sz="2400" i="1"/>
              <a:t>Societal/structural </a:t>
            </a:r>
            <a:r>
              <a:rPr lang="en-US" sz="2400"/>
              <a:t>(laws, social policies, discrimination)</a:t>
            </a:r>
          </a:p>
          <a:p>
            <a:pPr marL="285750" indent="-285750">
              <a:spcAft>
                <a:spcPts val="1200"/>
              </a:spcAft>
              <a:buFont typeface="Arial" panose="020B0604020202020204" pitchFamily="34" charset="0"/>
              <a:buChar char="•"/>
            </a:pPr>
            <a:r>
              <a:rPr lang="en-US" sz="2400"/>
              <a:t>All levels interact: social context can shape, strengthen, or weaken personal risk or protective factors</a:t>
            </a:r>
          </a:p>
          <a:p>
            <a:pPr marL="285750" indent="-285750">
              <a:buFont typeface="Arial" panose="020B0604020202020204" pitchFamily="34" charset="0"/>
              <a:buChar char="•"/>
            </a:pPr>
            <a:r>
              <a:rPr lang="en-US" sz="2400"/>
              <a:t>As SETs, we need to look at the whole picture, not just the individual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95841-728B-21C9-057C-9F75ECC013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9A5AEF-1B6C-F3CC-EEFA-E8E2E635FDA2}"/>
              </a:ext>
            </a:extLst>
          </p:cNvPr>
          <p:cNvSpPr>
            <a:spLocks noGrp="1"/>
          </p:cNvSpPr>
          <p:nvPr>
            <p:ph type="title"/>
          </p:nvPr>
        </p:nvSpPr>
        <p:spPr>
          <a:xfrm>
            <a:off x="628650" y="365127"/>
            <a:ext cx="6130369" cy="879212"/>
          </a:xfrm>
        </p:spPr>
        <p:txBody>
          <a:bodyPr/>
          <a:lstStyle/>
          <a:p>
            <a:r>
              <a:rPr lang="en-US" dirty="0">
                <a:solidFill>
                  <a:schemeClr val="accent6">
                    <a:lumMod val="75000"/>
                  </a:schemeClr>
                </a:solidFill>
              </a:rPr>
              <a:t>Risk factors and protective factors</a:t>
            </a:r>
            <a:endParaRPr dirty="0">
              <a:solidFill>
                <a:schemeClr val="accent6">
                  <a:lumMod val="75000"/>
                </a:schemeClr>
              </a:solidFill>
            </a:endParaRPr>
          </a:p>
        </p:txBody>
      </p:sp>
      <p:graphicFrame>
        <p:nvGraphicFramePr>
          <p:cNvPr id="6" name="Table 5">
            <a:extLst>
              <a:ext uri="{FF2B5EF4-FFF2-40B4-BE49-F238E27FC236}">
                <a16:creationId xmlns:a16="http://schemas.microsoft.com/office/drawing/2014/main" id="{8D67603B-771A-2D49-B371-523A686D2047}"/>
              </a:ext>
            </a:extLst>
          </p:cNvPr>
          <p:cNvGraphicFramePr>
            <a:graphicFrameLocks noGrp="1"/>
          </p:cNvGraphicFramePr>
          <p:nvPr/>
        </p:nvGraphicFramePr>
        <p:xfrm>
          <a:off x="810706" y="1385741"/>
          <a:ext cx="7522588" cy="4771762"/>
        </p:xfrm>
        <a:graphic>
          <a:graphicData uri="http://schemas.openxmlformats.org/drawingml/2006/table">
            <a:tbl>
              <a:tblPr firstRow="1" bandRow="1">
                <a:tableStyleId>{5C22544A-7EE6-4342-B048-85BDC9FD1C3A}</a:tableStyleId>
              </a:tblPr>
              <a:tblGrid>
                <a:gridCol w="3761294">
                  <a:extLst>
                    <a:ext uri="{9D8B030D-6E8A-4147-A177-3AD203B41FA5}">
                      <a16:colId xmlns:a16="http://schemas.microsoft.com/office/drawing/2014/main" val="1631399494"/>
                    </a:ext>
                  </a:extLst>
                </a:gridCol>
                <a:gridCol w="3761294">
                  <a:extLst>
                    <a:ext uri="{9D8B030D-6E8A-4147-A177-3AD203B41FA5}">
                      <a16:colId xmlns:a16="http://schemas.microsoft.com/office/drawing/2014/main" val="2005004446"/>
                    </a:ext>
                  </a:extLst>
                </a:gridCol>
              </a:tblGrid>
              <a:tr h="729569">
                <a:tc>
                  <a:txBody>
                    <a:bodyPr/>
                    <a:lstStyle/>
                    <a:p>
                      <a:pPr algn="ctr"/>
                      <a:r>
                        <a:rPr lang="en-US" sz="2400" dirty="0"/>
                        <a:t>RISK FACTORS</a:t>
                      </a:r>
                      <a:endParaRPr lang="en-CA" sz="2400" dirty="0"/>
                    </a:p>
                  </a:txBody>
                  <a:tcPr/>
                </a:tc>
                <a:tc>
                  <a:txBody>
                    <a:bodyPr/>
                    <a:lstStyle/>
                    <a:p>
                      <a:pPr algn="ctr"/>
                      <a:r>
                        <a:rPr lang="en-US" sz="2400" dirty="0"/>
                        <a:t>PROTECTIVE FACTORS</a:t>
                      </a:r>
                      <a:endParaRPr lang="en-CA" sz="2400" dirty="0"/>
                    </a:p>
                  </a:txBody>
                  <a:tcPr/>
                </a:tc>
                <a:extLst>
                  <a:ext uri="{0D108BD9-81ED-4DB2-BD59-A6C34878D82A}">
                    <a16:rowId xmlns:a16="http://schemas.microsoft.com/office/drawing/2014/main" val="3251087239"/>
                  </a:ext>
                </a:extLst>
              </a:tr>
              <a:tr h="514769">
                <a:tc>
                  <a:txBody>
                    <a:bodyPr/>
                    <a:lstStyle/>
                    <a:p>
                      <a:r>
                        <a:rPr lang="en-US" sz="1600" dirty="0"/>
                        <a:t>Make it harder for someone to </a:t>
                      </a:r>
                      <a:r>
                        <a:rPr lang="en-US" sz="1600" b="1" dirty="0"/>
                        <a:t>participate</a:t>
                      </a:r>
                      <a:endParaRPr lang="en-CA" sz="1600" b="1" dirty="0"/>
                    </a:p>
                  </a:txBody>
                  <a:tcPr/>
                </a:tc>
                <a:tc>
                  <a:txBody>
                    <a:bodyPr/>
                    <a:lstStyle/>
                    <a:p>
                      <a:r>
                        <a:rPr lang="en-US" sz="1600" dirty="0"/>
                        <a:t>Help a person feel </a:t>
                      </a:r>
                      <a:r>
                        <a:rPr lang="en-US" sz="1600" b="1" dirty="0"/>
                        <a:t>safe </a:t>
                      </a:r>
                      <a:r>
                        <a:rPr lang="en-US" sz="1600" dirty="0"/>
                        <a:t>and </a:t>
                      </a:r>
                      <a:r>
                        <a:rPr lang="en-US" sz="1600" b="1" dirty="0"/>
                        <a:t>included</a:t>
                      </a:r>
                      <a:endParaRPr lang="en-CA" sz="1600" b="1" dirty="0"/>
                    </a:p>
                  </a:txBody>
                  <a:tcPr/>
                </a:tc>
                <a:extLst>
                  <a:ext uri="{0D108BD9-81ED-4DB2-BD59-A6C34878D82A}">
                    <a16:rowId xmlns:a16="http://schemas.microsoft.com/office/drawing/2014/main" val="2448590034"/>
                  </a:ext>
                </a:extLst>
              </a:tr>
              <a:tr h="454774">
                <a:tc>
                  <a:txBody>
                    <a:bodyPr/>
                    <a:lstStyle/>
                    <a:p>
                      <a:r>
                        <a:rPr lang="en-US" sz="1600" dirty="0"/>
                        <a:t>Conditions or barriers that </a:t>
                      </a:r>
                      <a:r>
                        <a:rPr lang="en-US" sz="1600" b="1" dirty="0"/>
                        <a:t>increase the likelihood of negative outcomes</a:t>
                      </a:r>
                      <a:endParaRPr lang="en-CA" sz="1600" b="1" dirty="0"/>
                    </a:p>
                  </a:txBody>
                  <a:tcPr/>
                </a:tc>
                <a:tc>
                  <a:txBody>
                    <a:bodyPr/>
                    <a:lstStyle/>
                    <a:p>
                      <a:r>
                        <a:rPr lang="en-US" sz="1600" dirty="0"/>
                        <a:t>Conditions or supports that </a:t>
                      </a:r>
                      <a:r>
                        <a:rPr lang="en-US" sz="1600" b="1" dirty="0"/>
                        <a:t>increase the likelihood</a:t>
                      </a:r>
                      <a:r>
                        <a:rPr lang="en-US" sz="1600" dirty="0"/>
                        <a:t> </a:t>
                      </a:r>
                      <a:r>
                        <a:rPr lang="en-US" sz="1600" b="1" dirty="0"/>
                        <a:t>of positive outcomes</a:t>
                      </a:r>
                      <a:endParaRPr lang="en-CA" sz="1600" b="1" dirty="0"/>
                    </a:p>
                  </a:txBody>
                  <a:tcPr/>
                </a:tc>
                <a:extLst>
                  <a:ext uri="{0D108BD9-81ED-4DB2-BD59-A6C34878D82A}">
                    <a16:rowId xmlns:a16="http://schemas.microsoft.com/office/drawing/2014/main" val="994116113"/>
                  </a:ext>
                </a:extLst>
              </a:tr>
              <a:tr h="600016">
                <a:tc>
                  <a:txBody>
                    <a:bodyPr/>
                    <a:lstStyle/>
                    <a:p>
                      <a:r>
                        <a:rPr lang="en-CA" sz="1600" dirty="0"/>
                        <a:t>Contribute to </a:t>
                      </a:r>
                      <a:r>
                        <a:rPr lang="en-CA" sz="1600" b="1" dirty="0"/>
                        <a:t>exclusion, isolation</a:t>
                      </a:r>
                      <a:r>
                        <a:rPr lang="en-CA" sz="1600" dirty="0"/>
                        <a:t>, or </a:t>
                      </a:r>
                      <a:r>
                        <a:rPr lang="en-CA" sz="1600" b="1" dirty="0"/>
                        <a:t>disengagement</a:t>
                      </a:r>
                    </a:p>
                  </a:txBody>
                  <a:tcPr/>
                </a:tc>
                <a:tc>
                  <a:txBody>
                    <a:bodyPr/>
                    <a:lstStyle/>
                    <a:p>
                      <a:r>
                        <a:rPr lang="en-US" sz="1600" dirty="0"/>
                        <a:t>Help individuals feel </a:t>
                      </a:r>
                      <a:r>
                        <a:rPr lang="en-US" sz="1600" b="1" dirty="0"/>
                        <a:t>accepted </a:t>
                      </a:r>
                      <a:r>
                        <a:rPr lang="en-US" sz="1600" b="0" dirty="0"/>
                        <a:t>and</a:t>
                      </a:r>
                      <a:r>
                        <a:rPr lang="en-US" sz="1600" b="1" dirty="0"/>
                        <a:t> valued</a:t>
                      </a:r>
                      <a:endParaRPr lang="en-CA" sz="1600" dirty="0"/>
                    </a:p>
                  </a:txBody>
                  <a:tcPr/>
                </a:tc>
                <a:extLst>
                  <a:ext uri="{0D108BD9-81ED-4DB2-BD59-A6C34878D82A}">
                    <a16:rowId xmlns:a16="http://schemas.microsoft.com/office/drawing/2014/main" val="4181606397"/>
                  </a:ext>
                </a:extLst>
              </a:tr>
              <a:tr h="454774">
                <a:tc>
                  <a:txBody>
                    <a:bodyPr/>
                    <a:lstStyle/>
                    <a:p>
                      <a:r>
                        <a:rPr lang="en-US" sz="1600" dirty="0"/>
                        <a:t>Can lead to </a:t>
                      </a:r>
                      <a:r>
                        <a:rPr lang="en-US" sz="1600" b="1" dirty="0"/>
                        <a:t>withdrawal</a:t>
                      </a:r>
                      <a:r>
                        <a:rPr lang="en-US" sz="1600" dirty="0"/>
                        <a:t>, </a:t>
                      </a:r>
                      <a:r>
                        <a:rPr lang="en-US" sz="1600" b="1" dirty="0"/>
                        <a:t>emotional distress</a:t>
                      </a:r>
                      <a:r>
                        <a:rPr lang="en-US" sz="1600" dirty="0"/>
                        <a:t>, or </a:t>
                      </a:r>
                      <a:r>
                        <a:rPr lang="en-US" sz="1600" b="1" dirty="0"/>
                        <a:t>reduced opportunities</a:t>
                      </a:r>
                      <a:endParaRPr lang="en-CA" sz="1600" b="1" dirty="0"/>
                    </a:p>
                  </a:txBody>
                  <a:tcPr/>
                </a:tc>
                <a:tc>
                  <a:txBody>
                    <a:bodyPr/>
                    <a:lstStyle/>
                    <a:p>
                      <a:r>
                        <a:rPr lang="en-CA" sz="1600" dirty="0"/>
                        <a:t>Encourage </a:t>
                      </a:r>
                      <a:r>
                        <a:rPr lang="en-CA" sz="1600" b="1" dirty="0"/>
                        <a:t>resilience, participation, and personal development</a:t>
                      </a:r>
                      <a:endParaRPr lang="en-CA" sz="1600" dirty="0"/>
                    </a:p>
                  </a:txBody>
                  <a:tcPr/>
                </a:tc>
                <a:extLst>
                  <a:ext uri="{0D108BD9-81ED-4DB2-BD59-A6C34878D82A}">
                    <a16:rowId xmlns:a16="http://schemas.microsoft.com/office/drawing/2014/main" val="1749720314"/>
                  </a:ext>
                </a:extLst>
              </a:tr>
              <a:tr h="641350">
                <a:tc>
                  <a:txBody>
                    <a:bodyPr/>
                    <a:lstStyle/>
                    <a:p>
                      <a:r>
                        <a:rPr lang="en-US" sz="1600" dirty="0"/>
                        <a:t>Often related to </a:t>
                      </a:r>
                      <a:r>
                        <a:rPr lang="en-US" sz="1600" b="1" dirty="0"/>
                        <a:t>systemic issues</a:t>
                      </a:r>
                      <a:r>
                        <a:rPr lang="en-US" sz="1600" dirty="0"/>
                        <a:t>, </a:t>
                      </a:r>
                      <a:r>
                        <a:rPr lang="en-US" sz="1600" b="1" dirty="0"/>
                        <a:t>personal challenges</a:t>
                      </a:r>
                      <a:r>
                        <a:rPr lang="en-US" sz="1600" dirty="0"/>
                        <a:t>, or </a:t>
                      </a:r>
                      <a:r>
                        <a:rPr lang="en-US" sz="1600" b="1" dirty="0"/>
                        <a:t>social disadvantages</a:t>
                      </a:r>
                      <a:endParaRPr lang="en-CA" sz="1600" b="1" dirty="0"/>
                    </a:p>
                  </a:txBody>
                  <a:tcPr/>
                </a:tc>
                <a:tc>
                  <a:txBody>
                    <a:bodyPr/>
                    <a:lstStyle/>
                    <a:p>
                      <a:r>
                        <a:rPr lang="en-US" sz="1600" dirty="0"/>
                        <a:t>Often found in the </a:t>
                      </a:r>
                      <a:r>
                        <a:rPr lang="en-US" sz="1600" b="1" dirty="0"/>
                        <a:t>individual’s environment</a:t>
                      </a:r>
                      <a:r>
                        <a:rPr lang="en-US" sz="1600" dirty="0"/>
                        <a:t> (family, school, services, community)</a:t>
                      </a:r>
                      <a:endParaRPr lang="en-CA" sz="1600" dirty="0"/>
                    </a:p>
                  </a:txBody>
                  <a:tcPr/>
                </a:tc>
                <a:extLst>
                  <a:ext uri="{0D108BD9-81ED-4DB2-BD59-A6C34878D82A}">
                    <a16:rowId xmlns:a16="http://schemas.microsoft.com/office/drawing/2014/main" val="2275042462"/>
                  </a:ext>
                </a:extLst>
              </a:tr>
              <a:tr h="881857">
                <a:tc>
                  <a:txBody>
                    <a:bodyPr/>
                    <a:lstStyle/>
                    <a:p>
                      <a:r>
                        <a:rPr lang="en-US" sz="1600" dirty="0"/>
                        <a:t>May intensify the impact of </a:t>
                      </a:r>
                      <a:r>
                        <a:rPr lang="en-US" sz="1600" b="1" dirty="0"/>
                        <a:t>stress, trauma</a:t>
                      </a:r>
                      <a:r>
                        <a:rPr lang="en-US" sz="1600" dirty="0"/>
                        <a:t>, or </a:t>
                      </a:r>
                      <a:r>
                        <a:rPr lang="en-US" sz="1600" b="1" dirty="0"/>
                        <a:t>marginalization</a:t>
                      </a:r>
                      <a:endParaRPr lang="en-CA" sz="1600" b="1" dirty="0"/>
                    </a:p>
                  </a:txBody>
                  <a:tcPr/>
                </a:tc>
                <a:tc>
                  <a:txBody>
                    <a:bodyPr/>
                    <a:lstStyle/>
                    <a:p>
                      <a:r>
                        <a:rPr lang="en-US" sz="1600" dirty="0"/>
                        <a:t>Can </a:t>
                      </a:r>
                      <a:r>
                        <a:rPr lang="en-US" sz="1600" b="1" dirty="0"/>
                        <a:t>buffer the impact</a:t>
                      </a:r>
                      <a:r>
                        <a:rPr lang="en-US" sz="1600" dirty="0"/>
                        <a:t> of challenges or adversity</a:t>
                      </a:r>
                      <a:endParaRPr lang="en-CA" sz="1600" dirty="0"/>
                    </a:p>
                  </a:txBody>
                  <a:tcPr/>
                </a:tc>
                <a:extLst>
                  <a:ext uri="{0D108BD9-81ED-4DB2-BD59-A6C34878D82A}">
                    <a16:rowId xmlns:a16="http://schemas.microsoft.com/office/drawing/2014/main" val="2754093215"/>
                  </a:ext>
                </a:extLst>
              </a:tr>
            </a:tbl>
          </a:graphicData>
        </a:graphic>
      </p:graphicFrame>
    </p:spTree>
    <p:extLst>
      <p:ext uri="{BB962C8B-B14F-4D97-AF65-F5344CB8AC3E}">
        <p14:creationId xmlns:p14="http://schemas.microsoft.com/office/powerpoint/2010/main" val="2395873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3021" y="384122"/>
            <a:ext cx="7968223" cy="1017780"/>
          </a:xfrm>
        </p:spPr>
        <p:txBody>
          <a:bodyPr>
            <a:normAutofit/>
          </a:bodyPr>
          <a:lstStyle/>
          <a:p>
            <a:pPr marL="0" indent="0">
              <a:buNone/>
            </a:pPr>
            <a:r>
              <a:rPr lang="en-CA" sz="2800" dirty="0">
                <a:solidFill>
                  <a:srgbClr val="009900"/>
                </a:solidFill>
                <a:latin typeface="Aptos Display" panose="020B0004020202020204" pitchFamily="34" charset="0"/>
              </a:rPr>
              <a:t>Social determinants of health that can be risk factors or protective factors</a:t>
            </a:r>
          </a:p>
          <a:p>
            <a:pPr marL="0" indent="0">
              <a:buNone/>
            </a:pPr>
            <a:endParaRPr lang="en-CA" sz="3300" dirty="0">
              <a:solidFill>
                <a:srgbClr val="00B050"/>
              </a:solidFill>
              <a:latin typeface="+mj-lt"/>
            </a:endParaRPr>
          </a:p>
          <a:p>
            <a:pPr marL="0" indent="0">
              <a:buNone/>
            </a:pPr>
            <a:endParaRPr lang="en-CA" sz="3300" dirty="0">
              <a:solidFill>
                <a:schemeClr val="accent1">
                  <a:lumMod val="75000"/>
                </a:schemeClr>
              </a:solidFill>
              <a:latin typeface="+mj-lt"/>
            </a:endParaRPr>
          </a:p>
          <a:p>
            <a:pPr marL="0" indent="0">
              <a:buNone/>
            </a:pPr>
            <a:endParaRPr lang="en-CA" sz="3300" dirty="0">
              <a:solidFill>
                <a:schemeClr val="accent1">
                  <a:lumMod val="75000"/>
                </a:schemeClr>
              </a:solidFill>
              <a:latin typeface="+mj-lt"/>
            </a:endParaRPr>
          </a:p>
          <a:p>
            <a:pPr marL="0" indent="0">
              <a:buNone/>
            </a:pPr>
            <a:endParaRPr lang="en-CA" sz="3300" dirty="0">
              <a:solidFill>
                <a:schemeClr val="accent1">
                  <a:lumMod val="75000"/>
                </a:schemeClr>
              </a:solidFill>
              <a:latin typeface="+mj-lt"/>
            </a:endParaRPr>
          </a:p>
        </p:txBody>
      </p:sp>
      <p:sp>
        <p:nvSpPr>
          <p:cNvPr id="2" name="TextBox 1"/>
          <p:cNvSpPr txBox="1"/>
          <p:nvPr/>
        </p:nvSpPr>
        <p:spPr>
          <a:xfrm>
            <a:off x="603020" y="1424225"/>
            <a:ext cx="3497639" cy="4031873"/>
          </a:xfrm>
          <a:prstGeom prst="rect">
            <a:avLst/>
          </a:prstGeom>
          <a:noFill/>
        </p:spPr>
        <p:txBody>
          <a:bodyPr wrap="square" rtlCol="0">
            <a:spAutoFit/>
          </a:bodyPr>
          <a:lstStyle/>
          <a:p>
            <a:pPr marL="514350" indent="-514350">
              <a:buClr>
                <a:schemeClr val="accent1">
                  <a:lumMod val="75000"/>
                </a:schemeClr>
              </a:buClr>
              <a:buFont typeface="+mj-lt"/>
              <a:buAutoNum type="arabicPeriod"/>
            </a:pPr>
            <a:r>
              <a:rPr lang="en-CA" sz="3200" dirty="0">
                <a:solidFill>
                  <a:schemeClr val="tx1">
                    <a:lumMod val="75000"/>
                    <a:lumOff val="25000"/>
                  </a:schemeClr>
                </a:solidFill>
              </a:rPr>
              <a:t>Aboriginal status </a:t>
            </a:r>
          </a:p>
          <a:p>
            <a:pPr marL="514350" indent="-514350">
              <a:buClr>
                <a:schemeClr val="accent1">
                  <a:lumMod val="75000"/>
                </a:schemeClr>
              </a:buClr>
              <a:buFont typeface="+mj-lt"/>
              <a:buAutoNum type="arabicPeriod"/>
            </a:pPr>
            <a:r>
              <a:rPr lang="en-CA" sz="3200" dirty="0">
                <a:solidFill>
                  <a:schemeClr val="tx1">
                    <a:lumMod val="75000"/>
                    <a:lumOff val="25000"/>
                  </a:schemeClr>
                </a:solidFill>
              </a:rPr>
              <a:t>Gender</a:t>
            </a:r>
          </a:p>
          <a:p>
            <a:pPr marL="514350" indent="-514350">
              <a:buClr>
                <a:schemeClr val="accent1">
                  <a:lumMod val="75000"/>
                </a:schemeClr>
              </a:buClr>
              <a:buFont typeface="+mj-lt"/>
              <a:buAutoNum type="arabicPeriod"/>
            </a:pPr>
            <a:r>
              <a:rPr lang="en-CA" sz="3200" dirty="0">
                <a:solidFill>
                  <a:schemeClr val="tx1">
                    <a:lumMod val="75000"/>
                    <a:lumOff val="25000"/>
                  </a:schemeClr>
                </a:solidFill>
              </a:rPr>
              <a:t>Disability </a:t>
            </a:r>
          </a:p>
          <a:p>
            <a:pPr marL="514350" indent="-514350">
              <a:buClr>
                <a:schemeClr val="accent1">
                  <a:lumMod val="75000"/>
                </a:schemeClr>
              </a:buClr>
              <a:buFont typeface="+mj-lt"/>
              <a:buAutoNum type="arabicPeriod"/>
            </a:pPr>
            <a:r>
              <a:rPr lang="en-CA" sz="3200" dirty="0">
                <a:solidFill>
                  <a:schemeClr val="tx1">
                    <a:lumMod val="75000"/>
                    <a:lumOff val="25000"/>
                  </a:schemeClr>
                </a:solidFill>
              </a:rPr>
              <a:t>Housing</a:t>
            </a:r>
          </a:p>
          <a:p>
            <a:pPr marL="514350" indent="-514350">
              <a:buClr>
                <a:schemeClr val="accent1">
                  <a:lumMod val="75000"/>
                </a:schemeClr>
              </a:buClr>
              <a:buFont typeface="+mj-lt"/>
              <a:buAutoNum type="arabicPeriod"/>
            </a:pPr>
            <a:r>
              <a:rPr lang="en-CA" sz="3200" dirty="0">
                <a:solidFill>
                  <a:schemeClr val="tx1">
                    <a:lumMod val="75000"/>
                    <a:lumOff val="25000"/>
                  </a:schemeClr>
                </a:solidFill>
              </a:rPr>
              <a:t>Early life </a:t>
            </a:r>
          </a:p>
          <a:p>
            <a:pPr marL="514350" indent="-514350">
              <a:buClr>
                <a:schemeClr val="accent1">
                  <a:lumMod val="75000"/>
                </a:schemeClr>
              </a:buClr>
              <a:buFont typeface="+mj-lt"/>
              <a:buAutoNum type="arabicPeriod"/>
            </a:pPr>
            <a:r>
              <a:rPr lang="en-CA" sz="3200" dirty="0">
                <a:solidFill>
                  <a:schemeClr val="tx1">
                    <a:lumMod val="75000"/>
                    <a:lumOff val="25000"/>
                  </a:schemeClr>
                </a:solidFill>
              </a:rPr>
              <a:t>Income, income distribution</a:t>
            </a:r>
          </a:p>
          <a:p>
            <a:pPr marL="514350" indent="-514350">
              <a:buClr>
                <a:schemeClr val="accent1">
                  <a:lumMod val="75000"/>
                </a:schemeClr>
              </a:buClr>
              <a:buFont typeface="+mj-lt"/>
              <a:buAutoNum type="arabicPeriod"/>
            </a:pPr>
            <a:r>
              <a:rPr lang="en-CA" sz="3200" dirty="0">
                <a:solidFill>
                  <a:schemeClr val="tx1">
                    <a:lumMod val="75000"/>
                    <a:lumOff val="25000"/>
                  </a:schemeClr>
                </a:solidFill>
              </a:rPr>
              <a:t>Education </a:t>
            </a:r>
            <a:endParaRPr lang="en-CA" sz="2400" dirty="0">
              <a:solidFill>
                <a:schemeClr val="tx1">
                  <a:lumMod val="75000"/>
                  <a:lumOff val="25000"/>
                </a:schemeClr>
              </a:solidFill>
            </a:endParaRPr>
          </a:p>
        </p:txBody>
      </p:sp>
      <p:sp>
        <p:nvSpPr>
          <p:cNvPr id="4" name="TextBox 3"/>
          <p:cNvSpPr txBox="1"/>
          <p:nvPr/>
        </p:nvSpPr>
        <p:spPr>
          <a:xfrm>
            <a:off x="4763011" y="1457121"/>
            <a:ext cx="3919076" cy="5016758"/>
          </a:xfrm>
          <a:prstGeom prst="rect">
            <a:avLst/>
          </a:prstGeom>
          <a:noFill/>
        </p:spPr>
        <p:txBody>
          <a:bodyPr wrap="square" rtlCol="0">
            <a:spAutoFit/>
          </a:bodyPr>
          <a:lstStyle/>
          <a:p>
            <a:pPr marL="631825" indent="-631825">
              <a:buClr>
                <a:schemeClr val="accent1">
                  <a:lumMod val="75000"/>
                </a:schemeClr>
              </a:buClr>
              <a:buFont typeface="+mj-lt"/>
              <a:buAutoNum type="arabicPeriod" startAt="8"/>
            </a:pPr>
            <a:r>
              <a:rPr lang="en-CA" sz="3200" dirty="0">
                <a:solidFill>
                  <a:schemeClr val="tx1">
                    <a:lumMod val="75000"/>
                    <a:lumOff val="25000"/>
                  </a:schemeClr>
                </a:solidFill>
              </a:rPr>
              <a:t>Race</a:t>
            </a:r>
          </a:p>
          <a:p>
            <a:pPr marL="631825" indent="-631825">
              <a:buClr>
                <a:schemeClr val="accent1">
                  <a:lumMod val="75000"/>
                </a:schemeClr>
              </a:buClr>
              <a:buFont typeface="+mj-lt"/>
              <a:buAutoNum type="arabicPeriod" startAt="8"/>
            </a:pPr>
            <a:r>
              <a:rPr lang="en-CA" sz="3200" dirty="0">
                <a:solidFill>
                  <a:schemeClr val="tx1">
                    <a:lumMod val="75000"/>
                    <a:lumOff val="25000"/>
                  </a:schemeClr>
                </a:solidFill>
              </a:rPr>
              <a:t>Employment, working conditions </a:t>
            </a:r>
          </a:p>
          <a:p>
            <a:pPr marL="631825" indent="-631825">
              <a:buClr>
                <a:schemeClr val="accent1">
                  <a:lumMod val="75000"/>
                </a:schemeClr>
              </a:buClr>
              <a:buFont typeface="+mj-lt"/>
              <a:buAutoNum type="arabicPeriod" startAt="8"/>
            </a:pPr>
            <a:r>
              <a:rPr lang="en-CA" sz="3200" dirty="0">
                <a:solidFill>
                  <a:schemeClr val="tx1">
                    <a:lumMod val="75000"/>
                    <a:lumOff val="25000"/>
                  </a:schemeClr>
                </a:solidFill>
              </a:rPr>
              <a:t>Social exclusion</a:t>
            </a:r>
          </a:p>
          <a:p>
            <a:pPr marL="631825" indent="-631825">
              <a:buClr>
                <a:schemeClr val="accent1">
                  <a:lumMod val="75000"/>
                </a:schemeClr>
              </a:buClr>
              <a:buFont typeface="+mj-lt"/>
              <a:buAutoNum type="arabicPeriod" startAt="8"/>
            </a:pPr>
            <a:r>
              <a:rPr lang="en-CA" sz="3200" dirty="0">
                <a:solidFill>
                  <a:schemeClr val="tx1">
                    <a:lumMod val="75000"/>
                    <a:lumOff val="25000"/>
                  </a:schemeClr>
                </a:solidFill>
              </a:rPr>
              <a:t>Food insecurity </a:t>
            </a:r>
          </a:p>
          <a:p>
            <a:pPr marL="631825" indent="-631825">
              <a:buClr>
                <a:schemeClr val="accent1">
                  <a:lumMod val="75000"/>
                </a:schemeClr>
              </a:buClr>
              <a:buFont typeface="+mj-lt"/>
              <a:buAutoNum type="arabicPeriod" startAt="8"/>
            </a:pPr>
            <a:r>
              <a:rPr lang="en-CA" sz="3200" dirty="0">
                <a:solidFill>
                  <a:schemeClr val="tx1">
                    <a:lumMod val="75000"/>
                    <a:lumOff val="25000"/>
                  </a:schemeClr>
                </a:solidFill>
              </a:rPr>
              <a:t>Social safety net</a:t>
            </a:r>
          </a:p>
          <a:p>
            <a:pPr marL="631825" indent="-631825">
              <a:buClr>
                <a:schemeClr val="accent1">
                  <a:lumMod val="75000"/>
                </a:schemeClr>
              </a:buClr>
              <a:buFont typeface="+mj-lt"/>
              <a:buAutoNum type="arabicPeriod" startAt="8"/>
            </a:pPr>
            <a:r>
              <a:rPr lang="en-CA" sz="3200" dirty="0">
                <a:solidFill>
                  <a:schemeClr val="tx1">
                    <a:lumMod val="75000"/>
                    <a:lumOff val="25000"/>
                  </a:schemeClr>
                </a:solidFill>
              </a:rPr>
              <a:t>Health services </a:t>
            </a:r>
          </a:p>
          <a:p>
            <a:pPr marL="631825" indent="-631825">
              <a:buClr>
                <a:schemeClr val="accent1">
                  <a:lumMod val="75000"/>
                </a:schemeClr>
              </a:buClr>
              <a:buFont typeface="+mj-lt"/>
              <a:buAutoNum type="arabicPeriod" startAt="8"/>
            </a:pPr>
            <a:r>
              <a:rPr lang="en-CA" sz="3200" dirty="0">
                <a:solidFill>
                  <a:schemeClr val="tx1">
                    <a:lumMod val="75000"/>
                    <a:lumOff val="25000"/>
                  </a:schemeClr>
                </a:solidFill>
              </a:rPr>
              <a:t>Unemployment, job security</a:t>
            </a:r>
          </a:p>
        </p:txBody>
      </p:sp>
    </p:spTree>
    <p:extLst>
      <p:ext uri="{BB962C8B-B14F-4D97-AF65-F5344CB8AC3E}">
        <p14:creationId xmlns:p14="http://schemas.microsoft.com/office/powerpoint/2010/main" val="342396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138E2A8-26DF-FCBA-EA1A-E92550BF835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456194-ED49-CD7F-A8E3-6CB5E28609C1}"/>
              </a:ext>
            </a:extLst>
          </p:cNvPr>
          <p:cNvSpPr>
            <a:spLocks noGrp="1"/>
          </p:cNvSpPr>
          <p:nvPr>
            <p:ph idx="1"/>
          </p:nvPr>
        </p:nvSpPr>
        <p:spPr>
          <a:xfrm>
            <a:off x="603020" y="590942"/>
            <a:ext cx="6779557" cy="487087"/>
          </a:xfrm>
        </p:spPr>
        <p:txBody>
          <a:bodyPr>
            <a:normAutofit fontScale="77500" lnSpcReduction="20000"/>
          </a:bodyPr>
          <a:lstStyle/>
          <a:p>
            <a:pPr marL="0" indent="0">
              <a:buNone/>
            </a:pPr>
            <a:r>
              <a:rPr lang="en-CA" sz="4100" dirty="0">
                <a:solidFill>
                  <a:srgbClr val="009900"/>
                </a:solidFill>
                <a:latin typeface="Aptos Display" panose="020B0004020202020204" pitchFamily="34" charset="0"/>
              </a:rPr>
              <a:t>Categories of risk and protective factors</a:t>
            </a:r>
          </a:p>
          <a:p>
            <a:pPr marL="0" indent="0">
              <a:buNone/>
            </a:pPr>
            <a:endParaRPr lang="en-CA" sz="3300" dirty="0">
              <a:solidFill>
                <a:srgbClr val="00B050"/>
              </a:solidFill>
              <a:latin typeface="+mj-lt"/>
            </a:endParaRPr>
          </a:p>
          <a:p>
            <a:pPr marL="0" indent="0">
              <a:buNone/>
            </a:pPr>
            <a:endParaRPr lang="en-CA" sz="3300" dirty="0">
              <a:solidFill>
                <a:schemeClr val="accent1">
                  <a:lumMod val="75000"/>
                </a:schemeClr>
              </a:solidFill>
              <a:latin typeface="+mj-lt"/>
            </a:endParaRPr>
          </a:p>
          <a:p>
            <a:pPr marL="0" indent="0">
              <a:buNone/>
            </a:pPr>
            <a:endParaRPr lang="en-CA" sz="3300" dirty="0">
              <a:solidFill>
                <a:schemeClr val="accent1">
                  <a:lumMod val="75000"/>
                </a:schemeClr>
              </a:solidFill>
              <a:latin typeface="+mj-lt"/>
            </a:endParaRPr>
          </a:p>
          <a:p>
            <a:pPr marL="0" indent="0">
              <a:buNone/>
            </a:pPr>
            <a:endParaRPr lang="en-CA" sz="3300" dirty="0">
              <a:solidFill>
                <a:schemeClr val="accent1">
                  <a:lumMod val="75000"/>
                </a:schemeClr>
              </a:solidFill>
              <a:latin typeface="+mj-lt"/>
            </a:endParaRPr>
          </a:p>
        </p:txBody>
      </p:sp>
      <p:sp>
        <p:nvSpPr>
          <p:cNvPr id="2" name="TextBox 1">
            <a:extLst>
              <a:ext uri="{FF2B5EF4-FFF2-40B4-BE49-F238E27FC236}">
                <a16:creationId xmlns:a16="http://schemas.microsoft.com/office/drawing/2014/main" id="{AD20160E-170D-7F04-7E0E-364669B078F6}"/>
              </a:ext>
            </a:extLst>
          </p:cNvPr>
          <p:cNvSpPr txBox="1"/>
          <p:nvPr/>
        </p:nvSpPr>
        <p:spPr>
          <a:xfrm>
            <a:off x="1337310" y="1173701"/>
            <a:ext cx="7309423" cy="5124480"/>
          </a:xfrm>
          <a:prstGeom prst="rect">
            <a:avLst/>
          </a:prstGeom>
          <a:noFill/>
        </p:spPr>
        <p:txBody>
          <a:bodyPr wrap="square" rtlCol="0">
            <a:spAutoFit/>
          </a:bodyPr>
          <a:lstStyle/>
          <a:p>
            <a:pPr>
              <a:buClr>
                <a:schemeClr val="accent1">
                  <a:lumMod val="75000"/>
                </a:schemeClr>
              </a:buClr>
            </a:pPr>
            <a:r>
              <a:rPr lang="en-US" sz="2400" b="1">
                <a:solidFill>
                  <a:schemeClr val="tx1">
                    <a:lumMod val="75000"/>
                    <a:lumOff val="25000"/>
                  </a:schemeClr>
                </a:solidFill>
                <a:latin typeface="Aptos" panose="020B0004020202020204" pitchFamily="34" charset="0"/>
              </a:rPr>
              <a:t>Individual/personal factors</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Biology/genetics/mental health</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Knowledge and skills</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Experience and history</a:t>
            </a:r>
          </a:p>
          <a:p>
            <a:pPr marL="457200" indent="-230188">
              <a:spcAft>
                <a:spcPts val="1800"/>
              </a:spcAft>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Coping style/temperament</a:t>
            </a:r>
            <a:endParaRPr lang="en-US" sz="2400" dirty="0">
              <a:solidFill>
                <a:schemeClr val="tx1">
                  <a:lumMod val="75000"/>
                  <a:lumOff val="25000"/>
                </a:schemeClr>
              </a:solidFill>
              <a:latin typeface="Aptos" panose="020B0004020202020204" pitchFamily="34" charset="0"/>
            </a:endParaRPr>
          </a:p>
          <a:p>
            <a:pPr>
              <a:buClr>
                <a:schemeClr val="accent1">
                  <a:lumMod val="75000"/>
                </a:schemeClr>
              </a:buClr>
            </a:pPr>
            <a:r>
              <a:rPr lang="en-US" sz="2400" b="1">
                <a:solidFill>
                  <a:schemeClr val="tx1">
                    <a:lumMod val="75000"/>
                    <a:lumOff val="25000"/>
                  </a:schemeClr>
                </a:solidFill>
                <a:latin typeface="Aptos" panose="020B0004020202020204" pitchFamily="34" charset="0"/>
              </a:rPr>
              <a:t>Social/environmental factors</a:t>
            </a:r>
            <a:endParaRPr lang="en-US" sz="2400" b="1" dirty="0">
              <a:solidFill>
                <a:schemeClr val="tx1">
                  <a:lumMod val="75000"/>
                  <a:lumOff val="25000"/>
                </a:schemeClr>
              </a:solidFill>
              <a:latin typeface="Aptos" panose="020B0004020202020204" pitchFamily="34" charset="0"/>
            </a:endParaRP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Family (support, stability)</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Peer relationships</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Community/neighbourhood</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Support and services</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Culturela identity and belonging</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Access</a:t>
            </a:r>
            <a:r>
              <a:rPr lang="en-US" sz="2400" dirty="0">
                <a:solidFill>
                  <a:schemeClr val="tx1">
                    <a:lumMod val="75000"/>
                    <a:lumOff val="25000"/>
                  </a:schemeClr>
                </a:solidFill>
                <a:latin typeface="Aptos" panose="020B0004020202020204" pitchFamily="34" charset="0"/>
              </a:rPr>
              <a:t>, barriers, </a:t>
            </a:r>
            <a:r>
              <a:rPr lang="en-US" sz="2400">
                <a:solidFill>
                  <a:schemeClr val="tx1">
                    <a:lumMod val="75000"/>
                    <a:lumOff val="25000"/>
                  </a:schemeClr>
                </a:solidFill>
                <a:latin typeface="Aptos" panose="020B0004020202020204" pitchFamily="34" charset="0"/>
              </a:rPr>
              <a:t>and opportunities</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Policies </a:t>
            </a:r>
            <a:r>
              <a:rPr lang="en-US" sz="2400" dirty="0">
                <a:solidFill>
                  <a:schemeClr val="tx1">
                    <a:lumMod val="75000"/>
                    <a:lumOff val="25000"/>
                  </a:schemeClr>
                </a:solidFill>
                <a:latin typeface="Aptos" panose="020B0004020202020204" pitchFamily="34" charset="0"/>
              </a:rPr>
              <a:t>and living conditions/poverty</a:t>
            </a:r>
          </a:p>
        </p:txBody>
      </p:sp>
    </p:spTree>
    <p:extLst>
      <p:ext uri="{BB962C8B-B14F-4D97-AF65-F5344CB8AC3E}">
        <p14:creationId xmlns:p14="http://schemas.microsoft.com/office/powerpoint/2010/main" val="40800185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4E84E6C-E1A0-8DF7-3F05-2F0B37C15A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06A56B-9376-6F03-F13E-41B01E0AAF8D}"/>
              </a:ext>
            </a:extLst>
          </p:cNvPr>
          <p:cNvSpPr>
            <a:spLocks noGrp="1"/>
          </p:cNvSpPr>
          <p:nvPr>
            <p:ph idx="1"/>
          </p:nvPr>
        </p:nvSpPr>
        <p:spPr>
          <a:xfrm>
            <a:off x="603020" y="617912"/>
            <a:ext cx="7260820" cy="504305"/>
          </a:xfrm>
        </p:spPr>
        <p:txBody>
          <a:bodyPr>
            <a:normAutofit fontScale="77500" lnSpcReduction="20000"/>
          </a:bodyPr>
          <a:lstStyle/>
          <a:p>
            <a:pPr marL="0" indent="0">
              <a:buNone/>
            </a:pPr>
            <a:r>
              <a:rPr lang="en-CA" sz="4100">
                <a:solidFill>
                  <a:srgbClr val="009900"/>
                </a:solidFill>
                <a:latin typeface="Aptos Display" panose="020B0004020202020204" pitchFamily="34" charset="0"/>
              </a:rPr>
              <a:t>Social context: the link to risk and protection</a:t>
            </a:r>
            <a:endParaRPr lang="en-CA" sz="4100" dirty="0">
              <a:solidFill>
                <a:srgbClr val="009900"/>
              </a:solidFill>
              <a:latin typeface="Aptos Display" panose="020B0004020202020204" pitchFamily="34" charset="0"/>
            </a:endParaRPr>
          </a:p>
          <a:p>
            <a:pPr marL="0" indent="0">
              <a:buNone/>
            </a:pPr>
            <a:endParaRPr lang="en-CA" sz="3300" dirty="0">
              <a:solidFill>
                <a:srgbClr val="00B050"/>
              </a:solidFill>
              <a:latin typeface="+mj-lt"/>
            </a:endParaRPr>
          </a:p>
          <a:p>
            <a:pPr marL="0" indent="0">
              <a:buNone/>
            </a:pPr>
            <a:endParaRPr lang="en-CA" sz="3300" dirty="0">
              <a:solidFill>
                <a:schemeClr val="accent1">
                  <a:lumMod val="75000"/>
                </a:schemeClr>
              </a:solidFill>
              <a:latin typeface="+mj-lt"/>
            </a:endParaRPr>
          </a:p>
          <a:p>
            <a:pPr marL="0" indent="0">
              <a:buNone/>
            </a:pPr>
            <a:endParaRPr lang="en-CA" sz="3300" dirty="0">
              <a:solidFill>
                <a:schemeClr val="accent1">
                  <a:lumMod val="75000"/>
                </a:schemeClr>
              </a:solidFill>
              <a:latin typeface="+mj-lt"/>
            </a:endParaRPr>
          </a:p>
          <a:p>
            <a:pPr marL="0" indent="0">
              <a:buNone/>
            </a:pPr>
            <a:endParaRPr lang="en-CA" sz="3300" dirty="0">
              <a:solidFill>
                <a:schemeClr val="accent1">
                  <a:lumMod val="75000"/>
                </a:schemeClr>
              </a:solidFill>
              <a:latin typeface="+mj-lt"/>
            </a:endParaRPr>
          </a:p>
        </p:txBody>
      </p:sp>
      <p:sp>
        <p:nvSpPr>
          <p:cNvPr id="2" name="TextBox 1">
            <a:extLst>
              <a:ext uri="{FF2B5EF4-FFF2-40B4-BE49-F238E27FC236}">
                <a16:creationId xmlns:a16="http://schemas.microsoft.com/office/drawing/2014/main" id="{3FB38618-2266-CF2C-FA29-1C37551B796F}"/>
              </a:ext>
            </a:extLst>
          </p:cNvPr>
          <p:cNvSpPr txBox="1"/>
          <p:nvPr/>
        </p:nvSpPr>
        <p:spPr>
          <a:xfrm>
            <a:off x="650124" y="1407996"/>
            <a:ext cx="7585018" cy="4832092"/>
          </a:xfrm>
          <a:prstGeom prst="rect">
            <a:avLst/>
          </a:prstGeom>
          <a:noFill/>
        </p:spPr>
        <p:txBody>
          <a:bodyPr wrap="square" rtlCol="0">
            <a:spAutoFit/>
          </a:bodyPr>
          <a:lstStyle/>
          <a:p>
            <a:pPr marL="457200" indent="-230188">
              <a:spcAft>
                <a:spcPts val="1200"/>
              </a:spcAft>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Social context shapes which risk and protective factors are present or possible.</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Examples:</a:t>
            </a:r>
          </a:p>
          <a:p>
            <a:pPr marL="914400" lvl="1" indent="-230188">
              <a:buClr>
                <a:schemeClr val="accent1">
                  <a:lumMod val="75000"/>
                </a:schemeClr>
              </a:buClr>
              <a:buFont typeface="Arial" panose="020B0604020202020204" pitchFamily="34" charset="0"/>
              <a:buChar char="•"/>
            </a:pPr>
            <a:r>
              <a:rPr lang="en-US" sz="2400" i="1">
                <a:solidFill>
                  <a:schemeClr val="tx1">
                    <a:lumMod val="75000"/>
                    <a:lumOff val="25000"/>
                  </a:schemeClr>
                </a:solidFill>
                <a:latin typeface="Aptos" panose="020B0004020202020204" pitchFamily="34" charset="0"/>
              </a:rPr>
              <a:t>A supportive school </a:t>
            </a:r>
            <a:r>
              <a:rPr lang="en-US" sz="2400">
                <a:solidFill>
                  <a:schemeClr val="tx1">
                    <a:lumMod val="75000"/>
                    <a:lumOff val="25000"/>
                  </a:schemeClr>
                </a:solidFill>
                <a:latin typeface="Aptos" panose="020B0004020202020204" pitchFamily="34" charset="0"/>
              </a:rPr>
              <a:t>(social context) can build self-esteem (personal protection).</a:t>
            </a:r>
          </a:p>
          <a:p>
            <a:pPr marL="914400" lvl="1" indent="-230188">
              <a:buClr>
                <a:schemeClr val="accent1">
                  <a:lumMod val="75000"/>
                </a:schemeClr>
              </a:buClr>
              <a:buFont typeface="Arial" panose="020B0604020202020204" pitchFamily="34" charset="0"/>
              <a:buChar char="•"/>
            </a:pPr>
            <a:r>
              <a:rPr lang="en-US" sz="2400" i="1">
                <a:solidFill>
                  <a:schemeClr val="tx1">
                    <a:lumMod val="75000"/>
                    <a:lumOff val="25000"/>
                  </a:schemeClr>
                </a:solidFill>
                <a:latin typeface="Aptos" panose="020B0004020202020204" pitchFamily="34" charset="0"/>
              </a:rPr>
              <a:t>Living in poverty</a:t>
            </a:r>
            <a:r>
              <a:rPr lang="en-US" sz="2400">
                <a:solidFill>
                  <a:schemeClr val="tx1">
                    <a:lumMod val="75000"/>
                    <a:lumOff val="25000"/>
                  </a:schemeClr>
                </a:solidFill>
                <a:latin typeface="Aptos" panose="020B0004020202020204" pitchFamily="34" charset="0"/>
              </a:rPr>
              <a:t> (social context) increases stress and can impact mental health (personal risk).</a:t>
            </a:r>
          </a:p>
          <a:p>
            <a:pPr marL="914400" lvl="1" indent="-230188">
              <a:spcAft>
                <a:spcPts val="1200"/>
              </a:spcAft>
              <a:buClr>
                <a:schemeClr val="accent1">
                  <a:lumMod val="75000"/>
                </a:schemeClr>
              </a:buClr>
              <a:buFont typeface="Arial" panose="020B0604020202020204" pitchFamily="34" charset="0"/>
              <a:buChar char="•"/>
            </a:pPr>
            <a:r>
              <a:rPr lang="en-US" sz="2400" i="1">
                <a:solidFill>
                  <a:schemeClr val="tx1">
                    <a:lumMod val="75000"/>
                    <a:lumOff val="25000"/>
                  </a:schemeClr>
                </a:solidFill>
                <a:latin typeface="Aptos" panose="020B0004020202020204" pitchFamily="34" charset="0"/>
              </a:rPr>
              <a:t>Community programs</a:t>
            </a:r>
            <a:r>
              <a:rPr lang="en-US" sz="2400">
                <a:solidFill>
                  <a:schemeClr val="tx1">
                    <a:lumMod val="75000"/>
                    <a:lumOff val="25000"/>
                  </a:schemeClr>
                </a:solidFill>
                <a:latin typeface="Aptos" panose="020B0004020202020204" pitchFamily="34" charset="0"/>
              </a:rPr>
              <a:t> (social context) offer coping skills and connections (personal and social protection).</a:t>
            </a:r>
          </a:p>
          <a:p>
            <a:pPr marL="457200" indent="-230188">
              <a:buClr>
                <a:schemeClr val="accent1">
                  <a:lumMod val="75000"/>
                </a:schemeClr>
              </a:buClr>
              <a:buFont typeface="Arial" panose="020B0604020202020204" pitchFamily="34" charset="0"/>
              <a:buChar char="•"/>
            </a:pPr>
            <a:r>
              <a:rPr lang="en-US" sz="2400">
                <a:solidFill>
                  <a:schemeClr val="tx1">
                    <a:lumMod val="75000"/>
                    <a:lumOff val="25000"/>
                  </a:schemeClr>
                </a:solidFill>
                <a:latin typeface="Aptos" panose="020B0004020202020204" pitchFamily="34" charset="0"/>
              </a:rPr>
              <a:t>We should consider both personal and social/environmental factors in every client’s story.</a:t>
            </a:r>
          </a:p>
        </p:txBody>
      </p:sp>
    </p:spTree>
    <p:extLst>
      <p:ext uri="{BB962C8B-B14F-4D97-AF65-F5344CB8AC3E}">
        <p14:creationId xmlns:p14="http://schemas.microsoft.com/office/powerpoint/2010/main" val="2606471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60585"/>
            <a:ext cx="7751675" cy="699999"/>
          </a:xfrm>
        </p:spPr>
        <p:txBody>
          <a:bodyPr>
            <a:normAutofit/>
          </a:bodyPr>
          <a:lstStyle/>
          <a:p>
            <a:r>
              <a:rPr lang="en-CA" sz="2800" b="1">
                <a:solidFill>
                  <a:schemeClr val="accent6">
                    <a:lumMod val="75000"/>
                  </a:schemeClr>
                </a:solidFill>
              </a:rPr>
              <a:t>ACTIVITY</a:t>
            </a:r>
            <a:r>
              <a:rPr sz="2800">
                <a:solidFill>
                  <a:schemeClr val="accent6">
                    <a:lumMod val="75000"/>
                  </a:schemeClr>
                </a:solidFill>
              </a:rPr>
              <a:t>: </a:t>
            </a:r>
            <a:r>
              <a:rPr lang="en-US" sz="2800">
                <a:solidFill>
                  <a:schemeClr val="accent6">
                    <a:lumMod val="75000"/>
                  </a:schemeClr>
                </a:solidFill>
              </a:rPr>
              <a:t>Identify Daniel’s r</a:t>
            </a:r>
            <a:r>
              <a:rPr sz="2800">
                <a:solidFill>
                  <a:schemeClr val="accent6">
                    <a:lumMod val="75000"/>
                  </a:schemeClr>
                </a:solidFill>
              </a:rPr>
              <a:t>isk &amp; </a:t>
            </a:r>
            <a:r>
              <a:rPr lang="en-US" sz="2800">
                <a:solidFill>
                  <a:schemeClr val="accent6">
                    <a:lumMod val="75000"/>
                  </a:schemeClr>
                </a:solidFill>
              </a:rPr>
              <a:t>p</a:t>
            </a:r>
            <a:r>
              <a:rPr sz="2800">
                <a:solidFill>
                  <a:schemeClr val="accent6">
                    <a:lumMod val="75000"/>
                  </a:schemeClr>
                </a:solidFill>
              </a:rPr>
              <a:t>rotective </a:t>
            </a:r>
            <a:r>
              <a:rPr lang="en-US" sz="2800">
                <a:solidFill>
                  <a:schemeClr val="accent6">
                    <a:lumMod val="75000"/>
                  </a:schemeClr>
                </a:solidFill>
              </a:rPr>
              <a:t>f</a:t>
            </a:r>
            <a:r>
              <a:rPr sz="2800">
                <a:solidFill>
                  <a:schemeClr val="accent6">
                    <a:lumMod val="75000"/>
                  </a:schemeClr>
                </a:solidFill>
              </a:rPr>
              <a:t>actors</a:t>
            </a:r>
            <a:endParaRPr sz="2800" dirty="0">
              <a:solidFill>
                <a:schemeClr val="accent6">
                  <a:lumMod val="75000"/>
                </a:schemeClr>
              </a:solidFill>
            </a:endParaRPr>
          </a:p>
        </p:txBody>
      </p:sp>
      <p:graphicFrame>
        <p:nvGraphicFramePr>
          <p:cNvPr id="6" name="Table 5">
            <a:extLst>
              <a:ext uri="{FF2B5EF4-FFF2-40B4-BE49-F238E27FC236}">
                <a16:creationId xmlns:a16="http://schemas.microsoft.com/office/drawing/2014/main" id="{EDF06F17-848E-6362-8512-2670FD97DA20}"/>
              </a:ext>
            </a:extLst>
          </p:cNvPr>
          <p:cNvGraphicFramePr>
            <a:graphicFrameLocks noGrp="1"/>
          </p:cNvGraphicFramePr>
          <p:nvPr>
            <p:extLst>
              <p:ext uri="{D42A27DB-BD31-4B8C-83A1-F6EECF244321}">
                <p14:modId xmlns:p14="http://schemas.microsoft.com/office/powerpoint/2010/main" val="2862771649"/>
              </p:ext>
            </p:extLst>
          </p:nvPr>
        </p:nvGraphicFramePr>
        <p:xfrm>
          <a:off x="742604" y="1396999"/>
          <a:ext cx="7637719" cy="4300417"/>
        </p:xfrm>
        <a:graphic>
          <a:graphicData uri="http://schemas.openxmlformats.org/drawingml/2006/table">
            <a:tbl>
              <a:tblPr firstRow="1" bandRow="1">
                <a:tableStyleId>{5C22544A-7EE6-4342-B048-85BDC9FD1C3A}</a:tableStyleId>
              </a:tblPr>
              <a:tblGrid>
                <a:gridCol w="1526239">
                  <a:extLst>
                    <a:ext uri="{9D8B030D-6E8A-4147-A177-3AD203B41FA5}">
                      <a16:colId xmlns:a16="http://schemas.microsoft.com/office/drawing/2014/main" val="3167414030"/>
                    </a:ext>
                  </a:extLst>
                </a:gridCol>
                <a:gridCol w="1527870">
                  <a:extLst>
                    <a:ext uri="{9D8B030D-6E8A-4147-A177-3AD203B41FA5}">
                      <a16:colId xmlns:a16="http://schemas.microsoft.com/office/drawing/2014/main" val="3210963306"/>
                    </a:ext>
                  </a:extLst>
                </a:gridCol>
                <a:gridCol w="1527870">
                  <a:extLst>
                    <a:ext uri="{9D8B030D-6E8A-4147-A177-3AD203B41FA5}">
                      <a16:colId xmlns:a16="http://schemas.microsoft.com/office/drawing/2014/main" val="2158216348"/>
                    </a:ext>
                  </a:extLst>
                </a:gridCol>
                <a:gridCol w="1527870">
                  <a:extLst>
                    <a:ext uri="{9D8B030D-6E8A-4147-A177-3AD203B41FA5}">
                      <a16:colId xmlns:a16="http://schemas.microsoft.com/office/drawing/2014/main" val="3287924045"/>
                    </a:ext>
                  </a:extLst>
                </a:gridCol>
                <a:gridCol w="1527870">
                  <a:extLst>
                    <a:ext uri="{9D8B030D-6E8A-4147-A177-3AD203B41FA5}">
                      <a16:colId xmlns:a16="http://schemas.microsoft.com/office/drawing/2014/main" val="1958682822"/>
                    </a:ext>
                  </a:extLst>
                </a:gridCol>
              </a:tblGrid>
              <a:tr h="728412">
                <a:tc>
                  <a:txBody>
                    <a:bodyPr/>
                    <a:lstStyle/>
                    <a:p>
                      <a:pPr algn="ctr"/>
                      <a:r>
                        <a:rPr lang="en-US" sz="1800"/>
                        <a:t>CATEGORY</a:t>
                      </a:r>
                      <a:endParaRPr lang="en-CA" sz="1800" dirty="0"/>
                    </a:p>
                  </a:txBody>
                  <a:tcPr/>
                </a:tc>
                <a:tc>
                  <a:txBody>
                    <a:bodyPr/>
                    <a:lstStyle/>
                    <a:p>
                      <a:pPr algn="ctr"/>
                      <a:r>
                        <a:rPr lang="en-US" sz="1800" dirty="0"/>
                        <a:t>RISK FACTOR</a:t>
                      </a:r>
                      <a:endParaRPr lang="en-CA" sz="1800" dirty="0"/>
                    </a:p>
                  </a:txBody>
                  <a:tcPr/>
                </a:tc>
                <a:tc>
                  <a:txBody>
                    <a:bodyPr/>
                    <a:lstStyle/>
                    <a:p>
                      <a:pPr algn="ctr"/>
                      <a:r>
                        <a:rPr lang="en-US" sz="1800"/>
                        <a:t>IMPACT</a:t>
                      </a:r>
                      <a:endParaRPr lang="en-CA" sz="1800" dirty="0"/>
                    </a:p>
                  </a:txBody>
                  <a:tcPr/>
                </a:tc>
                <a:tc>
                  <a:txBody>
                    <a:bodyPr/>
                    <a:lstStyle/>
                    <a:p>
                      <a:pPr algn="ctr"/>
                      <a:r>
                        <a:rPr lang="en-US" sz="1800" dirty="0"/>
                        <a:t>PROTECTIVE FACTOR</a:t>
                      </a:r>
                      <a:endParaRPr lang="en-CA" sz="1800" dirty="0"/>
                    </a:p>
                  </a:txBody>
                  <a:tcPr/>
                </a:tc>
                <a:tc>
                  <a:txBody>
                    <a:bodyPr/>
                    <a:lstStyle/>
                    <a:p>
                      <a:pPr algn="ctr"/>
                      <a:r>
                        <a:rPr lang="en-US" sz="1800"/>
                        <a:t>IMPACT</a:t>
                      </a:r>
                      <a:endParaRPr lang="en-CA" sz="1800" dirty="0"/>
                    </a:p>
                  </a:txBody>
                  <a:tcPr/>
                </a:tc>
                <a:extLst>
                  <a:ext uri="{0D108BD9-81ED-4DB2-BD59-A6C34878D82A}">
                    <a16:rowId xmlns:a16="http://schemas.microsoft.com/office/drawing/2014/main" val="2803089314"/>
                  </a:ext>
                </a:extLst>
              </a:tr>
              <a:tr h="714401">
                <a:tc>
                  <a:txBody>
                    <a:bodyPr/>
                    <a:lstStyle/>
                    <a:p>
                      <a:r>
                        <a:rPr lang="en-US" sz="1400" b="1"/>
                        <a:t>SOCIAL /</a:t>
                      </a:r>
                    </a:p>
                    <a:p>
                      <a:r>
                        <a:rPr lang="en-US" sz="1300" b="1"/>
                        <a:t>ENVIRONMENTAL</a:t>
                      </a:r>
                      <a:endParaRPr lang="en-CA" sz="1300" b="1" dirty="0"/>
                    </a:p>
                  </a:txBody>
                  <a:tcPr/>
                </a:tc>
                <a:tc>
                  <a:txBody>
                    <a:bodyPr/>
                    <a:lstStyle/>
                    <a:p>
                      <a:endParaRPr lang="en-CA" dirty="0"/>
                    </a:p>
                  </a:txBody>
                  <a:tcPr/>
                </a:tc>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3922370374"/>
                  </a:ext>
                </a:extLst>
              </a:tr>
              <a:tr h="714401">
                <a:tc>
                  <a:txBody>
                    <a:bodyPr/>
                    <a:lstStyle/>
                    <a:p>
                      <a:r>
                        <a:rPr lang="en-US" sz="1400" b="1" dirty="0"/>
                        <a:t>EDUCATIONAL</a:t>
                      </a:r>
                      <a:endParaRPr lang="en-CA" sz="1400" b="1" dirty="0"/>
                    </a:p>
                  </a:txBody>
                  <a:tcPr/>
                </a:tc>
                <a:tc>
                  <a:txBody>
                    <a:bodyPr/>
                    <a:lstStyle/>
                    <a:p>
                      <a:endParaRPr lang="en-CA" dirty="0"/>
                    </a:p>
                  </a:txBody>
                  <a:tcPr/>
                </a:tc>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988384330"/>
                  </a:ext>
                </a:extLst>
              </a:tr>
              <a:tr h="714401">
                <a:tc>
                  <a:txBody>
                    <a:bodyPr/>
                    <a:lstStyle/>
                    <a:p>
                      <a:r>
                        <a:rPr lang="en-US" sz="1400" b="1"/>
                        <a:t>FAMILY / PEER</a:t>
                      </a:r>
                      <a:endParaRPr lang="en-CA" sz="1400" b="1" dirty="0"/>
                    </a:p>
                  </a:txBody>
                  <a:tcPr/>
                </a:tc>
                <a:tc>
                  <a:txBody>
                    <a:bodyPr/>
                    <a:lstStyle/>
                    <a:p>
                      <a:endParaRPr lang="en-CA" dirty="0"/>
                    </a:p>
                  </a:txBody>
                  <a:tcPr/>
                </a:tc>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2372726787"/>
                  </a:ext>
                </a:extLst>
              </a:tr>
              <a:tr h="714401">
                <a:tc>
                  <a:txBody>
                    <a:bodyPr/>
                    <a:lstStyle/>
                    <a:p>
                      <a:r>
                        <a:rPr lang="en-US" sz="1400" b="1"/>
                        <a:t>SOCIETAL / SYSTEMIC</a:t>
                      </a:r>
                      <a:endParaRPr lang="en-CA" sz="1400" b="1" dirty="0"/>
                    </a:p>
                  </a:txBody>
                  <a:tcPr/>
                </a:tc>
                <a:tc>
                  <a:txBody>
                    <a:bodyPr/>
                    <a:lstStyle/>
                    <a:p>
                      <a:endParaRPr lang="en-CA" dirty="0"/>
                    </a:p>
                  </a:txBody>
                  <a:tcPr/>
                </a:tc>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4224478984"/>
                  </a:ext>
                </a:extLst>
              </a:tr>
              <a:tr h="714401">
                <a:tc>
                  <a:txBody>
                    <a:bodyPr/>
                    <a:lstStyle/>
                    <a:p>
                      <a:r>
                        <a:rPr lang="en-US" sz="1400" b="1"/>
                        <a:t>INDIVIDUAL / PERSONAL</a:t>
                      </a:r>
                      <a:endParaRPr lang="en-CA" sz="1400" b="1" dirty="0"/>
                    </a:p>
                  </a:txBody>
                  <a:tcPr/>
                </a:tc>
                <a:tc>
                  <a:txBody>
                    <a:bodyPr/>
                    <a:lstStyle/>
                    <a:p>
                      <a:endParaRPr lang="en-CA" dirty="0"/>
                    </a:p>
                  </a:txBody>
                  <a:tcPr/>
                </a:tc>
                <a:tc>
                  <a:txBody>
                    <a:bodyPr/>
                    <a:lstStyle/>
                    <a:p>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1749314178"/>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3.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340</TotalTime>
  <Words>2816</Words>
  <Application>Microsoft Office PowerPoint</Application>
  <PresentationFormat>On-screen Show (4:3)</PresentationFormat>
  <Paragraphs>318</Paragraphs>
  <Slides>34</Slides>
  <Notes>15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34</vt:i4>
      </vt:variant>
    </vt:vector>
  </HeadingPairs>
  <TitlesOfParts>
    <vt:vector size="47" baseType="lpstr">
      <vt:lpstr>Aptos</vt:lpstr>
      <vt:lpstr>Aptos Display</vt:lpstr>
      <vt:lpstr>Aptos SemiBold</vt:lpstr>
      <vt:lpstr>Arial</vt:lpstr>
      <vt:lpstr>Calibri</vt:lpstr>
      <vt:lpstr>Calibri Light</vt:lpstr>
      <vt:lpstr>Cambria</vt:lpstr>
      <vt:lpstr>source-serif-pro</vt:lpstr>
      <vt:lpstr>Tempus Sans ITC</vt:lpstr>
      <vt:lpstr>Times New Roman</vt:lpstr>
      <vt:lpstr>Office Theme</vt:lpstr>
      <vt:lpstr>Retrospect</vt:lpstr>
      <vt:lpstr>Retrospect</vt:lpstr>
      <vt:lpstr> Competency 02FH: Analyze the issues associated with participation in society</vt:lpstr>
      <vt:lpstr>Competency overview</vt:lpstr>
      <vt:lpstr>Why it matters</vt:lpstr>
      <vt:lpstr>1. Social interactions</vt:lpstr>
      <vt:lpstr>Influences on social interactions</vt:lpstr>
      <vt:lpstr>Culture and social interactions</vt:lpstr>
      <vt:lpstr>Identity and social interactions</vt:lpstr>
      <vt:lpstr>Life history and social interactions</vt:lpstr>
      <vt:lpstr>Emotions and social interactions</vt:lpstr>
      <vt:lpstr>Case study: Daniel</vt:lpstr>
      <vt:lpstr>Questions for discussion - Daniel</vt:lpstr>
      <vt:lpstr>Feelings analysis - Daniel</vt:lpstr>
      <vt:lpstr>2. Understanding inequality</vt:lpstr>
      <vt:lpstr>Power</vt:lpstr>
      <vt:lpstr>Power</vt:lpstr>
      <vt:lpstr>Privilege</vt:lpstr>
      <vt:lpstr>Dominant majority  privilege</vt:lpstr>
      <vt:lpstr>Marginalization</vt:lpstr>
      <vt:lpstr>PowerPoint Presentation</vt:lpstr>
      <vt:lpstr>Stereotypes</vt:lpstr>
      <vt:lpstr>Consequences of inequality</vt:lpstr>
      <vt:lpstr>How SETs can contribute to inclusion</vt:lpstr>
      <vt:lpstr>Reflect</vt:lpstr>
      <vt:lpstr>3. Social Context</vt:lpstr>
      <vt:lpstr>Social constructs shape policies</vt:lpstr>
      <vt:lpstr>Social policies that affect participation</vt:lpstr>
      <vt:lpstr>Example: Daniel’s case study</vt:lpstr>
      <vt:lpstr>PowerPoint Presentation</vt:lpstr>
      <vt:lpstr>Risk factors and protective factors</vt:lpstr>
      <vt:lpstr>Risk factors and protective factors</vt:lpstr>
      <vt:lpstr>PowerPoint Presentation</vt:lpstr>
      <vt:lpstr>PowerPoint Presentation</vt:lpstr>
      <vt:lpstr>PowerPoint Presentation</vt:lpstr>
      <vt:lpstr>ACTIVITY: Identify Daniel’s risk &amp; protective factors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Sherril</dc:creator>
  <cp:keywords/>
  <dc:description>generated using python-pptx</dc:description>
  <cp:lastModifiedBy>Susan Campbell</cp:lastModifiedBy>
  <cp:revision>17</cp:revision>
  <dcterms:created xsi:type="dcterms:W3CDTF">2013-01-27T09:14:16Z</dcterms:created>
  <dcterms:modified xsi:type="dcterms:W3CDTF">2025-09-05T13:38:10Z</dcterms:modified>
  <cp:category/>
</cp:coreProperties>
</file>