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88" r:id="rId5"/>
    <p:sldId id="259" r:id="rId6"/>
    <p:sldId id="261" r:id="rId7"/>
    <p:sldId id="262" r:id="rId8"/>
    <p:sldId id="263" r:id="rId9"/>
    <p:sldId id="264" r:id="rId10"/>
    <p:sldId id="267" r:id="rId11"/>
    <p:sldId id="287" r:id="rId12"/>
    <p:sldId id="268" r:id="rId13"/>
    <p:sldId id="269" r:id="rId14"/>
    <p:sldId id="270" r:id="rId15"/>
    <p:sldId id="280" r:id="rId16"/>
    <p:sldId id="272" r:id="rId17"/>
    <p:sldId id="274" r:id="rId18"/>
    <p:sldId id="276" r:id="rId19"/>
    <p:sldId id="290" r:id="rId20"/>
    <p:sldId id="291" r:id="rId21"/>
    <p:sldId id="292" r:id="rId22"/>
    <p:sldId id="29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373" autoAdjust="0"/>
  </p:normalViewPr>
  <p:slideViewPr>
    <p:cSldViewPr snapToGrid="0">
      <p:cViewPr varScale="1">
        <p:scale>
          <a:sx n="76" d="100"/>
          <a:sy n="76" d="100"/>
        </p:scale>
        <p:origin x="62" y="3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A2D8BA-AE2A-46B3-8CFC-C5118A2B25F5}"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086339F-3E81-47EF-9B76-22C4E363B9BD}">
      <dgm:prSet/>
      <dgm:spPr/>
      <dgm:t>
        <a:bodyPr/>
        <a:lstStyle/>
        <a:p>
          <a:r>
            <a:rPr lang="en-US" b="1"/>
            <a:t>Infection control </a:t>
          </a:r>
          <a:r>
            <a:rPr lang="en-US"/>
            <a:t>– the set of methods used to control and prevent the spread of disease</a:t>
          </a:r>
        </a:p>
      </dgm:t>
    </dgm:pt>
    <dgm:pt modelId="{1A1411AD-2D53-4CCD-83AB-B96A41770ABA}" type="parTrans" cxnId="{CA2649F5-6F7D-4566-B743-FED7E307837F}">
      <dgm:prSet/>
      <dgm:spPr/>
      <dgm:t>
        <a:bodyPr/>
        <a:lstStyle/>
        <a:p>
          <a:endParaRPr lang="en-US"/>
        </a:p>
      </dgm:t>
    </dgm:pt>
    <dgm:pt modelId="{371BE345-439D-4472-B256-DCCE96EACFAF}" type="sibTrans" cxnId="{CA2649F5-6F7D-4566-B743-FED7E307837F}">
      <dgm:prSet/>
      <dgm:spPr/>
      <dgm:t>
        <a:bodyPr/>
        <a:lstStyle/>
        <a:p>
          <a:endParaRPr lang="en-US"/>
        </a:p>
      </dgm:t>
    </dgm:pt>
    <dgm:pt modelId="{ED5B971F-6309-4634-8473-813EE73E21F0}">
      <dgm:prSet/>
      <dgm:spPr/>
      <dgm:t>
        <a:bodyPr/>
        <a:lstStyle/>
        <a:p>
          <a:r>
            <a:rPr lang="en-US" b="1"/>
            <a:t>Infections </a:t>
          </a:r>
          <a:r>
            <a:rPr lang="en-US"/>
            <a:t>-  are caused by pathogens (germs)</a:t>
          </a:r>
        </a:p>
      </dgm:t>
    </dgm:pt>
    <dgm:pt modelId="{22B4452E-33D7-437D-AA80-6F219FD974F5}" type="parTrans" cxnId="{F38CE3C1-A094-4A63-94EE-1250D0BE996B}">
      <dgm:prSet/>
      <dgm:spPr/>
      <dgm:t>
        <a:bodyPr/>
        <a:lstStyle/>
        <a:p>
          <a:endParaRPr lang="en-US"/>
        </a:p>
      </dgm:t>
    </dgm:pt>
    <dgm:pt modelId="{1A522D75-0A9D-40F3-9145-30E951A56F36}" type="sibTrans" cxnId="{F38CE3C1-A094-4A63-94EE-1250D0BE996B}">
      <dgm:prSet/>
      <dgm:spPr/>
      <dgm:t>
        <a:bodyPr/>
        <a:lstStyle/>
        <a:p>
          <a:endParaRPr lang="en-US"/>
        </a:p>
      </dgm:t>
    </dgm:pt>
    <dgm:pt modelId="{D407B266-3EAE-44DE-A111-24D0564E78D9}">
      <dgm:prSet/>
      <dgm:spPr/>
      <dgm:t>
        <a:bodyPr/>
        <a:lstStyle/>
        <a:p>
          <a:r>
            <a:rPr lang="en-US" b="1" dirty="0"/>
            <a:t>Communicable disease </a:t>
          </a:r>
          <a:r>
            <a:rPr lang="en-US" dirty="0"/>
            <a:t>– disease spread from one person to another</a:t>
          </a:r>
        </a:p>
      </dgm:t>
    </dgm:pt>
    <dgm:pt modelId="{99B3CBA6-9D72-426E-822A-BCFB6234ACA2}" type="parTrans" cxnId="{BC9FD3C9-899E-44AC-B2AB-6DE47FC3F7FF}">
      <dgm:prSet/>
      <dgm:spPr/>
      <dgm:t>
        <a:bodyPr/>
        <a:lstStyle/>
        <a:p>
          <a:endParaRPr lang="en-US"/>
        </a:p>
      </dgm:t>
    </dgm:pt>
    <dgm:pt modelId="{EF7FF0A2-F2E5-4C80-A69E-6B8070322053}" type="sibTrans" cxnId="{BC9FD3C9-899E-44AC-B2AB-6DE47FC3F7FF}">
      <dgm:prSet/>
      <dgm:spPr/>
      <dgm:t>
        <a:bodyPr/>
        <a:lstStyle/>
        <a:p>
          <a:endParaRPr lang="en-US"/>
        </a:p>
      </dgm:t>
    </dgm:pt>
    <dgm:pt modelId="{AC242166-B7AA-44FB-8A8B-0A82F160C439}">
      <dgm:prSet/>
      <dgm:spPr/>
      <dgm:t>
        <a:bodyPr/>
        <a:lstStyle/>
        <a:p>
          <a:r>
            <a:rPr lang="en-US" b="1" dirty="0"/>
            <a:t>Infectious disease </a:t>
          </a:r>
          <a:r>
            <a:rPr lang="en-US" dirty="0"/>
            <a:t>– disease caused by a pathogen (germ or bacteria)</a:t>
          </a:r>
        </a:p>
      </dgm:t>
    </dgm:pt>
    <dgm:pt modelId="{7A0443BE-CC42-489C-9C07-DCA51C423D3D}" type="parTrans" cxnId="{43CA4EDF-2212-47A5-815A-71C2D3B5D196}">
      <dgm:prSet/>
      <dgm:spPr/>
      <dgm:t>
        <a:bodyPr/>
        <a:lstStyle/>
        <a:p>
          <a:endParaRPr lang="en-US"/>
        </a:p>
      </dgm:t>
    </dgm:pt>
    <dgm:pt modelId="{0B00E34F-D090-4BF6-8587-12768AD1FC26}" type="sibTrans" cxnId="{43CA4EDF-2212-47A5-815A-71C2D3B5D196}">
      <dgm:prSet/>
      <dgm:spPr/>
      <dgm:t>
        <a:bodyPr/>
        <a:lstStyle/>
        <a:p>
          <a:endParaRPr lang="en-US"/>
        </a:p>
      </dgm:t>
    </dgm:pt>
    <dgm:pt modelId="{E7BCE29A-CDB1-4554-912E-923B578E01C6}">
      <dgm:prSet/>
      <dgm:spPr/>
      <dgm:t>
        <a:bodyPr/>
        <a:lstStyle/>
        <a:p>
          <a:pPr>
            <a:buFont typeface="Wingdings 3"/>
            <a:buChar char=""/>
          </a:pPr>
          <a:r>
            <a:rPr lang="en-US" b="1" dirty="0"/>
            <a:t>Contaminated </a:t>
          </a:r>
          <a:r>
            <a:rPr lang="en-US" dirty="0"/>
            <a:t>– means dirty, soiled, unclean</a:t>
          </a:r>
        </a:p>
      </dgm:t>
    </dgm:pt>
    <dgm:pt modelId="{7B8E63EB-6AE8-4046-BA1B-7F086FA5A3E3}" type="parTrans" cxnId="{3FD869B2-D0B4-4271-90EE-624EDDC3F469}">
      <dgm:prSet/>
      <dgm:spPr/>
      <dgm:t>
        <a:bodyPr/>
        <a:lstStyle/>
        <a:p>
          <a:endParaRPr lang="en-US"/>
        </a:p>
      </dgm:t>
    </dgm:pt>
    <dgm:pt modelId="{2442D068-7658-4D16-B80B-A4857F63DD04}" type="sibTrans" cxnId="{3FD869B2-D0B4-4271-90EE-624EDDC3F469}">
      <dgm:prSet/>
      <dgm:spPr/>
      <dgm:t>
        <a:bodyPr/>
        <a:lstStyle/>
        <a:p>
          <a:endParaRPr lang="en-US"/>
        </a:p>
      </dgm:t>
    </dgm:pt>
    <dgm:pt modelId="{10C0053B-3A20-41D3-BED1-F7D21DCE0432}">
      <dgm:prSet/>
      <dgm:spPr/>
      <dgm:t>
        <a:bodyPr/>
        <a:lstStyle/>
        <a:p>
          <a:r>
            <a:rPr lang="en-US" b="1" dirty="0"/>
            <a:t>Disinfection</a:t>
          </a:r>
          <a:r>
            <a:rPr lang="en-US" dirty="0"/>
            <a:t> – cleaning so that germs (pathogens)  are destroyed</a:t>
          </a:r>
        </a:p>
      </dgm:t>
    </dgm:pt>
    <dgm:pt modelId="{5C3036DA-C55F-4765-BAD3-AD9E54C409FC}" type="parTrans" cxnId="{49302317-E383-4860-BC25-7FA2B1F0A598}">
      <dgm:prSet/>
      <dgm:spPr/>
      <dgm:t>
        <a:bodyPr/>
        <a:lstStyle/>
        <a:p>
          <a:endParaRPr lang="en-US"/>
        </a:p>
      </dgm:t>
    </dgm:pt>
    <dgm:pt modelId="{C76BDAFF-69C2-4B3B-AF3F-668A286898A6}" type="sibTrans" cxnId="{49302317-E383-4860-BC25-7FA2B1F0A598}">
      <dgm:prSet/>
      <dgm:spPr/>
      <dgm:t>
        <a:bodyPr/>
        <a:lstStyle/>
        <a:p>
          <a:endParaRPr lang="en-US"/>
        </a:p>
      </dgm:t>
    </dgm:pt>
    <dgm:pt modelId="{106DE0D0-1F08-4D34-B50F-1CB178C444ED}">
      <dgm:prSet/>
      <dgm:spPr/>
      <dgm:t>
        <a:bodyPr/>
        <a:lstStyle/>
        <a:p>
          <a:r>
            <a:rPr lang="en-US" b="1" dirty="0"/>
            <a:t>Mode of transmission </a:t>
          </a:r>
          <a:r>
            <a:rPr lang="en-US" dirty="0"/>
            <a:t>– the way germs are passed from one person to another</a:t>
          </a:r>
        </a:p>
      </dgm:t>
    </dgm:pt>
    <dgm:pt modelId="{5E175D64-8D77-43B2-B978-F30E57956205}" type="parTrans" cxnId="{B4091B1C-B250-424F-A4EE-6BDE2FB0CEC6}">
      <dgm:prSet/>
      <dgm:spPr/>
      <dgm:t>
        <a:bodyPr/>
        <a:lstStyle/>
        <a:p>
          <a:endParaRPr lang="en-US"/>
        </a:p>
      </dgm:t>
    </dgm:pt>
    <dgm:pt modelId="{BB01EC36-E8AF-4AF7-84A2-167FD0F2200B}" type="sibTrans" cxnId="{B4091B1C-B250-424F-A4EE-6BDE2FB0CEC6}">
      <dgm:prSet/>
      <dgm:spPr/>
      <dgm:t>
        <a:bodyPr/>
        <a:lstStyle/>
        <a:p>
          <a:endParaRPr lang="en-US"/>
        </a:p>
      </dgm:t>
    </dgm:pt>
    <dgm:pt modelId="{BEA04908-0DC2-4E9D-9698-1F4FAF95EA50}">
      <dgm:prSet/>
      <dgm:spPr/>
      <dgm:t>
        <a:bodyPr/>
        <a:lstStyle/>
        <a:p>
          <a:r>
            <a:rPr lang="en-US" b="1" dirty="0"/>
            <a:t>Mucous membranes </a:t>
          </a:r>
          <a:r>
            <a:rPr lang="en-US" dirty="0"/>
            <a:t>– membranes that line body cavities that open to the outside of the body</a:t>
          </a:r>
        </a:p>
      </dgm:t>
    </dgm:pt>
    <dgm:pt modelId="{26AC3F86-60B7-4730-9540-7866B8CA2BC4}" type="parTrans" cxnId="{5466A355-7608-4E6C-96C4-779388D8DC10}">
      <dgm:prSet/>
      <dgm:spPr/>
      <dgm:t>
        <a:bodyPr/>
        <a:lstStyle/>
        <a:p>
          <a:endParaRPr lang="en-US"/>
        </a:p>
      </dgm:t>
    </dgm:pt>
    <dgm:pt modelId="{21FD77C4-AA57-46A4-91D1-970CEFC33FAF}" type="sibTrans" cxnId="{5466A355-7608-4E6C-96C4-779388D8DC10}">
      <dgm:prSet/>
      <dgm:spPr/>
      <dgm:t>
        <a:bodyPr/>
        <a:lstStyle/>
        <a:p>
          <a:endParaRPr lang="en-US"/>
        </a:p>
      </dgm:t>
    </dgm:pt>
    <dgm:pt modelId="{D1A7ED70-EC08-4719-AE2F-F139DFF719D6}" type="pres">
      <dgm:prSet presAssocID="{3BA2D8BA-AE2A-46B3-8CFC-C5118A2B25F5}" presName="vert0" presStyleCnt="0">
        <dgm:presLayoutVars>
          <dgm:dir/>
          <dgm:animOne val="branch"/>
          <dgm:animLvl val="lvl"/>
        </dgm:presLayoutVars>
      </dgm:prSet>
      <dgm:spPr/>
    </dgm:pt>
    <dgm:pt modelId="{4230DE3E-888E-4D1D-83D0-FC786CC13DC1}" type="pres">
      <dgm:prSet presAssocID="{5086339F-3E81-47EF-9B76-22C4E363B9BD}" presName="thickLine" presStyleLbl="alignNode1" presStyleIdx="0" presStyleCnt="8"/>
      <dgm:spPr/>
    </dgm:pt>
    <dgm:pt modelId="{9E7538B1-12B6-46E2-89CF-6683CA52C103}" type="pres">
      <dgm:prSet presAssocID="{5086339F-3E81-47EF-9B76-22C4E363B9BD}" presName="horz1" presStyleCnt="0"/>
      <dgm:spPr/>
    </dgm:pt>
    <dgm:pt modelId="{35923E4B-06FC-480D-8396-E4244D6AE128}" type="pres">
      <dgm:prSet presAssocID="{5086339F-3E81-47EF-9B76-22C4E363B9BD}" presName="tx1" presStyleLbl="revTx" presStyleIdx="0" presStyleCnt="8"/>
      <dgm:spPr/>
    </dgm:pt>
    <dgm:pt modelId="{6205A7BA-9B5C-485F-9FA9-393522E2FAB5}" type="pres">
      <dgm:prSet presAssocID="{5086339F-3E81-47EF-9B76-22C4E363B9BD}" presName="vert1" presStyleCnt="0"/>
      <dgm:spPr/>
    </dgm:pt>
    <dgm:pt modelId="{0B9FFC65-1B81-4593-91FD-84B8ABCAC728}" type="pres">
      <dgm:prSet presAssocID="{ED5B971F-6309-4634-8473-813EE73E21F0}" presName="thickLine" presStyleLbl="alignNode1" presStyleIdx="1" presStyleCnt="8"/>
      <dgm:spPr/>
    </dgm:pt>
    <dgm:pt modelId="{867BEAE0-5C83-40B5-9F64-638320139FA3}" type="pres">
      <dgm:prSet presAssocID="{ED5B971F-6309-4634-8473-813EE73E21F0}" presName="horz1" presStyleCnt="0"/>
      <dgm:spPr/>
    </dgm:pt>
    <dgm:pt modelId="{A82A49FE-1E1D-4494-9172-DE915D88E0A8}" type="pres">
      <dgm:prSet presAssocID="{ED5B971F-6309-4634-8473-813EE73E21F0}" presName="tx1" presStyleLbl="revTx" presStyleIdx="1" presStyleCnt="8"/>
      <dgm:spPr/>
    </dgm:pt>
    <dgm:pt modelId="{69FDAFF4-AF1B-4034-BE37-D283A5785B28}" type="pres">
      <dgm:prSet presAssocID="{ED5B971F-6309-4634-8473-813EE73E21F0}" presName="vert1" presStyleCnt="0"/>
      <dgm:spPr/>
    </dgm:pt>
    <dgm:pt modelId="{44340637-B93E-48F6-8BEF-0BB8244E815B}" type="pres">
      <dgm:prSet presAssocID="{D407B266-3EAE-44DE-A111-24D0564E78D9}" presName="thickLine" presStyleLbl="alignNode1" presStyleIdx="2" presStyleCnt="8"/>
      <dgm:spPr/>
    </dgm:pt>
    <dgm:pt modelId="{7A2D51BA-F527-4F71-B4A1-7F1C434B6190}" type="pres">
      <dgm:prSet presAssocID="{D407B266-3EAE-44DE-A111-24D0564E78D9}" presName="horz1" presStyleCnt="0"/>
      <dgm:spPr/>
    </dgm:pt>
    <dgm:pt modelId="{F71EED67-2EC1-44FE-852D-70F7CA7C2257}" type="pres">
      <dgm:prSet presAssocID="{D407B266-3EAE-44DE-A111-24D0564E78D9}" presName="tx1" presStyleLbl="revTx" presStyleIdx="2" presStyleCnt="8"/>
      <dgm:spPr/>
    </dgm:pt>
    <dgm:pt modelId="{43DE20D1-DA2D-44A8-A12C-C8CBA109B829}" type="pres">
      <dgm:prSet presAssocID="{D407B266-3EAE-44DE-A111-24D0564E78D9}" presName="vert1" presStyleCnt="0"/>
      <dgm:spPr/>
    </dgm:pt>
    <dgm:pt modelId="{7BE1FD1F-B71F-4F94-9248-69F64CD2F578}" type="pres">
      <dgm:prSet presAssocID="{AC242166-B7AA-44FB-8A8B-0A82F160C439}" presName="thickLine" presStyleLbl="alignNode1" presStyleIdx="3" presStyleCnt="8"/>
      <dgm:spPr/>
    </dgm:pt>
    <dgm:pt modelId="{B0945CE7-801E-4F5B-AEBB-0563953D0CCC}" type="pres">
      <dgm:prSet presAssocID="{AC242166-B7AA-44FB-8A8B-0A82F160C439}" presName="horz1" presStyleCnt="0"/>
      <dgm:spPr/>
    </dgm:pt>
    <dgm:pt modelId="{6B8619EA-0C0B-4AAF-ACA3-72D7453B2B6C}" type="pres">
      <dgm:prSet presAssocID="{AC242166-B7AA-44FB-8A8B-0A82F160C439}" presName="tx1" presStyleLbl="revTx" presStyleIdx="3" presStyleCnt="8"/>
      <dgm:spPr/>
    </dgm:pt>
    <dgm:pt modelId="{949767CF-7C44-4026-96A1-5C4F9B664BC3}" type="pres">
      <dgm:prSet presAssocID="{AC242166-B7AA-44FB-8A8B-0A82F160C439}" presName="vert1" presStyleCnt="0"/>
      <dgm:spPr/>
    </dgm:pt>
    <dgm:pt modelId="{EF2227C6-FF37-4449-B0DB-E7556003CDAD}" type="pres">
      <dgm:prSet presAssocID="{E7BCE29A-CDB1-4554-912E-923B578E01C6}" presName="thickLine" presStyleLbl="alignNode1" presStyleIdx="4" presStyleCnt="8"/>
      <dgm:spPr/>
    </dgm:pt>
    <dgm:pt modelId="{4401F8C0-3BA2-47A9-89AB-02CB04F81FCA}" type="pres">
      <dgm:prSet presAssocID="{E7BCE29A-CDB1-4554-912E-923B578E01C6}" presName="horz1" presStyleCnt="0"/>
      <dgm:spPr/>
    </dgm:pt>
    <dgm:pt modelId="{C7CD21AE-3E36-448B-91E7-4E6A7B28531A}" type="pres">
      <dgm:prSet presAssocID="{E7BCE29A-CDB1-4554-912E-923B578E01C6}" presName="tx1" presStyleLbl="revTx" presStyleIdx="4" presStyleCnt="8"/>
      <dgm:spPr/>
    </dgm:pt>
    <dgm:pt modelId="{0385B23A-8DDE-4DB7-A691-E887300F2ED9}" type="pres">
      <dgm:prSet presAssocID="{E7BCE29A-CDB1-4554-912E-923B578E01C6}" presName="vert1" presStyleCnt="0"/>
      <dgm:spPr/>
    </dgm:pt>
    <dgm:pt modelId="{18CA809B-E64E-4B92-BC93-60DD76AEE01C}" type="pres">
      <dgm:prSet presAssocID="{10C0053B-3A20-41D3-BED1-F7D21DCE0432}" presName="thickLine" presStyleLbl="alignNode1" presStyleIdx="5" presStyleCnt="8"/>
      <dgm:spPr/>
    </dgm:pt>
    <dgm:pt modelId="{87DA1FAA-5F37-49B5-A18F-2C5FFF5B4DC0}" type="pres">
      <dgm:prSet presAssocID="{10C0053B-3A20-41D3-BED1-F7D21DCE0432}" presName="horz1" presStyleCnt="0"/>
      <dgm:spPr/>
    </dgm:pt>
    <dgm:pt modelId="{4529382B-34E3-421C-93A7-6CCC299626C4}" type="pres">
      <dgm:prSet presAssocID="{10C0053B-3A20-41D3-BED1-F7D21DCE0432}" presName="tx1" presStyleLbl="revTx" presStyleIdx="5" presStyleCnt="8"/>
      <dgm:spPr/>
    </dgm:pt>
    <dgm:pt modelId="{32BBA312-D158-4044-9492-915A5CB43976}" type="pres">
      <dgm:prSet presAssocID="{10C0053B-3A20-41D3-BED1-F7D21DCE0432}" presName="vert1" presStyleCnt="0"/>
      <dgm:spPr/>
    </dgm:pt>
    <dgm:pt modelId="{DAABAF47-7F5F-4CD3-9BBE-D6FEB3360A14}" type="pres">
      <dgm:prSet presAssocID="{106DE0D0-1F08-4D34-B50F-1CB178C444ED}" presName="thickLine" presStyleLbl="alignNode1" presStyleIdx="6" presStyleCnt="8"/>
      <dgm:spPr/>
    </dgm:pt>
    <dgm:pt modelId="{FEC1E5DF-C16A-40F4-A59F-EFE353510AE7}" type="pres">
      <dgm:prSet presAssocID="{106DE0D0-1F08-4D34-B50F-1CB178C444ED}" presName="horz1" presStyleCnt="0"/>
      <dgm:spPr/>
    </dgm:pt>
    <dgm:pt modelId="{6DCB940B-BE84-4816-93C2-E96E83113AA7}" type="pres">
      <dgm:prSet presAssocID="{106DE0D0-1F08-4D34-B50F-1CB178C444ED}" presName="tx1" presStyleLbl="revTx" presStyleIdx="6" presStyleCnt="8"/>
      <dgm:spPr/>
    </dgm:pt>
    <dgm:pt modelId="{EFB0ACEA-C150-4388-9536-D061E885B35D}" type="pres">
      <dgm:prSet presAssocID="{106DE0D0-1F08-4D34-B50F-1CB178C444ED}" presName="vert1" presStyleCnt="0"/>
      <dgm:spPr/>
    </dgm:pt>
    <dgm:pt modelId="{3D599A8D-3153-4D57-B437-899BB7650242}" type="pres">
      <dgm:prSet presAssocID="{BEA04908-0DC2-4E9D-9698-1F4FAF95EA50}" presName="thickLine" presStyleLbl="alignNode1" presStyleIdx="7" presStyleCnt="8"/>
      <dgm:spPr/>
    </dgm:pt>
    <dgm:pt modelId="{A1A05134-A7AE-434A-A4DB-38B04ACD9E9C}" type="pres">
      <dgm:prSet presAssocID="{BEA04908-0DC2-4E9D-9698-1F4FAF95EA50}" presName="horz1" presStyleCnt="0"/>
      <dgm:spPr/>
    </dgm:pt>
    <dgm:pt modelId="{8F67BB82-0CC7-4A74-A833-C7B95FDE1694}" type="pres">
      <dgm:prSet presAssocID="{BEA04908-0DC2-4E9D-9698-1F4FAF95EA50}" presName="tx1" presStyleLbl="revTx" presStyleIdx="7" presStyleCnt="8"/>
      <dgm:spPr/>
    </dgm:pt>
    <dgm:pt modelId="{24340018-B0CE-4574-B7B9-15F16C2908E5}" type="pres">
      <dgm:prSet presAssocID="{BEA04908-0DC2-4E9D-9698-1F4FAF95EA50}" presName="vert1" presStyleCnt="0"/>
      <dgm:spPr/>
    </dgm:pt>
  </dgm:ptLst>
  <dgm:cxnLst>
    <dgm:cxn modelId="{49302317-E383-4860-BC25-7FA2B1F0A598}" srcId="{3BA2D8BA-AE2A-46B3-8CFC-C5118A2B25F5}" destId="{10C0053B-3A20-41D3-BED1-F7D21DCE0432}" srcOrd="5" destOrd="0" parTransId="{5C3036DA-C55F-4765-BAD3-AD9E54C409FC}" sibTransId="{C76BDAFF-69C2-4B3B-AF3F-668A286898A6}"/>
    <dgm:cxn modelId="{B4091B1C-B250-424F-A4EE-6BDE2FB0CEC6}" srcId="{3BA2D8BA-AE2A-46B3-8CFC-C5118A2B25F5}" destId="{106DE0D0-1F08-4D34-B50F-1CB178C444ED}" srcOrd="6" destOrd="0" parTransId="{5E175D64-8D77-43B2-B978-F30E57956205}" sibTransId="{BB01EC36-E8AF-4AF7-84A2-167FD0F2200B}"/>
    <dgm:cxn modelId="{5466A355-7608-4E6C-96C4-779388D8DC10}" srcId="{3BA2D8BA-AE2A-46B3-8CFC-C5118A2B25F5}" destId="{BEA04908-0DC2-4E9D-9698-1F4FAF95EA50}" srcOrd="7" destOrd="0" parTransId="{26AC3F86-60B7-4730-9540-7866B8CA2BC4}" sibTransId="{21FD77C4-AA57-46A4-91D1-970CEFC33FAF}"/>
    <dgm:cxn modelId="{A0A05477-E2E7-4798-B0DE-BA12A1DD8543}" type="presOf" srcId="{3BA2D8BA-AE2A-46B3-8CFC-C5118A2B25F5}" destId="{D1A7ED70-EC08-4719-AE2F-F139DFF719D6}" srcOrd="0" destOrd="0" presId="urn:microsoft.com/office/officeart/2008/layout/LinedList"/>
    <dgm:cxn modelId="{E26DA88F-F1F3-4A23-AE96-8FA0A8A9F8A4}" type="presOf" srcId="{106DE0D0-1F08-4D34-B50F-1CB178C444ED}" destId="{6DCB940B-BE84-4816-93C2-E96E83113AA7}" srcOrd="0" destOrd="0" presId="urn:microsoft.com/office/officeart/2008/layout/LinedList"/>
    <dgm:cxn modelId="{B526B58F-C57B-44FF-9A98-B8306C3C97AC}" type="presOf" srcId="{D407B266-3EAE-44DE-A111-24D0564E78D9}" destId="{F71EED67-2EC1-44FE-852D-70F7CA7C2257}" srcOrd="0" destOrd="0" presId="urn:microsoft.com/office/officeart/2008/layout/LinedList"/>
    <dgm:cxn modelId="{BB4F4AAE-33EB-4860-9D6E-FCD00DEA2AD9}" type="presOf" srcId="{AC242166-B7AA-44FB-8A8B-0A82F160C439}" destId="{6B8619EA-0C0B-4AAF-ACA3-72D7453B2B6C}" srcOrd="0" destOrd="0" presId="urn:microsoft.com/office/officeart/2008/layout/LinedList"/>
    <dgm:cxn modelId="{3FD869B2-D0B4-4271-90EE-624EDDC3F469}" srcId="{3BA2D8BA-AE2A-46B3-8CFC-C5118A2B25F5}" destId="{E7BCE29A-CDB1-4554-912E-923B578E01C6}" srcOrd="4" destOrd="0" parTransId="{7B8E63EB-6AE8-4046-BA1B-7F086FA5A3E3}" sibTransId="{2442D068-7658-4D16-B80B-A4857F63DD04}"/>
    <dgm:cxn modelId="{C9DCEEB8-DD07-43D0-ADF3-EDD21F45B610}" type="presOf" srcId="{ED5B971F-6309-4634-8473-813EE73E21F0}" destId="{A82A49FE-1E1D-4494-9172-DE915D88E0A8}" srcOrd="0" destOrd="0" presId="urn:microsoft.com/office/officeart/2008/layout/LinedList"/>
    <dgm:cxn modelId="{F5767AB9-4B56-4B91-9786-2088CC672A86}" type="presOf" srcId="{10C0053B-3A20-41D3-BED1-F7D21DCE0432}" destId="{4529382B-34E3-421C-93A7-6CCC299626C4}" srcOrd="0" destOrd="0" presId="urn:microsoft.com/office/officeart/2008/layout/LinedList"/>
    <dgm:cxn modelId="{D50617BA-9557-4066-B7E4-134B65F98F87}" type="presOf" srcId="{BEA04908-0DC2-4E9D-9698-1F4FAF95EA50}" destId="{8F67BB82-0CC7-4A74-A833-C7B95FDE1694}" srcOrd="0" destOrd="0" presId="urn:microsoft.com/office/officeart/2008/layout/LinedList"/>
    <dgm:cxn modelId="{F38CE3C1-A094-4A63-94EE-1250D0BE996B}" srcId="{3BA2D8BA-AE2A-46B3-8CFC-C5118A2B25F5}" destId="{ED5B971F-6309-4634-8473-813EE73E21F0}" srcOrd="1" destOrd="0" parTransId="{22B4452E-33D7-437D-AA80-6F219FD974F5}" sibTransId="{1A522D75-0A9D-40F3-9145-30E951A56F36}"/>
    <dgm:cxn modelId="{BC9FD3C9-899E-44AC-B2AB-6DE47FC3F7FF}" srcId="{3BA2D8BA-AE2A-46B3-8CFC-C5118A2B25F5}" destId="{D407B266-3EAE-44DE-A111-24D0564E78D9}" srcOrd="2" destOrd="0" parTransId="{99B3CBA6-9D72-426E-822A-BCFB6234ACA2}" sibTransId="{EF7FF0A2-F2E5-4C80-A69E-6B8070322053}"/>
    <dgm:cxn modelId="{6EE979D3-C5AB-4EA4-963D-08D04608074D}" type="presOf" srcId="{E7BCE29A-CDB1-4554-912E-923B578E01C6}" destId="{C7CD21AE-3E36-448B-91E7-4E6A7B28531A}" srcOrd="0" destOrd="0" presId="urn:microsoft.com/office/officeart/2008/layout/LinedList"/>
    <dgm:cxn modelId="{07A43AD9-BF76-4C03-AE5C-5A242D2EDFC8}" type="presOf" srcId="{5086339F-3E81-47EF-9B76-22C4E363B9BD}" destId="{35923E4B-06FC-480D-8396-E4244D6AE128}" srcOrd="0" destOrd="0" presId="urn:microsoft.com/office/officeart/2008/layout/LinedList"/>
    <dgm:cxn modelId="{43CA4EDF-2212-47A5-815A-71C2D3B5D196}" srcId="{3BA2D8BA-AE2A-46B3-8CFC-C5118A2B25F5}" destId="{AC242166-B7AA-44FB-8A8B-0A82F160C439}" srcOrd="3" destOrd="0" parTransId="{7A0443BE-CC42-489C-9C07-DCA51C423D3D}" sibTransId="{0B00E34F-D090-4BF6-8587-12768AD1FC26}"/>
    <dgm:cxn modelId="{CA2649F5-6F7D-4566-B743-FED7E307837F}" srcId="{3BA2D8BA-AE2A-46B3-8CFC-C5118A2B25F5}" destId="{5086339F-3E81-47EF-9B76-22C4E363B9BD}" srcOrd="0" destOrd="0" parTransId="{1A1411AD-2D53-4CCD-83AB-B96A41770ABA}" sibTransId="{371BE345-439D-4472-B256-DCCE96EACFAF}"/>
    <dgm:cxn modelId="{5D3585B1-3431-4D81-8072-AC0061617127}" type="presParOf" srcId="{D1A7ED70-EC08-4719-AE2F-F139DFF719D6}" destId="{4230DE3E-888E-4D1D-83D0-FC786CC13DC1}" srcOrd="0" destOrd="0" presId="urn:microsoft.com/office/officeart/2008/layout/LinedList"/>
    <dgm:cxn modelId="{0ACFBD94-1004-4919-98B2-7533E4DC3A39}" type="presParOf" srcId="{D1A7ED70-EC08-4719-AE2F-F139DFF719D6}" destId="{9E7538B1-12B6-46E2-89CF-6683CA52C103}" srcOrd="1" destOrd="0" presId="urn:microsoft.com/office/officeart/2008/layout/LinedList"/>
    <dgm:cxn modelId="{B22F3A92-8DBF-49E4-B6D8-5B6C2DA2AB90}" type="presParOf" srcId="{9E7538B1-12B6-46E2-89CF-6683CA52C103}" destId="{35923E4B-06FC-480D-8396-E4244D6AE128}" srcOrd="0" destOrd="0" presId="urn:microsoft.com/office/officeart/2008/layout/LinedList"/>
    <dgm:cxn modelId="{A78DC99C-AE18-4DB4-998B-22A7911DC116}" type="presParOf" srcId="{9E7538B1-12B6-46E2-89CF-6683CA52C103}" destId="{6205A7BA-9B5C-485F-9FA9-393522E2FAB5}" srcOrd="1" destOrd="0" presId="urn:microsoft.com/office/officeart/2008/layout/LinedList"/>
    <dgm:cxn modelId="{C9B90B33-3932-4394-A249-D7F6A822639D}" type="presParOf" srcId="{D1A7ED70-EC08-4719-AE2F-F139DFF719D6}" destId="{0B9FFC65-1B81-4593-91FD-84B8ABCAC728}" srcOrd="2" destOrd="0" presId="urn:microsoft.com/office/officeart/2008/layout/LinedList"/>
    <dgm:cxn modelId="{D12F0F09-F5DA-4163-924C-7F79EC422535}" type="presParOf" srcId="{D1A7ED70-EC08-4719-AE2F-F139DFF719D6}" destId="{867BEAE0-5C83-40B5-9F64-638320139FA3}" srcOrd="3" destOrd="0" presId="urn:microsoft.com/office/officeart/2008/layout/LinedList"/>
    <dgm:cxn modelId="{CC1153A0-0332-410F-94CF-0E35A92D4070}" type="presParOf" srcId="{867BEAE0-5C83-40B5-9F64-638320139FA3}" destId="{A82A49FE-1E1D-4494-9172-DE915D88E0A8}" srcOrd="0" destOrd="0" presId="urn:microsoft.com/office/officeart/2008/layout/LinedList"/>
    <dgm:cxn modelId="{B0C52DB1-C46C-467E-BF4B-A0781C35DD4B}" type="presParOf" srcId="{867BEAE0-5C83-40B5-9F64-638320139FA3}" destId="{69FDAFF4-AF1B-4034-BE37-D283A5785B28}" srcOrd="1" destOrd="0" presId="urn:microsoft.com/office/officeart/2008/layout/LinedList"/>
    <dgm:cxn modelId="{0F1DFF53-4C6C-4AF1-9E7B-40872258C99F}" type="presParOf" srcId="{D1A7ED70-EC08-4719-AE2F-F139DFF719D6}" destId="{44340637-B93E-48F6-8BEF-0BB8244E815B}" srcOrd="4" destOrd="0" presId="urn:microsoft.com/office/officeart/2008/layout/LinedList"/>
    <dgm:cxn modelId="{3B988A7B-CA6B-4192-BF1D-6A42ABE134EA}" type="presParOf" srcId="{D1A7ED70-EC08-4719-AE2F-F139DFF719D6}" destId="{7A2D51BA-F527-4F71-B4A1-7F1C434B6190}" srcOrd="5" destOrd="0" presId="urn:microsoft.com/office/officeart/2008/layout/LinedList"/>
    <dgm:cxn modelId="{4E08E2BD-3D65-4E01-A3E3-81B271CDF8FA}" type="presParOf" srcId="{7A2D51BA-F527-4F71-B4A1-7F1C434B6190}" destId="{F71EED67-2EC1-44FE-852D-70F7CA7C2257}" srcOrd="0" destOrd="0" presId="urn:microsoft.com/office/officeart/2008/layout/LinedList"/>
    <dgm:cxn modelId="{25D1EBB5-13A9-4A2D-ADF5-AB24EF810C31}" type="presParOf" srcId="{7A2D51BA-F527-4F71-B4A1-7F1C434B6190}" destId="{43DE20D1-DA2D-44A8-A12C-C8CBA109B829}" srcOrd="1" destOrd="0" presId="urn:microsoft.com/office/officeart/2008/layout/LinedList"/>
    <dgm:cxn modelId="{FF7F69D1-7841-4A4D-BA68-C32A4BF98C3D}" type="presParOf" srcId="{D1A7ED70-EC08-4719-AE2F-F139DFF719D6}" destId="{7BE1FD1F-B71F-4F94-9248-69F64CD2F578}" srcOrd="6" destOrd="0" presId="urn:microsoft.com/office/officeart/2008/layout/LinedList"/>
    <dgm:cxn modelId="{C2436EA7-66AE-4068-AF77-017B89AEF147}" type="presParOf" srcId="{D1A7ED70-EC08-4719-AE2F-F139DFF719D6}" destId="{B0945CE7-801E-4F5B-AEBB-0563953D0CCC}" srcOrd="7" destOrd="0" presId="urn:microsoft.com/office/officeart/2008/layout/LinedList"/>
    <dgm:cxn modelId="{6866DB96-21A9-45E3-A2BC-AC21F31E8DA5}" type="presParOf" srcId="{B0945CE7-801E-4F5B-AEBB-0563953D0CCC}" destId="{6B8619EA-0C0B-4AAF-ACA3-72D7453B2B6C}" srcOrd="0" destOrd="0" presId="urn:microsoft.com/office/officeart/2008/layout/LinedList"/>
    <dgm:cxn modelId="{A0908398-66BD-41ED-9673-8F12E42C2D6C}" type="presParOf" srcId="{B0945CE7-801E-4F5B-AEBB-0563953D0CCC}" destId="{949767CF-7C44-4026-96A1-5C4F9B664BC3}" srcOrd="1" destOrd="0" presId="urn:microsoft.com/office/officeart/2008/layout/LinedList"/>
    <dgm:cxn modelId="{35B9E4BD-6AC9-49A2-9749-0ED044DBD137}" type="presParOf" srcId="{D1A7ED70-EC08-4719-AE2F-F139DFF719D6}" destId="{EF2227C6-FF37-4449-B0DB-E7556003CDAD}" srcOrd="8" destOrd="0" presId="urn:microsoft.com/office/officeart/2008/layout/LinedList"/>
    <dgm:cxn modelId="{23BD4B70-6C80-4024-BA0A-AA15531E6891}" type="presParOf" srcId="{D1A7ED70-EC08-4719-AE2F-F139DFF719D6}" destId="{4401F8C0-3BA2-47A9-89AB-02CB04F81FCA}" srcOrd="9" destOrd="0" presId="urn:microsoft.com/office/officeart/2008/layout/LinedList"/>
    <dgm:cxn modelId="{E82C1508-54D5-458E-8EBD-3A800CF0B1C7}" type="presParOf" srcId="{4401F8C0-3BA2-47A9-89AB-02CB04F81FCA}" destId="{C7CD21AE-3E36-448B-91E7-4E6A7B28531A}" srcOrd="0" destOrd="0" presId="urn:microsoft.com/office/officeart/2008/layout/LinedList"/>
    <dgm:cxn modelId="{F1189FFB-63E2-431C-9A58-CA44574A454B}" type="presParOf" srcId="{4401F8C0-3BA2-47A9-89AB-02CB04F81FCA}" destId="{0385B23A-8DDE-4DB7-A691-E887300F2ED9}" srcOrd="1" destOrd="0" presId="urn:microsoft.com/office/officeart/2008/layout/LinedList"/>
    <dgm:cxn modelId="{32C6440E-828C-4E4B-A757-0CA01CC1E13C}" type="presParOf" srcId="{D1A7ED70-EC08-4719-AE2F-F139DFF719D6}" destId="{18CA809B-E64E-4B92-BC93-60DD76AEE01C}" srcOrd="10" destOrd="0" presId="urn:microsoft.com/office/officeart/2008/layout/LinedList"/>
    <dgm:cxn modelId="{B8A6A12C-3F3B-493A-8EAC-D9A789077558}" type="presParOf" srcId="{D1A7ED70-EC08-4719-AE2F-F139DFF719D6}" destId="{87DA1FAA-5F37-49B5-A18F-2C5FFF5B4DC0}" srcOrd="11" destOrd="0" presId="urn:microsoft.com/office/officeart/2008/layout/LinedList"/>
    <dgm:cxn modelId="{A4491DFE-C2C9-47BA-97B0-58533F4E8AF8}" type="presParOf" srcId="{87DA1FAA-5F37-49B5-A18F-2C5FFF5B4DC0}" destId="{4529382B-34E3-421C-93A7-6CCC299626C4}" srcOrd="0" destOrd="0" presId="urn:microsoft.com/office/officeart/2008/layout/LinedList"/>
    <dgm:cxn modelId="{0209DDD5-16AB-4F59-AC79-860840B36F16}" type="presParOf" srcId="{87DA1FAA-5F37-49B5-A18F-2C5FFF5B4DC0}" destId="{32BBA312-D158-4044-9492-915A5CB43976}" srcOrd="1" destOrd="0" presId="urn:microsoft.com/office/officeart/2008/layout/LinedList"/>
    <dgm:cxn modelId="{796931BE-E188-405E-8A2B-90AC98509186}" type="presParOf" srcId="{D1A7ED70-EC08-4719-AE2F-F139DFF719D6}" destId="{DAABAF47-7F5F-4CD3-9BBE-D6FEB3360A14}" srcOrd="12" destOrd="0" presId="urn:microsoft.com/office/officeart/2008/layout/LinedList"/>
    <dgm:cxn modelId="{2CDEB57C-AD94-46BE-92FD-83618BCF43E0}" type="presParOf" srcId="{D1A7ED70-EC08-4719-AE2F-F139DFF719D6}" destId="{FEC1E5DF-C16A-40F4-A59F-EFE353510AE7}" srcOrd="13" destOrd="0" presId="urn:microsoft.com/office/officeart/2008/layout/LinedList"/>
    <dgm:cxn modelId="{4861C1E0-6BE9-485C-AC34-7F99BBC7E5E6}" type="presParOf" srcId="{FEC1E5DF-C16A-40F4-A59F-EFE353510AE7}" destId="{6DCB940B-BE84-4816-93C2-E96E83113AA7}" srcOrd="0" destOrd="0" presId="urn:microsoft.com/office/officeart/2008/layout/LinedList"/>
    <dgm:cxn modelId="{3FCDA5E1-0569-4AE7-A0C0-774ED7025F67}" type="presParOf" srcId="{FEC1E5DF-C16A-40F4-A59F-EFE353510AE7}" destId="{EFB0ACEA-C150-4388-9536-D061E885B35D}" srcOrd="1" destOrd="0" presId="urn:microsoft.com/office/officeart/2008/layout/LinedList"/>
    <dgm:cxn modelId="{D766C878-8F7C-470A-A89A-0679C4BA0567}" type="presParOf" srcId="{D1A7ED70-EC08-4719-AE2F-F139DFF719D6}" destId="{3D599A8D-3153-4D57-B437-899BB7650242}" srcOrd="14" destOrd="0" presId="urn:microsoft.com/office/officeart/2008/layout/LinedList"/>
    <dgm:cxn modelId="{80C6BB24-C105-4024-9281-58B1E5B49E63}" type="presParOf" srcId="{D1A7ED70-EC08-4719-AE2F-F139DFF719D6}" destId="{A1A05134-A7AE-434A-A4DB-38B04ACD9E9C}" srcOrd="15" destOrd="0" presId="urn:microsoft.com/office/officeart/2008/layout/LinedList"/>
    <dgm:cxn modelId="{4F45F2E9-7023-41A6-A8B3-FFC7CADA6636}" type="presParOf" srcId="{A1A05134-A7AE-434A-A4DB-38B04ACD9E9C}" destId="{8F67BB82-0CC7-4A74-A833-C7B95FDE1694}" srcOrd="0" destOrd="0" presId="urn:microsoft.com/office/officeart/2008/layout/LinedList"/>
    <dgm:cxn modelId="{67927575-4E92-4F45-A05A-AAD66A5A853F}" type="presParOf" srcId="{A1A05134-A7AE-434A-A4DB-38B04ACD9E9C}" destId="{24340018-B0CE-4574-B7B9-15F16C2908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30DE3E-888E-4D1D-83D0-FC786CC13DC1}">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923E4B-06FC-480D-8396-E4244D6AE128}">
      <dsp:nvSpPr>
        <dsp:cNvPr id="0" name=""/>
        <dsp:cNvSpPr/>
      </dsp:nvSpPr>
      <dsp:spPr>
        <a:xfrm>
          <a:off x="0" y="0"/>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t>Infection control </a:t>
          </a:r>
          <a:r>
            <a:rPr lang="en-US" sz="1900" kern="1200"/>
            <a:t>– the set of methods used to control and prevent the spread of disease</a:t>
          </a:r>
        </a:p>
      </dsp:txBody>
      <dsp:txXfrm>
        <a:off x="0" y="0"/>
        <a:ext cx="6900512" cy="692017"/>
      </dsp:txXfrm>
    </dsp:sp>
    <dsp:sp modelId="{0B9FFC65-1B81-4593-91FD-84B8ABCAC728}">
      <dsp:nvSpPr>
        <dsp:cNvPr id="0" name=""/>
        <dsp:cNvSpPr/>
      </dsp:nvSpPr>
      <dsp:spPr>
        <a:xfrm>
          <a:off x="0" y="692017"/>
          <a:ext cx="6900512"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2A49FE-1E1D-4494-9172-DE915D88E0A8}">
      <dsp:nvSpPr>
        <dsp:cNvPr id="0" name=""/>
        <dsp:cNvSpPr/>
      </dsp:nvSpPr>
      <dsp:spPr>
        <a:xfrm>
          <a:off x="0" y="692017"/>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t>Infections </a:t>
          </a:r>
          <a:r>
            <a:rPr lang="en-US" sz="1900" kern="1200"/>
            <a:t>-  are caused by pathogens (germs)</a:t>
          </a:r>
        </a:p>
      </dsp:txBody>
      <dsp:txXfrm>
        <a:off x="0" y="692017"/>
        <a:ext cx="6900512" cy="692017"/>
      </dsp:txXfrm>
    </dsp:sp>
    <dsp:sp modelId="{44340637-B93E-48F6-8BEF-0BB8244E815B}">
      <dsp:nvSpPr>
        <dsp:cNvPr id="0" name=""/>
        <dsp:cNvSpPr/>
      </dsp:nvSpPr>
      <dsp:spPr>
        <a:xfrm>
          <a:off x="0" y="1384035"/>
          <a:ext cx="690051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1EED67-2EC1-44FE-852D-70F7CA7C2257}">
      <dsp:nvSpPr>
        <dsp:cNvPr id="0" name=""/>
        <dsp:cNvSpPr/>
      </dsp:nvSpPr>
      <dsp:spPr>
        <a:xfrm>
          <a:off x="0" y="1384035"/>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Communicable disease </a:t>
          </a:r>
          <a:r>
            <a:rPr lang="en-US" sz="1900" kern="1200" dirty="0"/>
            <a:t>– disease spread from one person to another</a:t>
          </a:r>
        </a:p>
      </dsp:txBody>
      <dsp:txXfrm>
        <a:off x="0" y="1384035"/>
        <a:ext cx="6900512" cy="692017"/>
      </dsp:txXfrm>
    </dsp:sp>
    <dsp:sp modelId="{7BE1FD1F-B71F-4F94-9248-69F64CD2F578}">
      <dsp:nvSpPr>
        <dsp:cNvPr id="0" name=""/>
        <dsp:cNvSpPr/>
      </dsp:nvSpPr>
      <dsp:spPr>
        <a:xfrm>
          <a:off x="0" y="2076052"/>
          <a:ext cx="6900512"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8619EA-0C0B-4AAF-ACA3-72D7453B2B6C}">
      <dsp:nvSpPr>
        <dsp:cNvPr id="0" name=""/>
        <dsp:cNvSpPr/>
      </dsp:nvSpPr>
      <dsp:spPr>
        <a:xfrm>
          <a:off x="0" y="2076052"/>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Infectious disease </a:t>
          </a:r>
          <a:r>
            <a:rPr lang="en-US" sz="1900" kern="1200" dirty="0"/>
            <a:t>– disease caused by a pathogen (germ or bacteria)</a:t>
          </a:r>
        </a:p>
      </dsp:txBody>
      <dsp:txXfrm>
        <a:off x="0" y="2076052"/>
        <a:ext cx="6900512" cy="692017"/>
      </dsp:txXfrm>
    </dsp:sp>
    <dsp:sp modelId="{EF2227C6-FF37-4449-B0DB-E7556003CDAD}">
      <dsp:nvSpPr>
        <dsp:cNvPr id="0" name=""/>
        <dsp:cNvSpPr/>
      </dsp:nvSpPr>
      <dsp:spPr>
        <a:xfrm>
          <a:off x="0" y="2768070"/>
          <a:ext cx="6900512" cy="0"/>
        </a:xfrm>
        <a:prstGeom prst="lin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CD21AE-3E36-448B-91E7-4E6A7B28531A}">
      <dsp:nvSpPr>
        <dsp:cNvPr id="0" name=""/>
        <dsp:cNvSpPr/>
      </dsp:nvSpPr>
      <dsp:spPr>
        <a:xfrm>
          <a:off x="0" y="2768070"/>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Font typeface="Wingdings 3"/>
            <a:buNone/>
          </a:pPr>
          <a:r>
            <a:rPr lang="en-US" sz="1900" b="1" kern="1200" dirty="0"/>
            <a:t>Contaminated </a:t>
          </a:r>
          <a:r>
            <a:rPr lang="en-US" sz="1900" kern="1200" dirty="0"/>
            <a:t>– means dirty, soiled, unclean</a:t>
          </a:r>
        </a:p>
      </dsp:txBody>
      <dsp:txXfrm>
        <a:off x="0" y="2768070"/>
        <a:ext cx="6900512" cy="692017"/>
      </dsp:txXfrm>
    </dsp:sp>
    <dsp:sp modelId="{18CA809B-E64E-4B92-BC93-60DD76AEE01C}">
      <dsp:nvSpPr>
        <dsp:cNvPr id="0" name=""/>
        <dsp:cNvSpPr/>
      </dsp:nvSpPr>
      <dsp:spPr>
        <a:xfrm>
          <a:off x="0" y="3460088"/>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29382B-34E3-421C-93A7-6CCC299626C4}">
      <dsp:nvSpPr>
        <dsp:cNvPr id="0" name=""/>
        <dsp:cNvSpPr/>
      </dsp:nvSpPr>
      <dsp:spPr>
        <a:xfrm>
          <a:off x="0" y="3460088"/>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Disinfection</a:t>
          </a:r>
          <a:r>
            <a:rPr lang="en-US" sz="1900" kern="1200" dirty="0"/>
            <a:t> – cleaning so that germs (pathogens)  are destroyed</a:t>
          </a:r>
        </a:p>
      </dsp:txBody>
      <dsp:txXfrm>
        <a:off x="0" y="3460088"/>
        <a:ext cx="6900512" cy="692017"/>
      </dsp:txXfrm>
    </dsp:sp>
    <dsp:sp modelId="{DAABAF47-7F5F-4CD3-9BBE-D6FEB3360A14}">
      <dsp:nvSpPr>
        <dsp:cNvPr id="0" name=""/>
        <dsp:cNvSpPr/>
      </dsp:nvSpPr>
      <dsp:spPr>
        <a:xfrm>
          <a:off x="0" y="4152105"/>
          <a:ext cx="6900512"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CB940B-BE84-4816-93C2-E96E83113AA7}">
      <dsp:nvSpPr>
        <dsp:cNvPr id="0" name=""/>
        <dsp:cNvSpPr/>
      </dsp:nvSpPr>
      <dsp:spPr>
        <a:xfrm>
          <a:off x="0" y="4152105"/>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Mode of transmission </a:t>
          </a:r>
          <a:r>
            <a:rPr lang="en-US" sz="1900" kern="1200" dirty="0"/>
            <a:t>– the way germs are passed from one person to another</a:t>
          </a:r>
        </a:p>
      </dsp:txBody>
      <dsp:txXfrm>
        <a:off x="0" y="4152105"/>
        <a:ext cx="6900512" cy="692017"/>
      </dsp:txXfrm>
    </dsp:sp>
    <dsp:sp modelId="{3D599A8D-3153-4D57-B437-899BB7650242}">
      <dsp:nvSpPr>
        <dsp:cNvPr id="0" name=""/>
        <dsp:cNvSpPr/>
      </dsp:nvSpPr>
      <dsp:spPr>
        <a:xfrm>
          <a:off x="0" y="4844123"/>
          <a:ext cx="690051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67BB82-0CC7-4A74-A833-C7B95FDE1694}">
      <dsp:nvSpPr>
        <dsp:cNvPr id="0" name=""/>
        <dsp:cNvSpPr/>
      </dsp:nvSpPr>
      <dsp:spPr>
        <a:xfrm>
          <a:off x="0" y="4844123"/>
          <a:ext cx="6900512" cy="692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Mucous membranes </a:t>
          </a:r>
          <a:r>
            <a:rPr lang="en-US" sz="1900" kern="1200" dirty="0"/>
            <a:t>– membranes that line body cavities that open to the outside of the body</a:t>
          </a:r>
        </a:p>
      </dsp:txBody>
      <dsp:txXfrm>
        <a:off x="0" y="4844123"/>
        <a:ext cx="6900512" cy="69201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002382-0ED9-4798-900C-7A2A0E043DC4}" type="datetimeFigureOut">
              <a:rPr lang="en-CA" smtClean="0"/>
              <a:t>2025-10-18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A5E135-A6B5-494A-BD41-41BEDF33705F}" type="slidenum">
              <a:rPr lang="en-CA" smtClean="0"/>
              <a:t>‹#›</a:t>
            </a:fld>
            <a:endParaRPr lang="en-CA"/>
          </a:p>
        </p:txBody>
      </p:sp>
    </p:spTree>
    <p:extLst>
      <p:ext uri="{BB962C8B-B14F-4D97-AF65-F5344CB8AC3E}">
        <p14:creationId xmlns:p14="http://schemas.microsoft.com/office/powerpoint/2010/main" val="2045171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CFF419C0-B6C0-4BCE-A8DE-C0C54D8F11D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825188A8-20DF-444C-814C-B4361E16B5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23556" name="Slide Number Placeholder 3">
            <a:extLst>
              <a:ext uri="{FF2B5EF4-FFF2-40B4-BE49-F238E27FC236}">
                <a16:creationId xmlns:a16="http://schemas.microsoft.com/office/drawing/2014/main" id="{59F6E661-9D5A-4A6B-A44C-0BF5175B8F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fontAlgn="base">
              <a:spcBef>
                <a:spcPct val="0"/>
              </a:spcBef>
              <a:spcAft>
                <a:spcPct val="0"/>
              </a:spcAft>
              <a:defRPr>
                <a:solidFill>
                  <a:schemeClr val="tx1"/>
                </a:solidFill>
                <a:latin typeface="Gill Sans MT" panose="020B0502020104020203" pitchFamily="34" charset="0"/>
              </a:defRPr>
            </a:lvl6pPr>
            <a:lvl7pPr marL="2971800" indent="-228600" defTabSz="457200" fontAlgn="base">
              <a:spcBef>
                <a:spcPct val="0"/>
              </a:spcBef>
              <a:spcAft>
                <a:spcPct val="0"/>
              </a:spcAft>
              <a:defRPr>
                <a:solidFill>
                  <a:schemeClr val="tx1"/>
                </a:solidFill>
                <a:latin typeface="Gill Sans MT" panose="020B0502020104020203" pitchFamily="34" charset="0"/>
              </a:defRPr>
            </a:lvl7pPr>
            <a:lvl8pPr marL="3429000" indent="-228600" defTabSz="457200" fontAlgn="base">
              <a:spcBef>
                <a:spcPct val="0"/>
              </a:spcBef>
              <a:spcAft>
                <a:spcPct val="0"/>
              </a:spcAft>
              <a:defRPr>
                <a:solidFill>
                  <a:schemeClr val="tx1"/>
                </a:solidFill>
                <a:latin typeface="Gill Sans MT" panose="020B0502020104020203" pitchFamily="34" charset="0"/>
              </a:defRPr>
            </a:lvl8pPr>
            <a:lvl9pPr marL="3886200" indent="-228600" defTabSz="457200" fontAlgn="base">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9022FA8F-F814-4385-A0CA-9DEC3A0E63B7}" type="slidenum">
              <a:rPr lang="en-US" altLang="en-US" smtClean="0">
                <a:latin typeface="Calibri" panose="020F0502020204030204" pitchFamily="34" charset="0"/>
              </a:rPr>
              <a:pPr fontAlgn="base">
                <a:spcBef>
                  <a:spcPct val="0"/>
                </a:spcBef>
                <a:spcAft>
                  <a:spcPct val="0"/>
                </a:spcAft>
              </a:pPr>
              <a:t>8</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504E92D3-9D28-4DE0-A066-DEA4E34C6B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06B21AB4-6C85-488E-A2A7-47678BF685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25604" name="Slide Number Placeholder 3">
            <a:extLst>
              <a:ext uri="{FF2B5EF4-FFF2-40B4-BE49-F238E27FC236}">
                <a16:creationId xmlns:a16="http://schemas.microsoft.com/office/drawing/2014/main" id="{A85758B6-1064-43F8-AEED-1A1827C1EF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fontAlgn="base">
              <a:spcBef>
                <a:spcPct val="0"/>
              </a:spcBef>
              <a:spcAft>
                <a:spcPct val="0"/>
              </a:spcAft>
              <a:defRPr>
                <a:solidFill>
                  <a:schemeClr val="tx1"/>
                </a:solidFill>
                <a:latin typeface="Gill Sans MT" panose="020B0502020104020203" pitchFamily="34" charset="0"/>
              </a:defRPr>
            </a:lvl6pPr>
            <a:lvl7pPr marL="2971800" indent="-228600" defTabSz="457200" fontAlgn="base">
              <a:spcBef>
                <a:spcPct val="0"/>
              </a:spcBef>
              <a:spcAft>
                <a:spcPct val="0"/>
              </a:spcAft>
              <a:defRPr>
                <a:solidFill>
                  <a:schemeClr val="tx1"/>
                </a:solidFill>
                <a:latin typeface="Gill Sans MT" panose="020B0502020104020203" pitchFamily="34" charset="0"/>
              </a:defRPr>
            </a:lvl7pPr>
            <a:lvl8pPr marL="3429000" indent="-228600" defTabSz="457200" fontAlgn="base">
              <a:spcBef>
                <a:spcPct val="0"/>
              </a:spcBef>
              <a:spcAft>
                <a:spcPct val="0"/>
              </a:spcAft>
              <a:defRPr>
                <a:solidFill>
                  <a:schemeClr val="tx1"/>
                </a:solidFill>
                <a:latin typeface="Gill Sans MT" panose="020B0502020104020203" pitchFamily="34" charset="0"/>
              </a:defRPr>
            </a:lvl8pPr>
            <a:lvl9pPr marL="3886200" indent="-228600" defTabSz="457200" fontAlgn="base">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E819B88B-38C8-470B-9B6D-624A8B5AA25E}" type="slidenum">
              <a:rPr lang="en-US" altLang="en-US" smtClean="0">
                <a:latin typeface="Calibri" panose="020F0502020204030204" pitchFamily="34" charset="0"/>
              </a:rPr>
              <a:pPr fontAlgn="base">
                <a:spcBef>
                  <a:spcPct val="0"/>
                </a:spcBef>
                <a:spcAft>
                  <a:spcPct val="0"/>
                </a:spcAft>
              </a:pPr>
              <a:t>9</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C4D0A727-DD55-4BD9-92F7-14BCEE7E40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63928BFA-BE62-4C9D-94B3-4B3DAC185C2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7108" name="Slide Number Placeholder 3">
            <a:extLst>
              <a:ext uri="{FF2B5EF4-FFF2-40B4-BE49-F238E27FC236}">
                <a16:creationId xmlns:a16="http://schemas.microsoft.com/office/drawing/2014/main" id="{83D0DB3B-F573-4F7D-8595-98E30D6273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fontAlgn="base">
              <a:spcBef>
                <a:spcPct val="0"/>
              </a:spcBef>
              <a:spcAft>
                <a:spcPct val="0"/>
              </a:spcAft>
              <a:defRPr>
                <a:solidFill>
                  <a:schemeClr val="tx1"/>
                </a:solidFill>
                <a:latin typeface="Gill Sans MT" panose="020B0502020104020203" pitchFamily="34" charset="0"/>
              </a:defRPr>
            </a:lvl6pPr>
            <a:lvl7pPr marL="2971800" indent="-228600" defTabSz="457200" fontAlgn="base">
              <a:spcBef>
                <a:spcPct val="0"/>
              </a:spcBef>
              <a:spcAft>
                <a:spcPct val="0"/>
              </a:spcAft>
              <a:defRPr>
                <a:solidFill>
                  <a:schemeClr val="tx1"/>
                </a:solidFill>
                <a:latin typeface="Gill Sans MT" panose="020B0502020104020203" pitchFamily="34" charset="0"/>
              </a:defRPr>
            </a:lvl7pPr>
            <a:lvl8pPr marL="3429000" indent="-228600" defTabSz="457200" fontAlgn="base">
              <a:spcBef>
                <a:spcPct val="0"/>
              </a:spcBef>
              <a:spcAft>
                <a:spcPct val="0"/>
              </a:spcAft>
              <a:defRPr>
                <a:solidFill>
                  <a:schemeClr val="tx1"/>
                </a:solidFill>
                <a:latin typeface="Gill Sans MT" panose="020B0502020104020203" pitchFamily="34" charset="0"/>
              </a:defRPr>
            </a:lvl8pPr>
            <a:lvl9pPr marL="3886200" indent="-228600" defTabSz="457200" fontAlgn="base">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6A8A86C4-DA17-4905-B57F-7EC61E40A93D}" type="slidenum">
              <a:rPr lang="en-US" altLang="en-US" smtClean="0">
                <a:latin typeface="Calibri" panose="020F0502020204030204" pitchFamily="34" charset="0"/>
              </a:rPr>
              <a:pPr fontAlgn="base">
                <a:spcBef>
                  <a:spcPct val="0"/>
                </a:spcBef>
                <a:spcAft>
                  <a:spcPct val="0"/>
                </a:spcAft>
              </a:pPr>
              <a:t>18</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F5481-66DB-FD96-5F50-4BA40A8EB6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91ED5F2B-0400-E97E-AAAA-51DE0E5297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D4B1059-09B7-E7E8-DC7A-FA43986BA5B2}"/>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5" name="Footer Placeholder 4">
            <a:extLst>
              <a:ext uri="{FF2B5EF4-FFF2-40B4-BE49-F238E27FC236}">
                <a16:creationId xmlns:a16="http://schemas.microsoft.com/office/drawing/2014/main" id="{08F61F20-D55C-7840-08E7-08714574B2F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7957368-6597-BFFA-6873-512EA42D7B0B}"/>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143383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38D90-FA07-5210-B6A4-6345249AF7D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3F9995A-6316-96C3-9C96-6109A22D14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5D5AFF4-ABB3-D6EC-8A15-68B0EA95418C}"/>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5" name="Footer Placeholder 4">
            <a:extLst>
              <a:ext uri="{FF2B5EF4-FFF2-40B4-BE49-F238E27FC236}">
                <a16:creationId xmlns:a16="http://schemas.microsoft.com/office/drawing/2014/main" id="{924CEF78-87BE-722B-C043-E4DCF12D16F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8161800-327D-6B10-6D85-0747AB643558}"/>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140841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D186-98BE-5991-7C7F-30CDB75667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D650A18-5180-26A6-E22E-7E2039C8CD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F6627C-82B4-CD32-29BA-8566120EEB80}"/>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5" name="Footer Placeholder 4">
            <a:extLst>
              <a:ext uri="{FF2B5EF4-FFF2-40B4-BE49-F238E27FC236}">
                <a16:creationId xmlns:a16="http://schemas.microsoft.com/office/drawing/2014/main" id="{6B1336EB-CAA4-BCD4-C129-3EE4FB192FC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72FB1D6-79B8-F1DF-402F-444469AC8AD9}"/>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3660298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8B9B5-991B-CEA7-9315-E96B88C732E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EEB23F1-95D0-525F-1F95-0623A0025C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0747386-2367-2CED-CC3A-D111FA7861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B77666B2-F300-F05B-7D7E-1A5653379006}"/>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6" name="Footer Placeholder 5">
            <a:extLst>
              <a:ext uri="{FF2B5EF4-FFF2-40B4-BE49-F238E27FC236}">
                <a16:creationId xmlns:a16="http://schemas.microsoft.com/office/drawing/2014/main" id="{C64ED0C8-5153-E975-D055-BBD39AC8CAA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210C022-8E6C-179E-BE53-00A7B6CD9B3A}"/>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2128611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88A8E-B888-C27C-FB34-BA8AE6CBBB5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0EC15E3-D01E-1FBC-6112-FED582B7BB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A6A80D-FF67-D7F3-BB14-71314E382F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7DB80BFA-58B6-402C-A491-ACDF7A5B56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B5FD44-F40F-E375-63C0-E5414EAD4E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6A0CFB3-2A71-A281-E24E-7C57A5B4C827}"/>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8" name="Footer Placeholder 7">
            <a:extLst>
              <a:ext uri="{FF2B5EF4-FFF2-40B4-BE49-F238E27FC236}">
                <a16:creationId xmlns:a16="http://schemas.microsoft.com/office/drawing/2014/main" id="{8089064B-C61A-C5F7-E37E-31E05434F1C4}"/>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662A06B-88DC-376D-6472-3CD5F0FEC439}"/>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1387460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F822C-AE36-D1CF-2161-3B30835F3A5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BC6AEEE-E4A6-6866-2A11-9DC93059598E}"/>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4" name="Footer Placeholder 3">
            <a:extLst>
              <a:ext uri="{FF2B5EF4-FFF2-40B4-BE49-F238E27FC236}">
                <a16:creationId xmlns:a16="http://schemas.microsoft.com/office/drawing/2014/main" id="{A3F408B7-377D-C65A-9B6C-E6905ABB6D8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21EF147-DEB5-FDAE-7679-83D8AC8E23F0}"/>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2954624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487343-BC95-26AC-CDC2-4B5411C12781}"/>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3" name="Footer Placeholder 2">
            <a:extLst>
              <a:ext uri="{FF2B5EF4-FFF2-40B4-BE49-F238E27FC236}">
                <a16:creationId xmlns:a16="http://schemas.microsoft.com/office/drawing/2014/main" id="{0142F0A0-4761-402D-C3C6-16273CC7B3E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04A2A0E3-1C65-11F6-FF64-E7FCD15495D6}"/>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214714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498BF-594C-2E19-6298-379D0C047F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64F79FDF-F6A3-59F1-269E-10684D5AFA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8409BA4-C347-78E1-13EC-C7E1597F9C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9E9F9E-8C50-C2C0-61DC-47FB2D0479F1}"/>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6" name="Footer Placeholder 5">
            <a:extLst>
              <a:ext uri="{FF2B5EF4-FFF2-40B4-BE49-F238E27FC236}">
                <a16:creationId xmlns:a16="http://schemas.microsoft.com/office/drawing/2014/main" id="{773B82CB-5C8E-03E8-DB07-F0CF344AD8B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CE1F3C5-4B41-C3C7-664D-6AC6C92E086D}"/>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236102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045F4-175C-F254-652E-C4F3343D0B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312EC1C-A0E6-B996-6292-3B14DD8DF4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4976AF17-BF29-8473-2C73-BFB0C76989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C22943-61F7-51C6-01EE-AE1486E86781}"/>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6" name="Footer Placeholder 5">
            <a:extLst>
              <a:ext uri="{FF2B5EF4-FFF2-40B4-BE49-F238E27FC236}">
                <a16:creationId xmlns:a16="http://schemas.microsoft.com/office/drawing/2014/main" id="{B0691B01-68CC-397C-E84E-40269B2C731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B928ED3-EF13-310B-0042-F8D64557CFFC}"/>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1377632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6B68-4729-BB57-9AA2-7BA82BED4C9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63F2CAC-4F5C-1A5E-F955-C112236CE4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FA4B85B-0474-9124-93D7-3800401A97CC}"/>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5" name="Footer Placeholder 4">
            <a:extLst>
              <a:ext uri="{FF2B5EF4-FFF2-40B4-BE49-F238E27FC236}">
                <a16:creationId xmlns:a16="http://schemas.microsoft.com/office/drawing/2014/main" id="{6E4CDC47-E4F8-BCD4-F9A8-9F276B31E1B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0250257-E505-10DD-A162-8CEE3C2823E0}"/>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1235492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034AC8-8F61-D1CD-CD8A-38EE6159F4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9414112-51D8-ACD8-A05F-819ECAAC49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9311267-C78F-967C-E61F-31C78C382F80}"/>
              </a:ext>
            </a:extLst>
          </p:cNvPr>
          <p:cNvSpPr>
            <a:spLocks noGrp="1"/>
          </p:cNvSpPr>
          <p:nvPr>
            <p:ph type="dt" sz="half" idx="10"/>
          </p:nvPr>
        </p:nvSpPr>
        <p:spPr/>
        <p:txBody>
          <a:bodyPr/>
          <a:lstStyle/>
          <a:p>
            <a:fld id="{5AB0A1C3-C70A-483E-BAA2-8196EA8FF2E3}" type="datetimeFigureOut">
              <a:rPr lang="en-CA" smtClean="0"/>
              <a:t>2025-10-18</a:t>
            </a:fld>
            <a:endParaRPr lang="en-CA"/>
          </a:p>
        </p:txBody>
      </p:sp>
      <p:sp>
        <p:nvSpPr>
          <p:cNvPr id="5" name="Footer Placeholder 4">
            <a:extLst>
              <a:ext uri="{FF2B5EF4-FFF2-40B4-BE49-F238E27FC236}">
                <a16:creationId xmlns:a16="http://schemas.microsoft.com/office/drawing/2014/main" id="{4E694803-9A62-C1F7-2C4E-4C8A9480F13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0B5A99E-A0F3-2389-C8C4-319133D23E47}"/>
              </a:ext>
            </a:extLst>
          </p:cNvPr>
          <p:cNvSpPr>
            <a:spLocks noGrp="1"/>
          </p:cNvSpPr>
          <p:nvPr>
            <p:ph type="sldNum" sz="quarter" idx="12"/>
          </p:nvPr>
        </p:nvSpPr>
        <p:spPr/>
        <p:txBody>
          <a:bodyPr/>
          <a:lstStyle/>
          <a:p>
            <a:fld id="{9C3012F2-303A-444A-B718-C52E902D2002}" type="slidenum">
              <a:rPr lang="en-CA" smtClean="0"/>
              <a:t>‹#›</a:t>
            </a:fld>
            <a:endParaRPr lang="en-CA"/>
          </a:p>
        </p:txBody>
      </p:sp>
    </p:spTree>
    <p:extLst>
      <p:ext uri="{BB962C8B-B14F-4D97-AF65-F5344CB8AC3E}">
        <p14:creationId xmlns:p14="http://schemas.microsoft.com/office/powerpoint/2010/main" val="1186521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B8F27F-C2C5-CA33-E9FD-E5882E5645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30FECFD-CF83-E5AA-7452-17A1EE174C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8693877-A605-31CB-8F07-BDE4E472E0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B0A1C3-C70A-483E-BAA2-8196EA8FF2E3}" type="datetimeFigureOut">
              <a:rPr lang="en-CA" smtClean="0"/>
              <a:t>2025-10-18</a:t>
            </a:fld>
            <a:endParaRPr lang="en-CA"/>
          </a:p>
        </p:txBody>
      </p:sp>
      <p:sp>
        <p:nvSpPr>
          <p:cNvPr id="5" name="Footer Placeholder 4">
            <a:extLst>
              <a:ext uri="{FF2B5EF4-FFF2-40B4-BE49-F238E27FC236}">
                <a16:creationId xmlns:a16="http://schemas.microsoft.com/office/drawing/2014/main" id="{51EBE6B0-F005-B2D8-8585-2860E0227F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0580D822-9A04-EE0A-48B9-EFC28E7506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3012F2-303A-444A-B718-C52E902D2002}" type="slidenum">
              <a:rPr lang="en-CA" smtClean="0"/>
              <a:t>‹#›</a:t>
            </a:fld>
            <a:endParaRPr lang="en-CA"/>
          </a:p>
        </p:txBody>
      </p:sp>
    </p:spTree>
    <p:extLst>
      <p:ext uri="{BB962C8B-B14F-4D97-AF65-F5344CB8AC3E}">
        <p14:creationId xmlns:p14="http://schemas.microsoft.com/office/powerpoint/2010/main" val="188514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nesst.gouv.qc.ca/fr/prevention-securite/identifier-corriger-risques/liste-informations-prevention/travail-bureau-ergonomie" TargetMode="External"/><Relationship Id="rId2" Type="http://schemas.openxmlformats.org/officeDocument/2006/relationships/hyperlink" Target="https://www.ccohs.ca/oshanswers/ergonomics" TargetMode="External"/><Relationship Id="rId1" Type="http://schemas.openxmlformats.org/officeDocument/2006/relationships/slideLayout" Target="../slideLayouts/slideLayout2.xml"/><Relationship Id="rId5" Type="http://schemas.openxmlformats.org/officeDocument/2006/relationships/hyperlink" Target="chrome-extension://efaidnbmnnnibpcajpcglclefindmkaj/https:/www.cnesst.gouv.qc.ca/sites/default/files/documents/dc100-2146a-guide.pdf" TargetMode="External"/><Relationship Id="rId4" Type="http://schemas.openxmlformats.org/officeDocument/2006/relationships/hyperlink" Target="https://www.legisquebec.gouv.qc.ca/en/document/cs/s-2.1#:~:text=The%20object%20of%20this%20Act,63%2C%20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mft.nhs.uk/saint-marys/services/newborn-intensive-care-unit-nicu/infection-prevention-control/" TargetMode="External"/><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hyperlink" Target="https://www.youtube.com/watch?v=oGQpJafaWj0&amp;t=1s" TargetMode="Externa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TwJfNfCEnKU&amp;t=1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_CoTXhZa0wI&amp;t=5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2EEB15D-831A-9005-E0C3-C65B0060AA41}"/>
              </a:ext>
            </a:extLst>
          </p:cNvPr>
          <p:cNvSpPr>
            <a:spLocks noGrp="1"/>
          </p:cNvSpPr>
          <p:nvPr>
            <p:ph type="ctrTitle"/>
          </p:nvPr>
        </p:nvSpPr>
        <p:spPr>
          <a:xfrm>
            <a:off x="764931" y="857252"/>
            <a:ext cx="5248738" cy="3098061"/>
          </a:xfrm>
        </p:spPr>
        <p:txBody>
          <a:bodyPr anchor="b">
            <a:normAutofit/>
          </a:bodyPr>
          <a:lstStyle/>
          <a:p>
            <a:pPr algn="l"/>
            <a:r>
              <a:rPr lang="en-CA" sz="3200" dirty="0">
                <a:solidFill>
                  <a:srgbClr val="FFFFFF"/>
                </a:solidFill>
              </a:rPr>
              <a:t>02F</a:t>
            </a:r>
            <a:r>
              <a:rPr lang="en-CA" sz="3200" dirty="0">
                <a:solidFill>
                  <a:schemeClr val="bg1"/>
                </a:solidFill>
              </a:rPr>
              <a:t>L</a:t>
            </a:r>
            <a:r>
              <a:rPr lang="en-CA" sz="3200" dirty="0">
                <a:solidFill>
                  <a:srgbClr val="FFFFFF"/>
                </a:solidFill>
              </a:rPr>
              <a:t> part A </a:t>
            </a:r>
            <a:br>
              <a:rPr lang="en-CA" sz="4800" dirty="0">
                <a:solidFill>
                  <a:srgbClr val="FFFFFF"/>
                </a:solidFill>
              </a:rPr>
            </a:br>
            <a:r>
              <a:rPr lang="en-CA" sz="3200" dirty="0">
                <a:solidFill>
                  <a:srgbClr val="FFFFFF"/>
                </a:solidFill>
              </a:rPr>
              <a:t>Adopt Safe Working Practices </a:t>
            </a:r>
            <a:br>
              <a:rPr lang="en-CA" sz="4800" dirty="0">
                <a:solidFill>
                  <a:srgbClr val="FFFFFF"/>
                </a:solidFill>
              </a:rPr>
            </a:br>
            <a:endParaRPr lang="en-CA" sz="4800" dirty="0">
              <a:solidFill>
                <a:srgbClr val="FFFFFF"/>
              </a:solidFill>
            </a:endParaRPr>
          </a:p>
        </p:txBody>
      </p:sp>
      <p:sp>
        <p:nvSpPr>
          <p:cNvPr id="17" name="Rectangle 16">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7832C857-6ABA-15B3-EB70-919239DDDBC7}"/>
              </a:ext>
            </a:extLst>
          </p:cNvPr>
          <p:cNvSpPr>
            <a:spLocks noGrp="1"/>
          </p:cNvSpPr>
          <p:nvPr>
            <p:ph type="subTitle" idx="1"/>
          </p:nvPr>
        </p:nvSpPr>
        <p:spPr>
          <a:xfrm>
            <a:off x="1127208" y="4756265"/>
            <a:ext cx="4393278" cy="1244483"/>
          </a:xfrm>
        </p:spPr>
        <p:txBody>
          <a:bodyPr anchor="t">
            <a:normAutofit/>
          </a:bodyPr>
          <a:lstStyle/>
          <a:p>
            <a:pPr algn="l"/>
            <a:r>
              <a:rPr lang="en-CA" dirty="0">
                <a:solidFill>
                  <a:srgbClr val="FFFFFF"/>
                </a:solidFill>
              </a:rPr>
              <a:t>CLUSTER A</a:t>
            </a:r>
          </a:p>
          <a:p>
            <a:pPr algn="l"/>
            <a:r>
              <a:rPr lang="en-CA" dirty="0">
                <a:solidFill>
                  <a:srgbClr val="FFFFFF"/>
                </a:solidFill>
              </a:rPr>
              <a:t>Social Participation </a:t>
            </a:r>
          </a:p>
          <a:p>
            <a:pPr algn="l"/>
            <a:endParaRPr lang="en-CA" dirty="0">
              <a:solidFill>
                <a:srgbClr val="FFFFFF"/>
              </a:solidFill>
            </a:endParaRPr>
          </a:p>
        </p:txBody>
      </p:sp>
      <p:sp>
        <p:nvSpPr>
          <p:cNvPr id="19" name="Oval 18">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Home - ChamplainRAC ChamplainRAC">
            <a:extLst>
              <a:ext uri="{FF2B5EF4-FFF2-40B4-BE49-F238E27FC236}">
                <a16:creationId xmlns:a16="http://schemas.microsoft.com/office/drawing/2014/main" id="{4AA404CE-4477-CA3E-A6F4-59750F475A6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20559" y="2117144"/>
            <a:ext cx="3737164" cy="2637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224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BEEDA2E4-D50C-7A9B-30A5-4B2F4D65F2DD}"/>
              </a:ext>
            </a:extLst>
          </p:cNvPr>
          <p:cNvSpPr>
            <a:spLocks noGrp="1"/>
          </p:cNvSpPr>
          <p:nvPr>
            <p:ph type="title"/>
          </p:nvPr>
        </p:nvSpPr>
        <p:spPr>
          <a:xfrm>
            <a:off x="786385" y="841248"/>
            <a:ext cx="5129600" cy="5340097"/>
          </a:xfrm>
        </p:spPr>
        <p:txBody>
          <a:bodyPr anchor="ctr">
            <a:normAutofit/>
          </a:bodyPr>
          <a:lstStyle/>
          <a:p>
            <a:r>
              <a:rPr lang="en-CA" sz="4800">
                <a:solidFill>
                  <a:schemeClr val="bg1"/>
                </a:solidFill>
              </a:rPr>
              <a:t>Resources to help with this competency </a:t>
            </a:r>
          </a:p>
        </p:txBody>
      </p:sp>
      <p:sp>
        <p:nvSpPr>
          <p:cNvPr id="3" name="Content Placeholder 2">
            <a:extLst>
              <a:ext uri="{FF2B5EF4-FFF2-40B4-BE49-F238E27FC236}">
                <a16:creationId xmlns:a16="http://schemas.microsoft.com/office/drawing/2014/main" id="{B22519D7-6F53-DE41-C360-09903AB493A7}"/>
              </a:ext>
            </a:extLst>
          </p:cNvPr>
          <p:cNvSpPr>
            <a:spLocks noGrp="1"/>
          </p:cNvSpPr>
          <p:nvPr>
            <p:ph idx="1"/>
          </p:nvPr>
        </p:nvSpPr>
        <p:spPr>
          <a:xfrm>
            <a:off x="6464410" y="841247"/>
            <a:ext cx="4484536" cy="5340097"/>
          </a:xfrm>
        </p:spPr>
        <p:txBody>
          <a:bodyPr anchor="ctr">
            <a:normAutofit/>
          </a:bodyPr>
          <a:lstStyle/>
          <a:p>
            <a:r>
              <a:rPr lang="en-CA" sz="1800">
                <a:solidFill>
                  <a:schemeClr val="tx2"/>
                </a:solidFill>
                <a:hlinkClick r:id="rId2"/>
              </a:rPr>
              <a:t>Ergonomics in the workplace </a:t>
            </a:r>
            <a:endParaRPr lang="en-CA" sz="1800">
              <a:solidFill>
                <a:schemeClr val="tx2"/>
              </a:solidFill>
            </a:endParaRPr>
          </a:p>
          <a:p>
            <a:endParaRPr lang="en-CA" sz="1800">
              <a:solidFill>
                <a:schemeClr val="tx2"/>
              </a:solidFill>
            </a:endParaRPr>
          </a:p>
          <a:p>
            <a:r>
              <a:rPr lang="en-CA" sz="1800">
                <a:solidFill>
                  <a:schemeClr val="tx2"/>
                </a:solidFill>
                <a:hlinkClick r:id="rId3"/>
              </a:rPr>
              <a:t>CNESST</a:t>
            </a:r>
            <a:endParaRPr lang="en-CA" sz="1800">
              <a:solidFill>
                <a:schemeClr val="tx2"/>
              </a:solidFill>
            </a:endParaRPr>
          </a:p>
          <a:p>
            <a:endParaRPr lang="en-CA" sz="1800">
              <a:solidFill>
                <a:schemeClr val="tx2"/>
              </a:solidFill>
            </a:endParaRPr>
          </a:p>
          <a:p>
            <a:r>
              <a:rPr lang="en-CA" sz="1800">
                <a:solidFill>
                  <a:schemeClr val="tx2"/>
                </a:solidFill>
                <a:hlinkClick r:id="rId4"/>
              </a:rPr>
              <a:t>Health and safety act (Quebec)</a:t>
            </a:r>
            <a:endParaRPr lang="en-CA" sz="1800">
              <a:solidFill>
                <a:schemeClr val="tx2"/>
              </a:solidFill>
            </a:endParaRPr>
          </a:p>
          <a:p>
            <a:endParaRPr lang="en-CA" sz="1800">
              <a:solidFill>
                <a:schemeClr val="tx2"/>
              </a:solidFill>
            </a:endParaRPr>
          </a:p>
          <a:p>
            <a:r>
              <a:rPr lang="en-CA" sz="1800">
                <a:solidFill>
                  <a:schemeClr val="tx2"/>
                </a:solidFill>
                <a:hlinkClick r:id="rId5"/>
              </a:rPr>
              <a:t>Workplace Sanitary Standards </a:t>
            </a:r>
            <a:endParaRPr lang="en-CA" sz="1800">
              <a:solidFill>
                <a:schemeClr val="tx2"/>
              </a:solidFill>
            </a:endParaRPr>
          </a:p>
          <a:p>
            <a:endParaRPr lang="en-CA" sz="1800">
              <a:solidFill>
                <a:schemeClr val="tx2"/>
              </a:solidFill>
            </a:endParaRPr>
          </a:p>
          <a:p>
            <a:endParaRPr lang="en-CA" sz="1800">
              <a:solidFill>
                <a:schemeClr val="tx2"/>
              </a:solidFill>
            </a:endParaRPr>
          </a:p>
        </p:txBody>
      </p:sp>
    </p:spTree>
    <p:extLst>
      <p:ext uri="{BB962C8B-B14F-4D97-AF65-F5344CB8AC3E}">
        <p14:creationId xmlns:p14="http://schemas.microsoft.com/office/powerpoint/2010/main" val="1715616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Rectangle 2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E644B6-C5F4-09E2-94B3-706F08454334}"/>
              </a:ext>
            </a:extLst>
          </p:cNvPr>
          <p:cNvSpPr>
            <a:spLocks noGrp="1"/>
          </p:cNvSpPr>
          <p:nvPr>
            <p:ph type="title"/>
          </p:nvPr>
        </p:nvSpPr>
        <p:spPr>
          <a:xfrm>
            <a:off x="466722" y="586855"/>
            <a:ext cx="3201366" cy="3387497"/>
          </a:xfrm>
        </p:spPr>
        <p:txBody>
          <a:bodyPr anchor="b">
            <a:normAutofit/>
          </a:bodyPr>
          <a:lstStyle/>
          <a:p>
            <a:pPr algn="r"/>
            <a:r>
              <a:rPr lang="en-CA" sz="4000">
                <a:solidFill>
                  <a:srgbClr val="FFFFFF"/>
                </a:solidFill>
              </a:rPr>
              <a:t>02FL Adopt Safe Working Practices  (Part A) </a:t>
            </a:r>
          </a:p>
        </p:txBody>
      </p:sp>
      <p:sp>
        <p:nvSpPr>
          <p:cNvPr id="3" name="Content Placeholder 2">
            <a:extLst>
              <a:ext uri="{FF2B5EF4-FFF2-40B4-BE49-F238E27FC236}">
                <a16:creationId xmlns:a16="http://schemas.microsoft.com/office/drawing/2014/main" id="{07638895-043C-C6EF-B23F-4825A6A90613}"/>
              </a:ext>
            </a:extLst>
          </p:cNvPr>
          <p:cNvSpPr>
            <a:spLocks noGrp="1"/>
          </p:cNvSpPr>
          <p:nvPr>
            <p:ph idx="1"/>
          </p:nvPr>
        </p:nvSpPr>
        <p:spPr>
          <a:xfrm>
            <a:off x="4810259" y="649480"/>
            <a:ext cx="6555347" cy="5546047"/>
          </a:xfrm>
        </p:spPr>
        <p:txBody>
          <a:bodyPr anchor="ctr">
            <a:normAutofit/>
          </a:bodyPr>
          <a:lstStyle/>
          <a:p>
            <a:pPr marL="0" indent="0">
              <a:buNone/>
            </a:pPr>
            <a:r>
              <a:rPr lang="en-US" sz="2000" b="1"/>
              <a:t>02FL-1  Mitigate the risks in the work environment </a:t>
            </a:r>
          </a:p>
          <a:p>
            <a:pPr marL="0" indent="0">
              <a:spcBef>
                <a:spcPts val="0"/>
              </a:spcBef>
              <a:buNone/>
            </a:pPr>
            <a:r>
              <a:rPr lang="en-US" sz="2000"/>
              <a:t> Stringent application of infection prevention and hygiene measures     </a:t>
            </a:r>
          </a:p>
          <a:p>
            <a:pPr marL="0" indent="0">
              <a:spcBef>
                <a:spcPts val="0"/>
              </a:spcBef>
              <a:buNone/>
            </a:pPr>
            <a:r>
              <a:rPr lang="en-US" sz="2000"/>
              <a:t>Compliance with the rules governing workplace ergonomics</a:t>
            </a:r>
          </a:p>
          <a:p>
            <a:pPr marL="0" indent="0">
              <a:spcBef>
                <a:spcPts val="0"/>
              </a:spcBef>
              <a:buNone/>
            </a:pPr>
            <a:r>
              <a:rPr lang="en-US" sz="2000"/>
              <a:t>Application of appropriate injury and accident prevention methods </a:t>
            </a:r>
          </a:p>
          <a:p>
            <a:pPr marL="0" indent="0">
              <a:buNone/>
            </a:pPr>
            <a:endParaRPr lang="en-US" sz="2000" b="1"/>
          </a:p>
          <a:p>
            <a:pPr marL="0" indent="0">
              <a:buNone/>
            </a:pPr>
            <a:r>
              <a:rPr lang="en-US" sz="2000" b="1"/>
              <a:t>02FL-2  Help the person with medical care and movement </a:t>
            </a:r>
          </a:p>
          <a:p>
            <a:pPr marL="0" indent="0">
              <a:spcBef>
                <a:spcPts val="0"/>
              </a:spcBef>
              <a:buNone/>
            </a:pPr>
            <a:r>
              <a:rPr lang="en-US" sz="2000"/>
              <a:t>Application of medication distribution and administration protocols Application of the principles for moving a person safely</a:t>
            </a:r>
          </a:p>
          <a:p>
            <a:pPr marL="0" indent="0">
              <a:spcBef>
                <a:spcPts val="0"/>
              </a:spcBef>
              <a:buNone/>
            </a:pPr>
            <a:r>
              <a:rPr lang="en-US" sz="2000"/>
              <a:t>Careful application of first aid techniques </a:t>
            </a:r>
          </a:p>
          <a:p>
            <a:pPr marL="0" indent="0">
              <a:buNone/>
            </a:pPr>
            <a:endParaRPr lang="en-US" sz="2000"/>
          </a:p>
          <a:p>
            <a:pPr marL="0" indent="0">
              <a:buNone/>
            </a:pPr>
            <a:r>
              <a:rPr lang="en-US" sz="2000"/>
              <a:t>55% of the final grade for 02FG will be evaluated in this assignment </a:t>
            </a:r>
          </a:p>
          <a:p>
            <a:endParaRPr lang="en-CA" sz="2000"/>
          </a:p>
        </p:txBody>
      </p:sp>
    </p:spTree>
    <p:extLst>
      <p:ext uri="{BB962C8B-B14F-4D97-AF65-F5344CB8AC3E}">
        <p14:creationId xmlns:p14="http://schemas.microsoft.com/office/powerpoint/2010/main" val="764609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C9B9F5-9946-40EB-B9C8-755B56EF0C27}"/>
              </a:ext>
            </a:extLst>
          </p:cNvPr>
          <p:cNvSpPr>
            <a:spLocks noGrp="1"/>
          </p:cNvSpPr>
          <p:nvPr>
            <p:ph type="title"/>
          </p:nvPr>
        </p:nvSpPr>
        <p:spPr>
          <a:xfrm>
            <a:off x="466722" y="586855"/>
            <a:ext cx="3201366" cy="3387497"/>
          </a:xfrm>
        </p:spPr>
        <p:txBody>
          <a:bodyPr anchor="b">
            <a:normAutofit/>
          </a:bodyPr>
          <a:lstStyle/>
          <a:p>
            <a:pPr algn="r"/>
            <a:r>
              <a:rPr lang="en-CA" sz="4000">
                <a:solidFill>
                  <a:srgbClr val="FFFFFF"/>
                </a:solidFill>
              </a:rPr>
              <a:t>02FL Adopt Safe Working Practices  (Part A) </a:t>
            </a:r>
            <a:endParaRPr lang="en-US" sz="4000">
              <a:solidFill>
                <a:srgbClr val="FFFFFF"/>
              </a:solidFill>
            </a:endParaRPr>
          </a:p>
        </p:txBody>
      </p:sp>
      <p:sp>
        <p:nvSpPr>
          <p:cNvPr id="3" name="Content Placeholder 2">
            <a:extLst>
              <a:ext uri="{FF2B5EF4-FFF2-40B4-BE49-F238E27FC236}">
                <a16:creationId xmlns:a16="http://schemas.microsoft.com/office/drawing/2014/main" id="{312921D9-0D61-4B2A-B657-579151EE7521}"/>
              </a:ext>
            </a:extLst>
          </p:cNvPr>
          <p:cNvSpPr>
            <a:spLocks noGrp="1"/>
          </p:cNvSpPr>
          <p:nvPr>
            <p:ph idx="1"/>
          </p:nvPr>
        </p:nvSpPr>
        <p:spPr>
          <a:xfrm>
            <a:off x="4810259" y="649480"/>
            <a:ext cx="6555347" cy="5546047"/>
          </a:xfrm>
        </p:spPr>
        <p:txBody>
          <a:bodyPr anchor="ctr">
            <a:normAutofit/>
          </a:bodyPr>
          <a:lstStyle/>
          <a:p>
            <a:pPr marL="0" indent="0" algn="ctr">
              <a:buNone/>
            </a:pPr>
            <a:r>
              <a:rPr lang="en-US" b="1" dirty="0"/>
              <a:t>Written portion of the evaluation </a:t>
            </a:r>
          </a:p>
          <a:p>
            <a:pPr marL="0" marR="0" lvl="0" indent="0">
              <a:spcBef>
                <a:spcPts val="0"/>
              </a:spcBef>
              <a:spcAft>
                <a:spcPts val="1000"/>
              </a:spcAft>
              <a:buNone/>
            </a:pPr>
            <a:r>
              <a:rPr lang="en-US" sz="2000" dirty="0">
                <a:effectLst/>
                <a:latin typeface="Cambria" panose="02040503050406030204" pitchFamily="18" charset="0"/>
                <a:ea typeface="Calibri" panose="020F0502020204030204" pitchFamily="34" charset="0"/>
                <a:cs typeface="Arial" panose="020B0604020202020204" pitchFamily="34" charset="0"/>
              </a:rPr>
              <a:t>1. </a:t>
            </a:r>
            <a:r>
              <a:rPr lang="en-US" sz="2000" dirty="0">
                <a:latin typeface="Cambria" panose="02040503050406030204" pitchFamily="18" charset="0"/>
                <a:ea typeface="Calibri" panose="020F0502020204030204" pitchFamily="34" charset="0"/>
                <a:cs typeface="Arial" panose="020B0604020202020204" pitchFamily="34" charset="0"/>
              </a:rPr>
              <a:t>C</a:t>
            </a:r>
            <a:r>
              <a:rPr lang="en-US" sz="2000" dirty="0">
                <a:effectLst/>
                <a:latin typeface="Cambria" panose="02040503050406030204" pitchFamily="18" charset="0"/>
                <a:ea typeface="Calibri" panose="020F0502020204030204" pitchFamily="34" charset="0"/>
                <a:cs typeface="Arial" panose="020B0604020202020204" pitchFamily="34" charset="0"/>
              </a:rPr>
              <a:t>andidates  will write about </a:t>
            </a:r>
            <a:r>
              <a:rPr lang="en-US" sz="2000" dirty="0">
                <a:latin typeface="Cambria" panose="02040503050406030204" pitchFamily="18" charset="0"/>
                <a:ea typeface="Calibri" panose="020F0502020204030204" pitchFamily="34" charset="0"/>
                <a:cs typeface="Arial" panose="020B0604020202020204" pitchFamily="34" charset="0"/>
              </a:rPr>
              <a:t>an agency’s </a:t>
            </a:r>
            <a:r>
              <a:rPr lang="en-US" sz="2000" dirty="0">
                <a:effectLst/>
                <a:latin typeface="Cambria" panose="02040503050406030204" pitchFamily="18" charset="0"/>
                <a:ea typeface="Calibri" panose="020F0502020204030204" pitchFamily="34" charset="0"/>
                <a:cs typeface="Arial" panose="020B0604020202020204" pitchFamily="34" charset="0"/>
              </a:rPr>
              <a:t>policies on infection, ergonomics</a:t>
            </a:r>
          </a:p>
          <a:p>
            <a:pPr marL="0" marR="0" lvl="0" indent="0">
              <a:spcBef>
                <a:spcPts val="0"/>
              </a:spcBef>
              <a:spcAft>
                <a:spcPts val="1000"/>
              </a:spcAft>
              <a:buNone/>
            </a:pPr>
            <a:r>
              <a:rPr lang="en-US" sz="2000" dirty="0">
                <a:latin typeface="Cambria" panose="02040503050406030204" pitchFamily="18" charset="0"/>
                <a:ea typeface="Calibri" panose="020F0502020204030204" pitchFamily="34" charset="0"/>
                <a:cs typeface="Arial" panose="020B0604020202020204" pitchFamily="34" charset="0"/>
              </a:rPr>
              <a:t>2. Candidates will complete charts for breaths/ pulse and SAMPLE.</a:t>
            </a:r>
            <a:r>
              <a:rPr lang="en-US" sz="2000" dirty="0">
                <a:effectLst/>
                <a:latin typeface="Cambria" panose="02040503050406030204" pitchFamily="18" charset="0"/>
                <a:ea typeface="Calibri" panose="020F0502020204030204" pitchFamily="34" charset="0"/>
                <a:cs typeface="Arial" panose="020B0604020202020204" pitchFamily="34" charset="0"/>
              </a:rPr>
              <a:t> </a:t>
            </a:r>
            <a:endParaRPr lang="en-US" sz="2000" dirty="0">
              <a:effectLst/>
              <a:latin typeface="Times New Roman" panose="02020603050405020304" pitchFamily="18" charset="0"/>
              <a:ea typeface="Calibri" panose="020F0502020204030204" pitchFamily="34" charset="0"/>
            </a:endParaRPr>
          </a:p>
          <a:p>
            <a:pPr marL="0" marR="0" indent="0">
              <a:spcBef>
                <a:spcPts val="0"/>
              </a:spcBef>
              <a:spcAft>
                <a:spcPts val="1000"/>
              </a:spcAft>
              <a:buNone/>
            </a:pPr>
            <a:r>
              <a:rPr lang="en-US" sz="2000" b="1" dirty="0">
                <a:effectLst/>
                <a:latin typeface="Cambria" panose="02040503050406030204" pitchFamily="18" charset="0"/>
                <a:ea typeface="Calibri" panose="020F0502020204030204" pitchFamily="34" charset="0"/>
                <a:cs typeface="Arial" panose="020B0604020202020204" pitchFamily="34" charset="0"/>
              </a:rPr>
              <a:t> </a:t>
            </a:r>
            <a:r>
              <a:rPr lang="en-US" sz="2000" dirty="0">
                <a:latin typeface="Calibri" panose="020F0502020204030204" pitchFamily="34" charset="0"/>
                <a:ea typeface="Calibri" panose="020F0502020204030204" pitchFamily="34" charset="0"/>
                <a:cs typeface="Arial" panose="020B0604020202020204" pitchFamily="34" charset="0"/>
              </a:rPr>
              <a:t>3. Candidates will complete medication distribution form and describe protocol for documenting errors.</a:t>
            </a:r>
            <a:endParaRPr lang="en-US" sz="2000" dirty="0"/>
          </a:p>
          <a:p>
            <a:endParaRPr lang="en-US" sz="2000" dirty="0"/>
          </a:p>
        </p:txBody>
      </p:sp>
    </p:spTree>
    <p:extLst>
      <p:ext uri="{BB962C8B-B14F-4D97-AF65-F5344CB8AC3E}">
        <p14:creationId xmlns:p14="http://schemas.microsoft.com/office/powerpoint/2010/main" val="2294720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A78613-AEBC-F728-71B6-E50E74491F26}"/>
              </a:ext>
            </a:extLst>
          </p:cNvPr>
          <p:cNvSpPr>
            <a:spLocks noGrp="1"/>
          </p:cNvSpPr>
          <p:nvPr>
            <p:ph type="title"/>
          </p:nvPr>
        </p:nvSpPr>
        <p:spPr>
          <a:xfrm>
            <a:off x="635000" y="640823"/>
            <a:ext cx="3418659" cy="5583148"/>
          </a:xfrm>
        </p:spPr>
        <p:txBody>
          <a:bodyPr anchor="ctr">
            <a:normAutofit/>
          </a:bodyPr>
          <a:lstStyle/>
          <a:p>
            <a:r>
              <a:rPr lang="en-CA" sz="5400" dirty="0"/>
              <a:t>Important Terms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FFBA19B-A583-0952-AE5D-225894A9799D}"/>
              </a:ext>
            </a:extLst>
          </p:cNvPr>
          <p:cNvGraphicFramePr>
            <a:graphicFrameLocks noGrp="1"/>
          </p:cNvGraphicFramePr>
          <p:nvPr>
            <p:ph idx="1"/>
            <p:extLst>
              <p:ext uri="{D42A27DB-BD31-4B8C-83A1-F6EECF244321}">
                <p14:modId xmlns:p14="http://schemas.microsoft.com/office/powerpoint/2010/main" val="169298153"/>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3785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74C47B-E2C5-3E22-37B6-F8D71CD77DE6}"/>
              </a:ext>
            </a:extLst>
          </p:cNvPr>
          <p:cNvSpPr>
            <a:spLocks noGrp="1"/>
          </p:cNvSpPr>
          <p:nvPr>
            <p:ph type="title"/>
          </p:nvPr>
        </p:nvSpPr>
        <p:spPr>
          <a:xfrm>
            <a:off x="466722" y="586855"/>
            <a:ext cx="3201366" cy="3387497"/>
          </a:xfrm>
        </p:spPr>
        <p:txBody>
          <a:bodyPr anchor="b">
            <a:normAutofit/>
          </a:bodyPr>
          <a:lstStyle/>
          <a:p>
            <a:pPr algn="r"/>
            <a:r>
              <a:rPr lang="en-CA" sz="4000">
                <a:solidFill>
                  <a:srgbClr val="FFFFFF"/>
                </a:solidFill>
              </a:rPr>
              <a:t>Modes of transmission</a:t>
            </a:r>
          </a:p>
        </p:txBody>
      </p:sp>
      <p:sp>
        <p:nvSpPr>
          <p:cNvPr id="3" name="Content Placeholder 2">
            <a:extLst>
              <a:ext uri="{FF2B5EF4-FFF2-40B4-BE49-F238E27FC236}">
                <a16:creationId xmlns:a16="http://schemas.microsoft.com/office/drawing/2014/main" id="{5E342420-E07A-AFD2-2B0F-75B3C5D21351}"/>
              </a:ext>
            </a:extLst>
          </p:cNvPr>
          <p:cNvSpPr>
            <a:spLocks noGrp="1"/>
          </p:cNvSpPr>
          <p:nvPr>
            <p:ph idx="1"/>
          </p:nvPr>
        </p:nvSpPr>
        <p:spPr>
          <a:xfrm>
            <a:off x="4810259" y="649480"/>
            <a:ext cx="6555347" cy="5546047"/>
          </a:xfrm>
        </p:spPr>
        <p:txBody>
          <a:bodyPr anchor="ctr">
            <a:normAutofit/>
          </a:bodyPr>
          <a:lstStyle/>
          <a:p>
            <a:pPr marL="365125" indent="-255588">
              <a:buFont typeface="Wingdings 3" panose="05040102010807070707" pitchFamily="18" charset="2"/>
              <a:buChar char=""/>
            </a:pPr>
            <a:r>
              <a:rPr lang="en-US" altLang="en-US" sz="2000"/>
              <a:t>Body fluids – tears, saliva, sputum (mucus coughed up), urine, feces, semen, vaginal secretions, pus or other wound drainage, blood</a:t>
            </a:r>
          </a:p>
          <a:p>
            <a:pPr marL="365125" indent="-255588">
              <a:buFont typeface="Wingdings 3" panose="05040102010807070707" pitchFamily="18" charset="2"/>
              <a:buChar char=""/>
            </a:pPr>
            <a:r>
              <a:rPr lang="en-US" altLang="en-US" sz="2000"/>
              <a:t>Touching the infected person or their secretions</a:t>
            </a:r>
          </a:p>
          <a:p>
            <a:pPr marL="365125" indent="-255588">
              <a:buFont typeface="Wingdings 3" panose="05040102010807070707" pitchFamily="18" charset="2"/>
              <a:buChar char=""/>
            </a:pPr>
            <a:r>
              <a:rPr lang="en-US" altLang="en-US" sz="2000"/>
              <a:t>Touching something contaminated by the infected person.</a:t>
            </a:r>
          </a:p>
          <a:p>
            <a:pPr marL="365125" indent="-255588">
              <a:buFont typeface="Wingdings 3" panose="05040102010807070707" pitchFamily="18" charset="2"/>
              <a:buChar char=""/>
            </a:pPr>
            <a:r>
              <a:rPr lang="en-US" altLang="en-US" sz="2000"/>
              <a:t>Droplets – coughing, sneezing, laughing, spitting, talking</a:t>
            </a:r>
          </a:p>
          <a:p>
            <a:endParaRPr lang="en-CA" sz="2000"/>
          </a:p>
        </p:txBody>
      </p:sp>
    </p:spTree>
    <p:extLst>
      <p:ext uri="{BB962C8B-B14F-4D97-AF65-F5344CB8AC3E}">
        <p14:creationId xmlns:p14="http://schemas.microsoft.com/office/powerpoint/2010/main" val="1707162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F84BE5-C95E-5C6A-57F5-CABDDB349082}"/>
              </a:ext>
            </a:extLst>
          </p:cNvPr>
          <p:cNvSpPr>
            <a:spLocks noGrp="1"/>
          </p:cNvSpPr>
          <p:nvPr>
            <p:ph type="title"/>
          </p:nvPr>
        </p:nvSpPr>
        <p:spPr>
          <a:xfrm>
            <a:off x="466722" y="586855"/>
            <a:ext cx="3201366" cy="3387497"/>
          </a:xfrm>
        </p:spPr>
        <p:txBody>
          <a:bodyPr anchor="b">
            <a:normAutofit/>
          </a:bodyPr>
          <a:lstStyle/>
          <a:p>
            <a:pPr algn="r"/>
            <a:r>
              <a:rPr lang="en-CA" sz="4000">
                <a:solidFill>
                  <a:srgbClr val="FFFFFF"/>
                </a:solidFill>
              </a:rPr>
              <a:t>Portals of Entry </a:t>
            </a:r>
          </a:p>
        </p:txBody>
      </p:sp>
      <p:sp>
        <p:nvSpPr>
          <p:cNvPr id="3" name="Content Placeholder 2">
            <a:extLst>
              <a:ext uri="{FF2B5EF4-FFF2-40B4-BE49-F238E27FC236}">
                <a16:creationId xmlns:a16="http://schemas.microsoft.com/office/drawing/2014/main" id="{7D78D8E6-9F57-9FEF-AE99-08787446C4E9}"/>
              </a:ext>
            </a:extLst>
          </p:cNvPr>
          <p:cNvSpPr>
            <a:spLocks noGrp="1"/>
          </p:cNvSpPr>
          <p:nvPr>
            <p:ph idx="1"/>
          </p:nvPr>
        </p:nvSpPr>
        <p:spPr>
          <a:xfrm>
            <a:off x="4810259" y="649480"/>
            <a:ext cx="6555347" cy="5546047"/>
          </a:xfrm>
        </p:spPr>
        <p:txBody>
          <a:bodyPr anchor="ctr">
            <a:normAutofit/>
          </a:bodyPr>
          <a:lstStyle/>
          <a:p>
            <a:pPr defTabSz="912813"/>
            <a:r>
              <a:rPr lang="en-US" altLang="en-US" sz="2000"/>
              <a:t>Any body opening of an uninfected person which allows pathogens to enter</a:t>
            </a:r>
          </a:p>
          <a:p>
            <a:pPr defTabSz="912813"/>
            <a:endParaRPr lang="en-US" altLang="en-US" sz="2000"/>
          </a:p>
          <a:p>
            <a:pPr defTabSz="912813"/>
            <a:r>
              <a:rPr lang="en-US" altLang="en-US" sz="2000"/>
              <a:t>Nose, mouth, eyes, rectum, genitals and other mucous membranes</a:t>
            </a:r>
          </a:p>
          <a:p>
            <a:pPr defTabSz="912813"/>
            <a:endParaRPr lang="en-US" altLang="en-US" sz="2000"/>
          </a:p>
          <a:p>
            <a:pPr defTabSz="912813"/>
            <a:r>
              <a:rPr lang="en-US" altLang="en-US" sz="2000"/>
              <a:t>Cuts, abrasions or breaks in the skin</a:t>
            </a:r>
          </a:p>
          <a:p>
            <a:endParaRPr lang="en-CA" sz="2000"/>
          </a:p>
        </p:txBody>
      </p:sp>
    </p:spTree>
    <p:extLst>
      <p:ext uri="{BB962C8B-B14F-4D97-AF65-F5344CB8AC3E}">
        <p14:creationId xmlns:p14="http://schemas.microsoft.com/office/powerpoint/2010/main" val="1402661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6" name="Rectangle 2253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538" name="Rectangle 2253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0" name="Rectangle 2253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2" name="Rectangle 2254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4" name="Rectangle 2254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546" name="Freeform: Shape 2254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548" name="Rectangle 2254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9B6E9DD-3CE3-4BBD-BCFD-034EFF98BA4C}"/>
              </a:ext>
            </a:extLst>
          </p:cNvPr>
          <p:cNvSpPr>
            <a:spLocks noGrp="1"/>
          </p:cNvSpPr>
          <p:nvPr>
            <p:ph type="title"/>
          </p:nvPr>
        </p:nvSpPr>
        <p:spPr>
          <a:xfrm>
            <a:off x="466722" y="586855"/>
            <a:ext cx="3201366" cy="3387497"/>
          </a:xfrm>
        </p:spPr>
        <p:txBody>
          <a:bodyPr anchor="b">
            <a:normAutofit/>
          </a:bodyPr>
          <a:lstStyle/>
          <a:p>
            <a:pPr algn="r">
              <a:defRPr/>
            </a:pPr>
            <a:br>
              <a:rPr lang="en-US" sz="4000" dirty="0">
                <a:solidFill>
                  <a:srgbClr val="FFFFFF"/>
                </a:solidFill>
              </a:rPr>
            </a:br>
            <a:br>
              <a:rPr lang="en-US" sz="4000" dirty="0">
                <a:solidFill>
                  <a:srgbClr val="FFFFFF"/>
                </a:solidFill>
              </a:rPr>
            </a:br>
            <a:r>
              <a:rPr lang="en-US" sz="4000" dirty="0">
                <a:solidFill>
                  <a:srgbClr val="FFFFFF"/>
                </a:solidFill>
              </a:rPr>
              <a:t>WHO IS AT RISK?</a:t>
            </a:r>
          </a:p>
        </p:txBody>
      </p:sp>
      <p:sp>
        <p:nvSpPr>
          <p:cNvPr id="22531" name="Content Placeholder 1">
            <a:extLst>
              <a:ext uri="{FF2B5EF4-FFF2-40B4-BE49-F238E27FC236}">
                <a16:creationId xmlns:a16="http://schemas.microsoft.com/office/drawing/2014/main" id="{D7E4A9B2-AAE5-440A-B69B-7EBC264DBDC4}"/>
              </a:ext>
            </a:extLst>
          </p:cNvPr>
          <p:cNvSpPr>
            <a:spLocks noGrp="1"/>
          </p:cNvSpPr>
          <p:nvPr>
            <p:ph idx="1"/>
          </p:nvPr>
        </p:nvSpPr>
        <p:spPr>
          <a:xfrm>
            <a:off x="4810259" y="649480"/>
            <a:ext cx="6555347" cy="5546047"/>
          </a:xfrm>
        </p:spPr>
        <p:txBody>
          <a:bodyPr anchor="ctr">
            <a:normAutofit/>
          </a:bodyPr>
          <a:lstStyle/>
          <a:p>
            <a:pPr marL="365125" indent="-255588">
              <a:buFont typeface="Wingdings 3" panose="05040102010807070707" pitchFamily="18" charset="2"/>
              <a:buChar char=""/>
            </a:pPr>
            <a:r>
              <a:rPr lang="en-US" altLang="en-US" sz="2000"/>
              <a:t>Anyone whose resistance to disease decreases – youngest and oldest members of society</a:t>
            </a:r>
          </a:p>
          <a:p>
            <a:pPr marL="365125" indent="-255588">
              <a:buFont typeface="Wingdings 3" panose="05040102010807070707" pitchFamily="18" charset="2"/>
              <a:buChar char=""/>
            </a:pPr>
            <a:r>
              <a:rPr lang="en-US" altLang="en-US" sz="2000"/>
              <a:t>Reasons for lowered resistance: age, existing illnesses, fatigue and stress</a:t>
            </a:r>
          </a:p>
          <a:p>
            <a:pPr marL="365125" indent="-255588">
              <a:buFont typeface="Wingdings 3" panose="05040102010807070707" pitchFamily="18" charset="2"/>
              <a:buChar char=""/>
            </a:pPr>
            <a:r>
              <a:rPr lang="en-US" altLang="en-US" sz="2000"/>
              <a:t>Older adults have weaker immune systems and a lower resistance to pathogens – recovery is also longer</a:t>
            </a:r>
          </a:p>
          <a:p>
            <a:pPr marL="365125" indent="-255588">
              <a:buFont typeface="Wingdings 3" panose="05040102010807070707" pitchFamily="18" charset="2"/>
              <a:buChar char=""/>
            </a:pPr>
            <a:r>
              <a:rPr lang="en-US" altLang="en-US" sz="2000"/>
              <a:t>Older adults are hospitalized more often, increasing the chance for hospital-acquired infections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97" name="Rectangle 24596">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599" name="Rectangle 2459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01" name="Rectangle 2460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03" name="Rectangle 2460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05" name="Rectangle 2460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607" name="Freeform: Shape 2460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609" name="Rectangle 2460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D7358C0-C2C7-4C7C-B92E-0CDFDADC13EC}"/>
              </a:ext>
            </a:extLst>
          </p:cNvPr>
          <p:cNvSpPr>
            <a:spLocks noGrp="1"/>
          </p:cNvSpPr>
          <p:nvPr>
            <p:ph type="title"/>
          </p:nvPr>
        </p:nvSpPr>
        <p:spPr>
          <a:xfrm>
            <a:off x="466722" y="586855"/>
            <a:ext cx="3201366" cy="3387497"/>
          </a:xfrm>
        </p:spPr>
        <p:txBody>
          <a:bodyPr anchor="b">
            <a:normAutofit/>
          </a:bodyPr>
          <a:lstStyle/>
          <a:p>
            <a:pPr algn="r">
              <a:defRPr/>
            </a:pPr>
            <a:r>
              <a:rPr lang="en-US" sz="3700">
                <a:solidFill>
                  <a:srgbClr val="FFFFFF"/>
                </a:solidFill>
              </a:rPr>
              <a:t>UNIVERSAL   PRECAUTIONS</a:t>
            </a:r>
          </a:p>
        </p:txBody>
      </p:sp>
      <p:sp>
        <p:nvSpPr>
          <p:cNvPr id="24579" name="Content Placeholder 1">
            <a:extLst>
              <a:ext uri="{FF2B5EF4-FFF2-40B4-BE49-F238E27FC236}">
                <a16:creationId xmlns:a16="http://schemas.microsoft.com/office/drawing/2014/main" id="{FF70C5A5-5E25-4063-8C06-950B1AFD0546}"/>
              </a:ext>
            </a:extLst>
          </p:cNvPr>
          <p:cNvSpPr>
            <a:spLocks noGrp="1"/>
          </p:cNvSpPr>
          <p:nvPr>
            <p:ph idx="1"/>
          </p:nvPr>
        </p:nvSpPr>
        <p:spPr>
          <a:xfrm>
            <a:off x="4810259" y="162560"/>
            <a:ext cx="6555347" cy="6573520"/>
          </a:xfrm>
        </p:spPr>
        <p:txBody>
          <a:bodyPr anchor="ctr">
            <a:normAutofit lnSpcReduction="10000"/>
          </a:bodyPr>
          <a:lstStyle/>
          <a:p>
            <a:pPr marL="0" indent="0">
              <a:lnSpc>
                <a:spcPct val="100000"/>
              </a:lnSpc>
              <a:spcBef>
                <a:spcPts val="0"/>
              </a:spcBef>
              <a:buNone/>
            </a:pPr>
            <a:r>
              <a:rPr lang="en-US" altLang="en-US" sz="1800" dirty="0"/>
              <a:t>Universal precautions are infection control guidelines designed to protect workers from exposure to diseases spread by blood and certain body fluids</a:t>
            </a:r>
          </a:p>
          <a:p>
            <a:pPr marL="0" indent="0">
              <a:lnSpc>
                <a:spcPct val="100000"/>
              </a:lnSpc>
              <a:spcBef>
                <a:spcPts val="0"/>
              </a:spcBef>
              <a:buNone/>
            </a:pPr>
            <a:endParaRPr lang="en-US" altLang="en-US" sz="1800" dirty="0"/>
          </a:p>
          <a:p>
            <a:pPr marL="0" indent="0">
              <a:lnSpc>
                <a:spcPct val="100000"/>
              </a:lnSpc>
              <a:spcBef>
                <a:spcPts val="0"/>
              </a:spcBef>
              <a:buNone/>
            </a:pPr>
            <a:r>
              <a:rPr lang="en-US" altLang="en-US" sz="1800" dirty="0"/>
              <a:t>Always treat blood, body fluids, broken skin and mucous membranes as if they were infected</a:t>
            </a:r>
          </a:p>
          <a:p>
            <a:pPr marL="0" indent="0">
              <a:lnSpc>
                <a:spcPct val="100000"/>
              </a:lnSpc>
              <a:spcBef>
                <a:spcPts val="0"/>
              </a:spcBef>
              <a:buNone/>
            </a:pPr>
            <a:endParaRPr lang="en-US" altLang="en-US" sz="1800" dirty="0"/>
          </a:p>
          <a:p>
            <a:pPr marL="0" indent="0">
              <a:lnSpc>
                <a:spcPct val="100000"/>
              </a:lnSpc>
              <a:spcBef>
                <a:spcPts val="0"/>
              </a:spcBef>
              <a:buNone/>
            </a:pPr>
            <a:r>
              <a:rPr lang="en-US" altLang="en-US" sz="1800" dirty="0"/>
              <a:t>Always follow Universal Precautions because you cannot tell by looking at a person whether they have a contagious disease</a:t>
            </a:r>
          </a:p>
          <a:p>
            <a:pPr marL="0" indent="0" defTabSz="912813">
              <a:lnSpc>
                <a:spcPct val="100000"/>
              </a:lnSpc>
              <a:spcBef>
                <a:spcPts val="0"/>
              </a:spcBef>
              <a:buNone/>
            </a:pPr>
            <a:endParaRPr lang="en-US" altLang="en-US" sz="1800" dirty="0"/>
          </a:p>
          <a:p>
            <a:pPr marL="0" indent="0" defTabSz="912813">
              <a:lnSpc>
                <a:spcPct val="100000"/>
              </a:lnSpc>
              <a:spcBef>
                <a:spcPts val="0"/>
              </a:spcBef>
              <a:buNone/>
            </a:pPr>
            <a:r>
              <a:rPr lang="en-US" altLang="en-US" sz="1800" dirty="0"/>
              <a:t>Use practical, common sense</a:t>
            </a:r>
          </a:p>
          <a:p>
            <a:pPr marL="0" indent="0" defTabSz="912813">
              <a:lnSpc>
                <a:spcPct val="100000"/>
              </a:lnSpc>
              <a:spcBef>
                <a:spcPts val="0"/>
              </a:spcBef>
              <a:buNone/>
            </a:pPr>
            <a:endParaRPr lang="en-US" altLang="en-US" sz="1800" dirty="0"/>
          </a:p>
          <a:p>
            <a:pPr marL="0" indent="0" defTabSz="912813">
              <a:lnSpc>
                <a:spcPct val="100000"/>
              </a:lnSpc>
              <a:spcBef>
                <a:spcPts val="0"/>
              </a:spcBef>
              <a:buNone/>
            </a:pPr>
            <a:r>
              <a:rPr lang="en-US" altLang="en-US" sz="1800" dirty="0"/>
              <a:t>Wash your hands before putting on gloves and immediately after removing gloves</a:t>
            </a:r>
          </a:p>
          <a:p>
            <a:pPr marL="0" indent="0" defTabSz="912813">
              <a:lnSpc>
                <a:spcPct val="100000"/>
              </a:lnSpc>
              <a:spcBef>
                <a:spcPts val="0"/>
              </a:spcBef>
              <a:buNone/>
            </a:pPr>
            <a:endParaRPr lang="en-US" altLang="en-US" sz="1800" dirty="0"/>
          </a:p>
          <a:p>
            <a:pPr marL="0" indent="0" defTabSz="912813">
              <a:lnSpc>
                <a:spcPct val="100000"/>
              </a:lnSpc>
              <a:spcBef>
                <a:spcPts val="0"/>
              </a:spcBef>
              <a:buNone/>
            </a:pPr>
            <a:r>
              <a:rPr lang="en-US" altLang="en-US" sz="1800" dirty="0"/>
              <a:t>Do not touch clean objects with contaminated gloves</a:t>
            </a:r>
          </a:p>
          <a:p>
            <a:pPr marL="0" indent="0" defTabSz="912813">
              <a:lnSpc>
                <a:spcPct val="100000"/>
              </a:lnSpc>
              <a:spcBef>
                <a:spcPts val="0"/>
              </a:spcBef>
              <a:buNone/>
            </a:pPr>
            <a:endParaRPr lang="en-US" altLang="en-US" sz="1800" dirty="0"/>
          </a:p>
          <a:p>
            <a:pPr marL="0" indent="0" defTabSz="912813">
              <a:lnSpc>
                <a:spcPct val="100000"/>
              </a:lnSpc>
              <a:spcBef>
                <a:spcPts val="0"/>
              </a:spcBef>
              <a:buNone/>
            </a:pPr>
            <a:r>
              <a:rPr lang="en-US" altLang="en-US" sz="1800" dirty="0"/>
              <a:t>Wear gloves if you may come in contact with blood, body fluids, secretions and excretions, broken or open skin, human tissue of mucous membranes</a:t>
            </a:r>
          </a:p>
          <a:p>
            <a:pPr marL="0" indent="0" defTabSz="912813">
              <a:lnSpc>
                <a:spcPct val="100000"/>
              </a:lnSpc>
              <a:spcBef>
                <a:spcPts val="0"/>
              </a:spcBef>
              <a:buNone/>
            </a:pPr>
            <a:endParaRPr lang="en-US" altLang="en-US" sz="1800" dirty="0"/>
          </a:p>
          <a:p>
            <a:pPr marL="0" indent="0" defTabSz="912813">
              <a:lnSpc>
                <a:spcPct val="100000"/>
              </a:lnSpc>
              <a:spcBef>
                <a:spcPts val="0"/>
              </a:spcBef>
              <a:buNone/>
            </a:pPr>
            <a:r>
              <a:rPr lang="en-US" altLang="en-US" sz="1800" dirty="0"/>
              <a:t>Bag all disposable contaminated supplies</a:t>
            </a:r>
          </a:p>
          <a:p>
            <a:pPr marL="0" indent="0" defTabSz="912813">
              <a:lnSpc>
                <a:spcPct val="100000"/>
              </a:lnSpc>
              <a:spcBef>
                <a:spcPts val="0"/>
              </a:spcBef>
              <a:buNone/>
            </a:pPr>
            <a:endParaRPr lang="en-US" altLang="en-US" sz="1800" dirty="0"/>
          </a:p>
          <a:p>
            <a:pPr marL="0" indent="0" defTabSz="912813">
              <a:lnSpc>
                <a:spcPct val="100000"/>
              </a:lnSpc>
              <a:spcBef>
                <a:spcPts val="0"/>
              </a:spcBef>
              <a:buNone/>
            </a:pPr>
            <a:r>
              <a:rPr lang="en-US" altLang="en-US" sz="1800" dirty="0"/>
              <a:t>Clean all surfaces that may be contaminated with infectious waste, such as beds, wheelchairs and shower chairs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80" name="Rectangle 2867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682" name="Rectangle 2868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4" name="Rectangle 2868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6" name="Rectangle 2868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8" name="Rectangle 2868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690" name="Freeform: Shape 2868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692" name="Rectangle 2869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3F124C3-855B-4EE9-A10C-375E75881145}"/>
              </a:ext>
            </a:extLst>
          </p:cNvPr>
          <p:cNvSpPr>
            <a:spLocks noGrp="1"/>
          </p:cNvSpPr>
          <p:nvPr>
            <p:ph type="title"/>
          </p:nvPr>
        </p:nvSpPr>
        <p:spPr>
          <a:xfrm>
            <a:off x="466722" y="586855"/>
            <a:ext cx="3201366" cy="3387497"/>
          </a:xfrm>
        </p:spPr>
        <p:txBody>
          <a:bodyPr anchor="b">
            <a:normAutofit/>
          </a:bodyPr>
          <a:lstStyle/>
          <a:p>
            <a:pPr algn="r">
              <a:defRPr/>
            </a:pPr>
            <a:r>
              <a:rPr lang="en-US" sz="4000">
                <a:solidFill>
                  <a:srgbClr val="FFFFFF"/>
                </a:solidFill>
              </a:rPr>
              <a:t>Policies / actions</a:t>
            </a:r>
          </a:p>
        </p:txBody>
      </p:sp>
      <p:sp>
        <p:nvSpPr>
          <p:cNvPr id="28675" name="Content Placeholder 1">
            <a:extLst>
              <a:ext uri="{FF2B5EF4-FFF2-40B4-BE49-F238E27FC236}">
                <a16:creationId xmlns:a16="http://schemas.microsoft.com/office/drawing/2014/main" id="{F2A36619-B0C6-4DD6-8BA3-EC2AEB8403F1}"/>
              </a:ext>
            </a:extLst>
          </p:cNvPr>
          <p:cNvSpPr>
            <a:spLocks noGrp="1"/>
          </p:cNvSpPr>
          <p:nvPr>
            <p:ph idx="1"/>
          </p:nvPr>
        </p:nvSpPr>
        <p:spPr>
          <a:xfrm>
            <a:off x="4810259" y="649480"/>
            <a:ext cx="6555347" cy="5546047"/>
          </a:xfrm>
        </p:spPr>
        <p:txBody>
          <a:bodyPr anchor="ctr">
            <a:normAutofit/>
          </a:bodyPr>
          <a:lstStyle/>
          <a:p>
            <a:pPr defTabSz="912813"/>
            <a:endParaRPr lang="en-US" altLang="en-US" sz="2000"/>
          </a:p>
          <a:p>
            <a:pPr defTabSz="912813"/>
            <a:r>
              <a:rPr lang="en-US" altLang="en-US" sz="2000"/>
              <a:t>Good hand washing is the most effective method to prevent the spread of infection</a:t>
            </a:r>
          </a:p>
          <a:p>
            <a:pPr defTabSz="912813"/>
            <a:r>
              <a:rPr lang="en-US" altLang="en-US" sz="2000"/>
              <a:t>May use an alcohol-based hand cleaner in place of washing with soap and water</a:t>
            </a:r>
          </a:p>
          <a:p>
            <a:pPr defTabSz="912813"/>
            <a:r>
              <a:rPr lang="en-US" altLang="en-US" sz="2000"/>
              <a:t>Avoid touching eyes, nose or mouth</a:t>
            </a:r>
          </a:p>
          <a:p>
            <a:pPr defTabSz="912813"/>
            <a:r>
              <a:rPr lang="en-US" altLang="en-US" sz="2000"/>
              <a:t>Cover your nose and mouth with a tissue every time you cough or sneeze</a:t>
            </a:r>
          </a:p>
          <a:p>
            <a:pPr defTabSz="912813"/>
            <a:r>
              <a:rPr lang="en-US" altLang="en-US" sz="2000"/>
              <a:t>Throw used tissue in a wastebasket</a:t>
            </a:r>
          </a:p>
          <a:p>
            <a:pPr defTabSz="912813"/>
            <a:r>
              <a:rPr lang="en-US" altLang="en-US" sz="2000"/>
              <a:t>If you don’t have a tissue, sneeze or cough into your sleeve</a:t>
            </a:r>
          </a:p>
          <a:p>
            <a:pPr defTabSz="912813"/>
            <a:r>
              <a:rPr lang="en-US" altLang="en-US" sz="2000"/>
              <a:t>Always clean your hands after coughing or sneezing</a:t>
            </a:r>
          </a:p>
          <a:p>
            <a:pPr defTabSz="912813"/>
            <a:endParaRPr lang="en-US" altLang="en-US"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28" name="Rectangle 30727">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30" name="Rectangle 30729">
            <a:extLst>
              <a:ext uri="{FF2B5EF4-FFF2-40B4-BE49-F238E27FC236}">
                <a16:creationId xmlns:a16="http://schemas.microsoft.com/office/drawing/2014/main" id="{4C6B5652-C661-4C58-B937-F0F490F7F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32" name="Rectangle 30731">
            <a:extLst>
              <a:ext uri="{FF2B5EF4-FFF2-40B4-BE49-F238E27FC236}">
                <a16:creationId xmlns:a16="http://schemas.microsoft.com/office/drawing/2014/main" id="{0B936867-6407-43FB-9DE6-1B0879D0C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34" name="Rectangle 30733">
            <a:extLst>
              <a:ext uri="{FF2B5EF4-FFF2-40B4-BE49-F238E27FC236}">
                <a16:creationId xmlns:a16="http://schemas.microsoft.com/office/drawing/2014/main" id="{ACD0B258-678B-4A8C-894F-848AF24A1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736" name="Freeform: Shape 30735">
            <a:extLst>
              <a:ext uri="{FF2B5EF4-FFF2-40B4-BE49-F238E27FC236}">
                <a16:creationId xmlns:a16="http://schemas.microsoft.com/office/drawing/2014/main" id="{C8D58395-74AF-401A-AF2F-76B6FCF71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738" name="Rectangle 30737">
            <a:extLst>
              <a:ext uri="{FF2B5EF4-FFF2-40B4-BE49-F238E27FC236}">
                <a16:creationId xmlns:a16="http://schemas.microsoft.com/office/drawing/2014/main" id="{2F003F3F-F118-41D2-AA3F-74DB0D197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3949412-DC55-4574-9CA1-46C6E74B84C8}"/>
              </a:ext>
            </a:extLst>
          </p:cNvPr>
          <p:cNvSpPr>
            <a:spLocks noGrp="1"/>
          </p:cNvSpPr>
          <p:nvPr>
            <p:ph type="title"/>
          </p:nvPr>
        </p:nvSpPr>
        <p:spPr>
          <a:xfrm>
            <a:off x="806825" y="457201"/>
            <a:ext cx="2844800" cy="1641763"/>
          </a:xfrm>
        </p:spPr>
        <p:txBody>
          <a:bodyPr anchor="b">
            <a:normAutofit fontScale="90000"/>
          </a:bodyPr>
          <a:lstStyle/>
          <a:p>
            <a:pPr algn="ctr">
              <a:defRPr/>
            </a:pPr>
            <a:br>
              <a:rPr lang="en-US" sz="4000" dirty="0">
                <a:solidFill>
                  <a:srgbClr val="FFFFFF"/>
                </a:solidFill>
              </a:rPr>
            </a:br>
            <a:r>
              <a:rPr lang="en-US" sz="4000" dirty="0">
                <a:solidFill>
                  <a:srgbClr val="FFFFFF"/>
                </a:solidFill>
              </a:rPr>
              <a:t>HAND  WASHING</a:t>
            </a:r>
            <a:br>
              <a:rPr lang="en-US" sz="4000" dirty="0">
                <a:solidFill>
                  <a:srgbClr val="FFFFFF"/>
                </a:solidFill>
              </a:rPr>
            </a:br>
            <a:endParaRPr lang="en-US" sz="4000" dirty="0">
              <a:solidFill>
                <a:srgbClr val="FFFFFF"/>
              </a:solidFill>
            </a:endParaRPr>
          </a:p>
        </p:txBody>
      </p:sp>
      <p:sp>
        <p:nvSpPr>
          <p:cNvPr id="30723" name="Content Placeholder 1">
            <a:extLst>
              <a:ext uri="{FF2B5EF4-FFF2-40B4-BE49-F238E27FC236}">
                <a16:creationId xmlns:a16="http://schemas.microsoft.com/office/drawing/2014/main" id="{E4F596A2-8171-4BD7-88A8-B9531EDEC77D}"/>
              </a:ext>
            </a:extLst>
          </p:cNvPr>
          <p:cNvSpPr>
            <a:spLocks noGrp="1"/>
          </p:cNvSpPr>
          <p:nvPr>
            <p:ph idx="1"/>
          </p:nvPr>
        </p:nvSpPr>
        <p:spPr>
          <a:xfrm>
            <a:off x="4649245" y="3429000"/>
            <a:ext cx="6100035" cy="3310862"/>
          </a:xfrm>
        </p:spPr>
        <p:txBody>
          <a:bodyPr anchor="ctr">
            <a:normAutofit/>
          </a:bodyPr>
          <a:lstStyle/>
          <a:p>
            <a:pPr defTabSz="912813"/>
            <a:r>
              <a:rPr lang="en-US" altLang="en-US" sz="1900" dirty="0"/>
              <a:t>Remove any jewelry or watch</a:t>
            </a:r>
          </a:p>
          <a:p>
            <a:pPr defTabSz="912813"/>
            <a:r>
              <a:rPr lang="en-US" altLang="en-US" sz="1900" dirty="0"/>
              <a:t>Wet hands with warm, running water</a:t>
            </a:r>
          </a:p>
          <a:p>
            <a:pPr defTabSz="912813"/>
            <a:r>
              <a:rPr lang="en-US" altLang="en-US" sz="1900" dirty="0"/>
              <a:t>Add soap</a:t>
            </a:r>
          </a:p>
          <a:p>
            <a:pPr defTabSz="912813"/>
            <a:r>
              <a:rPr lang="en-US" altLang="en-US" sz="1900" dirty="0"/>
              <a:t>Rub hands vigorously for 20 seconds, washing all surfaces (about the time it takes to sing “Happy Birthday” twice)</a:t>
            </a:r>
          </a:p>
          <a:p>
            <a:pPr defTabSz="912813"/>
            <a:r>
              <a:rPr lang="en-US" altLang="en-US" sz="1900" dirty="0"/>
              <a:t>Rinse, keeping fingers pointing down</a:t>
            </a:r>
          </a:p>
          <a:p>
            <a:pPr defTabSz="912813"/>
            <a:r>
              <a:rPr lang="en-US" altLang="en-US" sz="1900" dirty="0"/>
              <a:t>Dry with paper or clean cloth towel</a:t>
            </a:r>
          </a:p>
          <a:p>
            <a:pPr defTabSz="912813"/>
            <a:r>
              <a:rPr lang="en-US" altLang="en-US" sz="1900" dirty="0"/>
              <a:t>Turn off faucet with towel and open door with towel</a:t>
            </a:r>
          </a:p>
        </p:txBody>
      </p:sp>
      <p:pic>
        <p:nvPicPr>
          <p:cNvPr id="6" name="Picture 5" descr="A picture containing fruit&#10;&#10;Description automatically generated">
            <a:extLst>
              <a:ext uri="{FF2B5EF4-FFF2-40B4-BE49-F238E27FC236}">
                <a16:creationId xmlns:a16="http://schemas.microsoft.com/office/drawing/2014/main" id="{DDD745B1-6C5C-4707-904D-37709CBD840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905052" y="203200"/>
            <a:ext cx="6100035" cy="3126531"/>
          </a:xfrm>
          <a:prstGeom prst="rect">
            <a:avLst/>
          </a:prstGeom>
        </p:spPr>
      </p:pic>
      <p:pic>
        <p:nvPicPr>
          <p:cNvPr id="5" name="Picture 9">
            <a:extLst>
              <a:ext uri="{FF2B5EF4-FFF2-40B4-BE49-F238E27FC236}">
                <a16:creationId xmlns:a16="http://schemas.microsoft.com/office/drawing/2014/main" id="{FE01D6EF-0AED-4007-9EFB-602C43A527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26974" y="3329732"/>
            <a:ext cx="2983863" cy="341013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8FA203CF-BC95-86EF-70B7-99BA373E6670}"/>
              </a:ext>
            </a:extLst>
          </p:cNvPr>
          <p:cNvSpPr txBox="1"/>
          <p:nvPr/>
        </p:nvSpPr>
        <p:spPr>
          <a:xfrm>
            <a:off x="924561" y="2501984"/>
            <a:ext cx="1816134" cy="523220"/>
          </a:xfrm>
          <a:prstGeom prst="rect">
            <a:avLst/>
          </a:prstGeom>
          <a:noFill/>
        </p:spPr>
        <p:txBody>
          <a:bodyPr wrap="square">
            <a:spAutoFit/>
          </a:bodyPr>
          <a:lstStyle/>
          <a:p>
            <a:pPr algn="ctr" defTabSz="912813"/>
            <a:r>
              <a:rPr lang="en-US" altLang="en-US" sz="2800" dirty="0">
                <a:solidFill>
                  <a:schemeClr val="bg1"/>
                </a:solidFill>
                <a:hlinkClick r:id="rId5">
                  <a:extLst>
                    <a:ext uri="{A12FA001-AC4F-418D-AE19-62706E023703}">
                      <ahyp:hlinkClr xmlns:ahyp="http://schemas.microsoft.com/office/drawing/2018/hyperlinkcolor" val="tx"/>
                    </a:ext>
                  </a:extLst>
                </a:hlinkClick>
              </a:rPr>
              <a:t>Video</a:t>
            </a:r>
            <a:endParaRPr lang="en-US" altLang="en-US" sz="2800"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800" name="Rectangle 3379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802" name="Rectangle 3380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4" name="Rectangle 3380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6" name="Rectangle 3380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8" name="Rectangle 3380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810" name="Freeform: Shape 3380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812" name="Rectangle 3381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5652508-59D8-4A7A-A143-6F5231C5CF51}"/>
              </a:ext>
            </a:extLst>
          </p:cNvPr>
          <p:cNvSpPr>
            <a:spLocks noGrp="1"/>
          </p:cNvSpPr>
          <p:nvPr>
            <p:ph type="title"/>
          </p:nvPr>
        </p:nvSpPr>
        <p:spPr>
          <a:xfrm>
            <a:off x="466722" y="586855"/>
            <a:ext cx="3201366" cy="3387497"/>
          </a:xfrm>
        </p:spPr>
        <p:txBody>
          <a:bodyPr anchor="b">
            <a:normAutofit/>
          </a:bodyPr>
          <a:lstStyle/>
          <a:p>
            <a:pPr algn="r">
              <a:defRPr/>
            </a:pPr>
            <a:br>
              <a:rPr lang="en-US" sz="4000">
                <a:solidFill>
                  <a:srgbClr val="FFFFFF"/>
                </a:solidFill>
              </a:rPr>
            </a:br>
            <a:r>
              <a:rPr lang="en-US" sz="4000">
                <a:solidFill>
                  <a:srgbClr val="FFFFFF"/>
                </a:solidFill>
              </a:rPr>
              <a:t>WATERLESS HAND SANITIZER</a:t>
            </a:r>
          </a:p>
        </p:txBody>
      </p:sp>
      <p:sp>
        <p:nvSpPr>
          <p:cNvPr id="33795" name="Content Placeholder 1">
            <a:extLst>
              <a:ext uri="{FF2B5EF4-FFF2-40B4-BE49-F238E27FC236}">
                <a16:creationId xmlns:a16="http://schemas.microsoft.com/office/drawing/2014/main" id="{BFBF5EBD-536E-4F5B-BDF1-DA908B1A1304}"/>
              </a:ext>
            </a:extLst>
          </p:cNvPr>
          <p:cNvSpPr>
            <a:spLocks noGrp="1"/>
          </p:cNvSpPr>
          <p:nvPr>
            <p:ph idx="1"/>
          </p:nvPr>
        </p:nvSpPr>
        <p:spPr>
          <a:xfrm>
            <a:off x="4810259" y="649480"/>
            <a:ext cx="6555347" cy="5546047"/>
          </a:xfrm>
        </p:spPr>
        <p:txBody>
          <a:bodyPr anchor="ctr">
            <a:normAutofit/>
          </a:bodyPr>
          <a:lstStyle/>
          <a:p>
            <a:pPr defTabSz="912813"/>
            <a:r>
              <a:rPr lang="en-US" altLang="en-US" sz="2000"/>
              <a:t>Make sure all visible dirt is removed from your hands. They are not effective if dirt is visible on your hands.</a:t>
            </a:r>
          </a:p>
          <a:p>
            <a:pPr defTabSz="912813"/>
            <a:r>
              <a:rPr lang="en-US" altLang="en-US" sz="2000"/>
              <a:t>Apply a dime sized amount of waterless hand sanitizer to the palm of one hand or use a waterless hand sanitizer wipe</a:t>
            </a:r>
          </a:p>
          <a:p>
            <a:pPr defTabSz="912813"/>
            <a:r>
              <a:rPr lang="en-US" altLang="en-US" sz="2000"/>
              <a:t>Rub hands together covering all surfaces of hands and fingers</a:t>
            </a:r>
          </a:p>
          <a:p>
            <a:pPr defTabSz="912813"/>
            <a:r>
              <a:rPr lang="en-US" altLang="en-US" sz="2000"/>
              <a:t>Rub until waterless hand sanitizer is absorbed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83" name="Rectangle 2458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585" name="Rectangle 2458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7" name="Rectangle 2458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9" name="Rectangle 2458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91" name="Rectangle 2459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593" name="Freeform: Shape 2459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595" name="Rectangle 2459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0D81BF4-79DD-4DAB-8032-7B704DB97500}"/>
              </a:ext>
            </a:extLst>
          </p:cNvPr>
          <p:cNvSpPr>
            <a:spLocks noGrp="1"/>
          </p:cNvSpPr>
          <p:nvPr>
            <p:ph type="title"/>
          </p:nvPr>
        </p:nvSpPr>
        <p:spPr>
          <a:xfrm>
            <a:off x="466721" y="586855"/>
            <a:ext cx="3434251" cy="3387497"/>
          </a:xfrm>
        </p:spPr>
        <p:txBody>
          <a:bodyPr anchor="b">
            <a:normAutofit/>
          </a:bodyPr>
          <a:lstStyle/>
          <a:p>
            <a:pPr algn="r">
              <a:defRPr/>
            </a:pPr>
            <a:r>
              <a:rPr lang="en-US" sz="4000" dirty="0">
                <a:solidFill>
                  <a:srgbClr val="FFFFFF"/>
                </a:solidFill>
              </a:rPr>
              <a:t>WHEN SHOULD I USE GLOVES ?</a:t>
            </a:r>
          </a:p>
        </p:txBody>
      </p:sp>
      <p:sp>
        <p:nvSpPr>
          <p:cNvPr id="24578" name="Content Placeholder 1">
            <a:extLst>
              <a:ext uri="{FF2B5EF4-FFF2-40B4-BE49-F238E27FC236}">
                <a16:creationId xmlns:a16="http://schemas.microsoft.com/office/drawing/2014/main" id="{305A3DCB-EC33-4C4C-9AAB-31FEA2B556E4}"/>
              </a:ext>
            </a:extLst>
          </p:cNvPr>
          <p:cNvSpPr>
            <a:spLocks noGrp="1"/>
          </p:cNvSpPr>
          <p:nvPr>
            <p:ph idx="1"/>
          </p:nvPr>
        </p:nvSpPr>
        <p:spPr>
          <a:xfrm>
            <a:off x="4810259" y="649480"/>
            <a:ext cx="6555347" cy="5546047"/>
          </a:xfrm>
        </p:spPr>
        <p:txBody>
          <a:bodyPr rtlCol="0" anchor="ctr">
            <a:normAutofit/>
          </a:bodyPr>
          <a:lstStyle/>
          <a:p>
            <a:pPr defTabSz="912813">
              <a:defRPr/>
            </a:pPr>
            <a:r>
              <a:rPr lang="en-US" altLang="en-US" sz="2000"/>
              <a:t>When you may come in contact with blood or any body fluids, open wounds, or mucous membranes</a:t>
            </a:r>
          </a:p>
          <a:p>
            <a:pPr defTabSz="912813">
              <a:defRPr/>
            </a:pPr>
            <a:endParaRPr lang="en-US" altLang="en-US" sz="2000"/>
          </a:p>
          <a:p>
            <a:pPr defTabSz="912813">
              <a:defRPr/>
            </a:pPr>
            <a:r>
              <a:rPr lang="en-US" altLang="en-US" sz="2000"/>
              <a:t>Performing or helping with mouth care</a:t>
            </a:r>
          </a:p>
          <a:p>
            <a:pPr defTabSz="912813">
              <a:defRPr/>
            </a:pPr>
            <a:endParaRPr lang="en-US" altLang="en-US" sz="2000"/>
          </a:p>
          <a:p>
            <a:pPr defTabSz="912813">
              <a:defRPr/>
            </a:pPr>
            <a:r>
              <a:rPr lang="en-US" altLang="en-US" sz="2000"/>
              <a:t>Performing or helping with perineal care</a:t>
            </a:r>
          </a:p>
          <a:p>
            <a:pPr defTabSz="912813">
              <a:defRPr/>
            </a:pPr>
            <a:endParaRPr lang="en-US" altLang="en-US" sz="2000"/>
          </a:p>
          <a:p>
            <a:pPr defTabSz="912813">
              <a:defRPr/>
            </a:pPr>
            <a:r>
              <a:rPr lang="en-US" altLang="en-US" sz="2000"/>
              <a:t>Performing care on a consumer who has broken skin</a:t>
            </a:r>
          </a:p>
          <a:p>
            <a:pPr defTabSz="912813"/>
            <a:r>
              <a:rPr lang="en-US" altLang="en-US" sz="2000"/>
              <a:t>When you have open sores or cuts on your hands</a:t>
            </a:r>
          </a:p>
          <a:p>
            <a:pPr defTabSz="912813"/>
            <a:endParaRPr lang="en-US" altLang="en-US" sz="2000"/>
          </a:p>
          <a:p>
            <a:pPr defTabSz="912813"/>
            <a:r>
              <a:rPr lang="en-US" altLang="en-US" sz="2000"/>
              <a:t>When shaving a consumer</a:t>
            </a:r>
          </a:p>
          <a:p>
            <a:pPr defTabSz="912813"/>
            <a:endParaRPr lang="en-US" altLang="en-US" sz="2000"/>
          </a:p>
          <a:p>
            <a:pPr defTabSz="912813"/>
            <a:r>
              <a:rPr lang="en-US" altLang="en-US" sz="2000"/>
              <a:t>When disposing of soiled bed linens, gowns, dressings and pads</a:t>
            </a:r>
          </a:p>
          <a:p>
            <a:pPr defTabSz="912813">
              <a:defRPr/>
            </a:pPr>
            <a:endParaRPr lang="en-US" altLang="en-US" sz="2000"/>
          </a:p>
          <a:p>
            <a:pPr defTabSz="912813">
              <a:defRPr/>
            </a:pPr>
            <a:endParaRPr lang="en-US" altLang="en-US"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31" name="Rectangle 2663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633" name="Rectangle 2663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5" name="Rectangle 2663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7" name="Rectangle 2663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9" name="Rectangle 2663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641" name="Freeform: Shape 2664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643" name="Rectangle 2664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67927D2-A19C-4974-8615-33A74A1EA20C}"/>
              </a:ext>
            </a:extLst>
          </p:cNvPr>
          <p:cNvSpPr>
            <a:spLocks noGrp="1"/>
          </p:cNvSpPr>
          <p:nvPr>
            <p:ph type="title"/>
          </p:nvPr>
        </p:nvSpPr>
        <p:spPr>
          <a:xfrm>
            <a:off x="466722" y="586855"/>
            <a:ext cx="3201366" cy="3387497"/>
          </a:xfrm>
        </p:spPr>
        <p:txBody>
          <a:bodyPr anchor="b">
            <a:normAutofit/>
          </a:bodyPr>
          <a:lstStyle/>
          <a:p>
            <a:pPr algn="r">
              <a:defRPr/>
            </a:pPr>
            <a:r>
              <a:rPr lang="en-US" sz="4000">
                <a:solidFill>
                  <a:srgbClr val="FFFFFF"/>
                </a:solidFill>
              </a:rPr>
              <a:t>WHEN SHOULD I CHANGE GLOVES?</a:t>
            </a:r>
          </a:p>
        </p:txBody>
      </p:sp>
      <p:sp>
        <p:nvSpPr>
          <p:cNvPr id="26626" name="Content Placeholder 1">
            <a:extLst>
              <a:ext uri="{FF2B5EF4-FFF2-40B4-BE49-F238E27FC236}">
                <a16:creationId xmlns:a16="http://schemas.microsoft.com/office/drawing/2014/main" id="{710C8B31-1578-4F85-959E-0C0C1165E285}"/>
              </a:ext>
            </a:extLst>
          </p:cNvPr>
          <p:cNvSpPr>
            <a:spLocks noGrp="1"/>
          </p:cNvSpPr>
          <p:nvPr>
            <p:ph idx="1"/>
          </p:nvPr>
        </p:nvSpPr>
        <p:spPr>
          <a:xfrm>
            <a:off x="4810259" y="649480"/>
            <a:ext cx="6555347" cy="5546047"/>
          </a:xfrm>
        </p:spPr>
        <p:txBody>
          <a:bodyPr rtlCol="0" anchor="ctr">
            <a:normAutofit/>
          </a:bodyPr>
          <a:lstStyle/>
          <a:p>
            <a:pPr defTabSz="912813">
              <a:defRPr/>
            </a:pPr>
            <a:r>
              <a:rPr lang="en-US" altLang="en-US" sz="2000"/>
              <a:t>When touching surfaces that may be contaminated</a:t>
            </a:r>
          </a:p>
          <a:p>
            <a:pPr defTabSz="912813">
              <a:defRPr/>
            </a:pPr>
            <a:endParaRPr lang="en-US" altLang="en-US" sz="2000"/>
          </a:p>
          <a:p>
            <a:pPr defTabSz="912813">
              <a:defRPr/>
            </a:pPr>
            <a:r>
              <a:rPr lang="en-US" altLang="en-US" sz="2000"/>
              <a:t>Right before contact with mucous membranes or broken skin</a:t>
            </a:r>
          </a:p>
          <a:p>
            <a:pPr defTabSz="912813">
              <a:defRPr/>
            </a:pPr>
            <a:endParaRPr lang="en-US" altLang="en-US" sz="2000"/>
          </a:p>
          <a:p>
            <a:pPr defTabSz="912813">
              <a:defRPr/>
            </a:pPr>
            <a:r>
              <a:rPr lang="en-US" altLang="en-US" sz="2000"/>
              <a:t>Immediately if they become wet, worn, soiled or torn</a:t>
            </a:r>
          </a:p>
          <a:p>
            <a:pPr defTabSz="912813">
              <a:defRPr/>
            </a:pPr>
            <a:endParaRPr lang="en-US" altLang="en-US" sz="2000"/>
          </a:p>
          <a:p>
            <a:pPr defTabSz="912813">
              <a:defRPr/>
            </a:pPr>
            <a:endParaRPr lang="en-US" altLang="en-US" sz="2000"/>
          </a:p>
          <a:p>
            <a:pPr defTabSz="912813">
              <a:defRPr/>
            </a:pPr>
            <a:endParaRPr lang="en-US" altLang="en-US" sz="2000"/>
          </a:p>
          <a:p>
            <a:pPr defTabSz="912813">
              <a:defRPr/>
            </a:pPr>
            <a:endParaRPr lang="en-US" altLang="en-US"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968" name="Rectangle 4096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0970" name="Rectangle 4096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2" name="Rectangle 4097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4" name="Rectangle 4097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6" name="Rectangle 4097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78" name="Freeform: Shape 4097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980" name="Rectangle 4097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945029C-DC70-4C8C-9F65-33A4F65C71AB}"/>
              </a:ext>
            </a:extLst>
          </p:cNvPr>
          <p:cNvSpPr>
            <a:spLocks noGrp="1"/>
          </p:cNvSpPr>
          <p:nvPr>
            <p:ph type="title"/>
          </p:nvPr>
        </p:nvSpPr>
        <p:spPr>
          <a:xfrm>
            <a:off x="466722" y="586855"/>
            <a:ext cx="3201366" cy="3387497"/>
          </a:xfrm>
        </p:spPr>
        <p:txBody>
          <a:bodyPr anchor="b">
            <a:normAutofit/>
          </a:bodyPr>
          <a:lstStyle/>
          <a:p>
            <a:pPr algn="r">
              <a:defRPr/>
            </a:pPr>
            <a:r>
              <a:rPr lang="en-US" sz="4000">
                <a:solidFill>
                  <a:srgbClr val="FFFFFF"/>
                </a:solidFill>
              </a:rPr>
              <a:t>Protocol for putting on GLOVES</a:t>
            </a:r>
          </a:p>
        </p:txBody>
      </p:sp>
      <p:sp>
        <p:nvSpPr>
          <p:cNvPr id="40963" name="Content Placeholder 1">
            <a:extLst>
              <a:ext uri="{FF2B5EF4-FFF2-40B4-BE49-F238E27FC236}">
                <a16:creationId xmlns:a16="http://schemas.microsoft.com/office/drawing/2014/main" id="{ACD15A8E-68CB-4F62-ADA9-5398344A6611}"/>
              </a:ext>
            </a:extLst>
          </p:cNvPr>
          <p:cNvSpPr>
            <a:spLocks noGrp="1"/>
          </p:cNvSpPr>
          <p:nvPr>
            <p:ph idx="1"/>
          </p:nvPr>
        </p:nvSpPr>
        <p:spPr>
          <a:xfrm>
            <a:off x="4810259" y="649480"/>
            <a:ext cx="6555347" cy="5546047"/>
          </a:xfrm>
        </p:spPr>
        <p:txBody>
          <a:bodyPr anchor="ctr">
            <a:normAutofit/>
          </a:bodyPr>
          <a:lstStyle/>
          <a:p>
            <a:pPr marL="0" indent="0" defTabSz="912813">
              <a:buNone/>
            </a:pPr>
            <a:r>
              <a:rPr lang="en-US" altLang="en-US" sz="2000"/>
              <a:t>1.  Remove any sharp jewelry</a:t>
            </a:r>
          </a:p>
          <a:p>
            <a:pPr marL="0" indent="0" defTabSz="912813">
              <a:buNone/>
            </a:pPr>
            <a:r>
              <a:rPr lang="en-US" altLang="en-US" sz="2000"/>
              <a:t>2.  Remove glove from box.  Gloves come in small, medium and large.  Most are rubber latex and are pre-powdered.  Those who are allergic to latex should use vinyl gloves.</a:t>
            </a:r>
          </a:p>
          <a:p>
            <a:pPr marL="0" indent="0" defTabSz="912813">
              <a:buNone/>
            </a:pPr>
            <a:r>
              <a:rPr lang="en-US" altLang="en-US" sz="2000"/>
              <a:t>3.  Hold glove with your thumb and forefinger and insert hand into gloves</a:t>
            </a:r>
          </a:p>
          <a:p>
            <a:pPr marL="0" indent="0" defTabSz="912813">
              <a:buNone/>
            </a:pPr>
            <a:r>
              <a:rPr lang="en-US" altLang="en-US" sz="2000"/>
              <a:t>4.  Work fingers into proper places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016" name="Rectangle 4301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3018" name="Rectangle 4301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20" name="Rectangle 4301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22" name="Rectangle 4302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24" name="Rectangle 4302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026" name="Freeform: Shape 4302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028" name="Rectangle 4302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EB7F2DD-928D-44AC-874D-A83C2FB53132}"/>
              </a:ext>
            </a:extLst>
          </p:cNvPr>
          <p:cNvSpPr>
            <a:spLocks noGrp="1"/>
          </p:cNvSpPr>
          <p:nvPr>
            <p:ph type="title"/>
          </p:nvPr>
        </p:nvSpPr>
        <p:spPr>
          <a:xfrm>
            <a:off x="466722" y="586855"/>
            <a:ext cx="3201366" cy="3387497"/>
          </a:xfrm>
        </p:spPr>
        <p:txBody>
          <a:bodyPr anchor="b">
            <a:normAutofit/>
          </a:bodyPr>
          <a:lstStyle/>
          <a:p>
            <a:pPr algn="r">
              <a:defRPr/>
            </a:pPr>
            <a:r>
              <a:rPr lang="en-US" sz="3100">
                <a:solidFill>
                  <a:srgbClr val="FFFFFF"/>
                </a:solidFill>
              </a:rPr>
              <a:t>REMOVING  GLOVES  WITHOUT CONTAMINATING  YOUR  HANDS</a:t>
            </a:r>
          </a:p>
        </p:txBody>
      </p:sp>
      <p:sp>
        <p:nvSpPr>
          <p:cNvPr id="43011" name="Content Placeholder 1">
            <a:extLst>
              <a:ext uri="{FF2B5EF4-FFF2-40B4-BE49-F238E27FC236}">
                <a16:creationId xmlns:a16="http://schemas.microsoft.com/office/drawing/2014/main" id="{140B4154-6FD4-47FE-B048-B19F64472E44}"/>
              </a:ext>
            </a:extLst>
          </p:cNvPr>
          <p:cNvSpPr>
            <a:spLocks noGrp="1"/>
          </p:cNvSpPr>
          <p:nvPr>
            <p:ph idx="1"/>
          </p:nvPr>
        </p:nvSpPr>
        <p:spPr>
          <a:xfrm>
            <a:off x="4810259" y="649480"/>
            <a:ext cx="6555347" cy="5546047"/>
          </a:xfrm>
        </p:spPr>
        <p:txBody>
          <a:bodyPr anchor="ctr">
            <a:normAutofit/>
          </a:bodyPr>
          <a:lstStyle/>
          <a:p>
            <a:pPr marL="0" indent="0" defTabSz="912813">
              <a:buNone/>
            </a:pPr>
            <a:r>
              <a:rPr lang="en-US" altLang="en-US" sz="1900" dirty="0"/>
              <a:t>1.  Pinch the palm of one glove and pull away from the palm. </a:t>
            </a:r>
          </a:p>
          <a:p>
            <a:pPr marL="0" indent="0" defTabSz="912813">
              <a:buNone/>
            </a:pPr>
            <a:r>
              <a:rPr lang="en-US" altLang="en-US" sz="1900" dirty="0"/>
              <a:t> </a:t>
            </a:r>
          </a:p>
          <a:p>
            <a:pPr marL="0" indent="0" defTabSz="912813">
              <a:buNone/>
            </a:pPr>
            <a:r>
              <a:rPr lang="en-US" altLang="en-US" sz="1900" dirty="0"/>
              <a:t>2.  Push the fingers of the pinching hand up inside the other glove, stretching the material of the glove towards the cuff of the other glove until it emerges by the wrist.</a:t>
            </a:r>
          </a:p>
          <a:p>
            <a:pPr marL="0" indent="0" defTabSz="912813">
              <a:buNone/>
            </a:pPr>
            <a:endParaRPr lang="en-US" altLang="en-US" sz="1900" dirty="0"/>
          </a:p>
          <a:p>
            <a:pPr marL="0" indent="0" defTabSz="912813">
              <a:buNone/>
            </a:pPr>
            <a:r>
              <a:rPr lang="en-US" altLang="en-US" sz="1900" dirty="0"/>
              <a:t>3. Pull the fold down until the glove is almost off (you will be pulling the glove inside-out).</a:t>
            </a:r>
          </a:p>
          <a:p>
            <a:pPr marL="0" indent="0" defTabSz="912813">
              <a:buNone/>
            </a:pPr>
            <a:r>
              <a:rPr lang="en-US" altLang="en-US" sz="1900" dirty="0"/>
              <a:t>4.  DO NOT take the glove completely off.</a:t>
            </a:r>
          </a:p>
          <a:p>
            <a:pPr marL="0" indent="0" defTabSz="912813">
              <a:buNone/>
            </a:pPr>
            <a:endParaRPr lang="en-US" altLang="en-US" sz="1900" dirty="0"/>
          </a:p>
          <a:p>
            <a:pPr marL="0" indent="0" defTabSz="912813">
              <a:buNone/>
            </a:pPr>
            <a:r>
              <a:rPr lang="en-US" altLang="en-US" sz="1900" dirty="0"/>
              <a:t>5.  Hook the ungloved thumb between the wrist and the skin of the other gloved hand and pull down, pulling both gloves off.  (Both gloves will now be inside out.)</a:t>
            </a:r>
          </a:p>
          <a:p>
            <a:pPr marL="0" indent="0" defTabSz="912813">
              <a:buNone/>
            </a:pPr>
            <a:endParaRPr lang="en-US" altLang="en-US" sz="1900" dirty="0"/>
          </a:p>
          <a:p>
            <a:pPr marL="0" indent="0" defTabSz="912813">
              <a:buNone/>
            </a:pPr>
            <a:r>
              <a:rPr lang="en-US" altLang="en-US" sz="1900" dirty="0"/>
              <a:t>6.  Dispose of the gloves properly.</a:t>
            </a:r>
          </a:p>
          <a:p>
            <a:pPr marL="0" indent="0" defTabSz="912813">
              <a:buNone/>
            </a:pPr>
            <a:r>
              <a:rPr lang="en-US" altLang="en-US" sz="1900" dirty="0">
                <a:hlinkClick r:id="rId2"/>
              </a:rPr>
              <a:t>VIDEO</a:t>
            </a:r>
            <a:endParaRPr lang="en-US" altLang="en-US" sz="1900" dirty="0"/>
          </a:p>
          <a:p>
            <a:pPr defTabSz="912813"/>
            <a:endParaRPr lang="en-US" altLang="en-US" sz="1900" dirty="0"/>
          </a:p>
          <a:p>
            <a:pPr defTabSz="912813"/>
            <a:endParaRPr lang="en-US" altLang="en-US" sz="1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20" name="Rectangle 3891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922" name="Rectangle 3892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4" name="Rectangle 3892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6" name="Rectangle 3892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8" name="Rectangle 3892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930" name="Freeform: Shape 3892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932" name="Rectangle 3893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71AE050-A1FD-4CBF-9EFE-494B5F5F31B0}"/>
              </a:ext>
            </a:extLst>
          </p:cNvPr>
          <p:cNvSpPr>
            <a:spLocks noGrp="1"/>
          </p:cNvSpPr>
          <p:nvPr>
            <p:ph type="title"/>
          </p:nvPr>
        </p:nvSpPr>
        <p:spPr>
          <a:xfrm>
            <a:off x="466722" y="586855"/>
            <a:ext cx="3201366" cy="3387497"/>
          </a:xfrm>
        </p:spPr>
        <p:txBody>
          <a:bodyPr anchor="b">
            <a:normAutofit/>
          </a:bodyPr>
          <a:lstStyle/>
          <a:p>
            <a:pPr algn="r">
              <a:defRPr/>
            </a:pPr>
            <a:r>
              <a:rPr lang="en-US" sz="4000">
                <a:solidFill>
                  <a:srgbClr val="FFFFFF"/>
                </a:solidFill>
              </a:rPr>
              <a:t>GENERAL  GUIDELINES</a:t>
            </a:r>
          </a:p>
        </p:txBody>
      </p:sp>
      <p:sp>
        <p:nvSpPr>
          <p:cNvPr id="38915" name="Content Placeholder 1">
            <a:extLst>
              <a:ext uri="{FF2B5EF4-FFF2-40B4-BE49-F238E27FC236}">
                <a16:creationId xmlns:a16="http://schemas.microsoft.com/office/drawing/2014/main" id="{B53D6327-DBCB-4E7F-9837-31AB510363D0}"/>
              </a:ext>
            </a:extLst>
          </p:cNvPr>
          <p:cNvSpPr>
            <a:spLocks noGrp="1"/>
          </p:cNvSpPr>
          <p:nvPr>
            <p:ph idx="1"/>
          </p:nvPr>
        </p:nvSpPr>
        <p:spPr>
          <a:xfrm>
            <a:off x="4810259" y="649480"/>
            <a:ext cx="6555347" cy="5546047"/>
          </a:xfrm>
        </p:spPr>
        <p:txBody>
          <a:bodyPr anchor="ctr">
            <a:normAutofit/>
          </a:bodyPr>
          <a:lstStyle/>
          <a:p>
            <a:pPr defTabSz="912813">
              <a:spcBef>
                <a:spcPts val="0"/>
              </a:spcBef>
            </a:pPr>
            <a:r>
              <a:rPr lang="en-US" altLang="en-US" sz="2000"/>
              <a:t>Wear gloves when handling soiled linens</a:t>
            </a:r>
          </a:p>
          <a:p>
            <a:pPr defTabSz="912813">
              <a:spcBef>
                <a:spcPts val="0"/>
              </a:spcBef>
            </a:pPr>
            <a:r>
              <a:rPr lang="en-US" altLang="en-US" sz="2000"/>
              <a:t>Fold or roll linen so that the dirtiest area is inside</a:t>
            </a:r>
          </a:p>
          <a:p>
            <a:pPr defTabSz="912813">
              <a:spcBef>
                <a:spcPts val="0"/>
              </a:spcBef>
            </a:pPr>
            <a:r>
              <a:rPr lang="en-US" altLang="en-US" sz="2000"/>
              <a:t>Hold and carry dirty linen away from your body</a:t>
            </a:r>
          </a:p>
          <a:p>
            <a:pPr defTabSz="912813">
              <a:spcBef>
                <a:spcPts val="0"/>
              </a:spcBef>
            </a:pPr>
            <a:r>
              <a:rPr lang="en-US" altLang="en-US" sz="2000"/>
              <a:t>Do not shake dirty linen or clothes</a:t>
            </a:r>
          </a:p>
          <a:p>
            <a:pPr defTabSz="912813">
              <a:spcBef>
                <a:spcPts val="0"/>
              </a:spcBef>
            </a:pPr>
            <a:r>
              <a:rPr lang="en-US" altLang="en-US" sz="2000"/>
              <a:t>Use appropriate receptacles for disposal</a:t>
            </a:r>
          </a:p>
          <a:p>
            <a:pPr defTabSz="912813">
              <a:spcBef>
                <a:spcPts val="0"/>
              </a:spcBef>
            </a:pPr>
            <a:r>
              <a:rPr lang="en-US" altLang="en-US" sz="2000"/>
              <a:t>Do not touch the inside of any disposal container</a:t>
            </a:r>
          </a:p>
          <a:p>
            <a:pPr defTabSz="912813">
              <a:spcBef>
                <a:spcPts val="0"/>
              </a:spcBef>
            </a:pPr>
            <a:r>
              <a:rPr lang="en-US" altLang="en-US" sz="2000"/>
              <a:t>Do not use “re-usable” equipment again until it has been properly cleaned</a:t>
            </a:r>
          </a:p>
          <a:p>
            <a:pPr defTabSz="912813">
              <a:spcBef>
                <a:spcPts val="0"/>
              </a:spcBef>
            </a:pPr>
            <a:r>
              <a:rPr lang="en-US" altLang="en-US" sz="2000"/>
              <a:t>Never use disposable equipment more times than recommended by the manufacturer</a:t>
            </a:r>
          </a:p>
          <a:p>
            <a:pPr defTabSz="912813"/>
            <a:endParaRPr lang="en-US" altLang="en-US" sz="2000"/>
          </a:p>
        </p:txBody>
      </p:sp>
      <p:sp>
        <p:nvSpPr>
          <p:cNvPr id="4" name="Date Placeholder 3">
            <a:extLst>
              <a:ext uri="{FF2B5EF4-FFF2-40B4-BE49-F238E27FC236}">
                <a16:creationId xmlns:a16="http://schemas.microsoft.com/office/drawing/2014/main" id="{8CD5EDC8-E9C5-41FC-9333-3A45F5E6B7F4}"/>
              </a:ext>
            </a:extLst>
          </p:cNvPr>
          <p:cNvSpPr>
            <a:spLocks noGrp="1"/>
          </p:cNvSpPr>
          <p:nvPr>
            <p:ph type="dt" sz="quarter" idx="10"/>
          </p:nvPr>
        </p:nvSpPr>
        <p:spPr>
          <a:xfrm>
            <a:off x="8970264" y="6455664"/>
            <a:ext cx="2743200" cy="365125"/>
          </a:xfrm>
        </p:spPr>
        <p:txBody>
          <a:bodyPr>
            <a:normAutofit/>
          </a:bodyPr>
          <a:lstStyle/>
          <a:p>
            <a:pPr algn="r">
              <a:defRPr/>
            </a:pPr>
            <a:endParaRPr lang="en-US" sz="1100">
              <a:solidFill>
                <a:schemeClr val="tx1">
                  <a:lumMod val="50000"/>
                  <a:lumOff val="50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088" name="Rectangle 4608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090" name="Rectangle 4608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2" name="Rectangle 4609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4" name="Rectangle 4609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6" name="Rectangle 4609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098" name="Freeform: Shape 4609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100" name="Rectangle 4609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E946685-2E28-4675-A200-00CA40272C92}"/>
              </a:ext>
            </a:extLst>
          </p:cNvPr>
          <p:cNvSpPr>
            <a:spLocks noGrp="1"/>
          </p:cNvSpPr>
          <p:nvPr>
            <p:ph type="title"/>
          </p:nvPr>
        </p:nvSpPr>
        <p:spPr>
          <a:xfrm>
            <a:off x="466722" y="586855"/>
            <a:ext cx="3201366" cy="3387497"/>
          </a:xfrm>
        </p:spPr>
        <p:txBody>
          <a:bodyPr anchor="b">
            <a:normAutofit/>
          </a:bodyPr>
          <a:lstStyle/>
          <a:p>
            <a:pPr algn="r">
              <a:defRPr/>
            </a:pPr>
            <a:r>
              <a:rPr lang="en-US" sz="4000">
                <a:solidFill>
                  <a:srgbClr val="FFFFFF"/>
                </a:solidFill>
              </a:rPr>
              <a:t>SPILLS</a:t>
            </a:r>
          </a:p>
        </p:txBody>
      </p:sp>
      <p:sp>
        <p:nvSpPr>
          <p:cNvPr id="46083" name="Content Placeholder 1">
            <a:extLst>
              <a:ext uri="{FF2B5EF4-FFF2-40B4-BE49-F238E27FC236}">
                <a16:creationId xmlns:a16="http://schemas.microsoft.com/office/drawing/2014/main" id="{D92850AC-7C4A-44AB-BB15-E160AF5636E1}"/>
              </a:ext>
            </a:extLst>
          </p:cNvPr>
          <p:cNvSpPr>
            <a:spLocks noGrp="1"/>
          </p:cNvSpPr>
          <p:nvPr>
            <p:ph idx="1"/>
          </p:nvPr>
        </p:nvSpPr>
        <p:spPr>
          <a:xfrm>
            <a:off x="4810259" y="649480"/>
            <a:ext cx="6555347" cy="5546047"/>
          </a:xfrm>
        </p:spPr>
        <p:txBody>
          <a:bodyPr anchor="ctr">
            <a:normAutofit/>
          </a:bodyPr>
          <a:lstStyle/>
          <a:p>
            <a:pPr marL="365125" indent="-255588">
              <a:buFont typeface="Wingdings 3" panose="05040102010807070707" pitchFamily="18" charset="2"/>
              <a:buChar char=""/>
            </a:pPr>
            <a:r>
              <a:rPr lang="en-US" altLang="en-US" sz="2000"/>
              <a:t>Put on clean gloves</a:t>
            </a:r>
          </a:p>
          <a:p>
            <a:pPr marL="365125" indent="-255588">
              <a:buFont typeface="Wingdings 3" panose="05040102010807070707" pitchFamily="18" charset="2"/>
              <a:buChar char=""/>
            </a:pPr>
            <a:r>
              <a:rPr lang="en-US" altLang="en-US" sz="2000"/>
              <a:t>Wipe up immediately by cleaning from the outside (cleanest) to the inside (dirtiest)</a:t>
            </a:r>
          </a:p>
          <a:p>
            <a:pPr marL="365125" indent="-255588">
              <a:buFont typeface="Wingdings 3" panose="05040102010807070707" pitchFamily="18" charset="2"/>
              <a:buChar char=""/>
            </a:pPr>
            <a:r>
              <a:rPr lang="en-US" altLang="en-US" sz="2000"/>
              <a:t>Use the appropriate cleaning agent</a:t>
            </a:r>
          </a:p>
          <a:p>
            <a:pPr marL="365125" indent="-255588">
              <a:buFont typeface="Wingdings 3" panose="05040102010807070707" pitchFamily="18" charset="2"/>
              <a:buChar char=""/>
            </a:pPr>
            <a:r>
              <a:rPr lang="en-US" altLang="en-US" sz="2000"/>
              <a:t>Never pick up glass, even with gloved hands</a:t>
            </a:r>
          </a:p>
          <a:p>
            <a:pPr marL="365125" indent="-255588">
              <a:buFont typeface="Wingdings 3" panose="05040102010807070707" pitchFamily="18" charset="2"/>
              <a:buChar char=""/>
            </a:pPr>
            <a:r>
              <a:rPr lang="en-US" altLang="en-US" sz="2000"/>
              <a:t>Dispose of gloves and cleaning equipment and supplies</a:t>
            </a:r>
          </a:p>
        </p:txBody>
      </p:sp>
      <p:sp>
        <p:nvSpPr>
          <p:cNvPr id="4" name="Date Placeholder 3">
            <a:extLst>
              <a:ext uri="{FF2B5EF4-FFF2-40B4-BE49-F238E27FC236}">
                <a16:creationId xmlns:a16="http://schemas.microsoft.com/office/drawing/2014/main" id="{4428800A-B2DF-4616-870A-CDD9D34DB484}"/>
              </a:ext>
            </a:extLst>
          </p:cNvPr>
          <p:cNvSpPr>
            <a:spLocks noGrp="1"/>
          </p:cNvSpPr>
          <p:nvPr>
            <p:ph type="dt" sz="quarter" idx="10"/>
          </p:nvPr>
        </p:nvSpPr>
        <p:spPr>
          <a:xfrm>
            <a:off x="8970264" y="6455664"/>
            <a:ext cx="2743200" cy="365125"/>
          </a:xfrm>
        </p:spPr>
        <p:txBody>
          <a:bodyPr>
            <a:normAutofit/>
          </a:bodyPr>
          <a:lstStyle/>
          <a:p>
            <a:pPr algn="r">
              <a:spcAft>
                <a:spcPts val="600"/>
              </a:spcAft>
              <a:defRPr/>
            </a:pPr>
            <a:r>
              <a:rPr lang="en-US" sz="1100">
                <a:solidFill>
                  <a:schemeClr val="tx1">
                    <a:lumMod val="50000"/>
                    <a:lumOff val="50000"/>
                  </a:schemeClr>
                </a:solidFill>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Shape 1036">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892D9D7B-9B09-4661-9004-D9E18077E74F}"/>
              </a:ext>
            </a:extLst>
          </p:cNvPr>
          <p:cNvSpPr>
            <a:spLocks noGrp="1"/>
          </p:cNvSpPr>
          <p:nvPr>
            <p:ph type="title"/>
          </p:nvPr>
        </p:nvSpPr>
        <p:spPr>
          <a:xfrm>
            <a:off x="1246824" y="643467"/>
            <a:ext cx="4772975" cy="1800526"/>
          </a:xfrm>
        </p:spPr>
        <p:txBody>
          <a:bodyPr>
            <a:normAutofit/>
          </a:bodyPr>
          <a:lstStyle/>
          <a:p>
            <a:r>
              <a:rPr lang="en-US" dirty="0"/>
              <a:t>Ergonomics</a:t>
            </a:r>
          </a:p>
        </p:txBody>
      </p:sp>
      <p:sp>
        <p:nvSpPr>
          <p:cNvPr id="3" name="Content Placeholder 2">
            <a:extLst>
              <a:ext uri="{FF2B5EF4-FFF2-40B4-BE49-F238E27FC236}">
                <a16:creationId xmlns:a16="http://schemas.microsoft.com/office/drawing/2014/main" id="{47EADF47-6D2A-4529-97DA-AD47CC82177A}"/>
              </a:ext>
            </a:extLst>
          </p:cNvPr>
          <p:cNvSpPr>
            <a:spLocks noGrp="1"/>
          </p:cNvSpPr>
          <p:nvPr>
            <p:ph idx="1"/>
          </p:nvPr>
        </p:nvSpPr>
        <p:spPr>
          <a:xfrm>
            <a:off x="1246824" y="2623381"/>
            <a:ext cx="4772974" cy="3553581"/>
          </a:xfrm>
        </p:spPr>
        <p:txBody>
          <a:bodyPr>
            <a:normAutofit/>
          </a:bodyPr>
          <a:lstStyle/>
          <a:p>
            <a:r>
              <a:rPr lang="en-US" sz="1700" dirty="0"/>
              <a:t>Ergonomics in your workplace</a:t>
            </a:r>
          </a:p>
          <a:p>
            <a:r>
              <a:rPr lang="en-US" sz="1700" dirty="0"/>
              <a:t>Webster Dictionary: </a:t>
            </a:r>
            <a:r>
              <a:rPr lang="en-US" sz="1700" b="0" i="0" dirty="0">
                <a:effectLst/>
                <a:latin typeface="Open Sans" panose="020B0606030504020204" pitchFamily="34" charset="0"/>
              </a:rPr>
              <a:t>an applied science concerned with designing and arranging things people use so that the people and things interact most efficiently and safely called also </a:t>
            </a:r>
            <a:r>
              <a:rPr lang="en-US" sz="1700" b="0" i="1" dirty="0">
                <a:effectLst/>
                <a:latin typeface="inherit"/>
              </a:rPr>
              <a:t>biotechnology</a:t>
            </a:r>
            <a:r>
              <a:rPr lang="en-US" sz="1700" b="0" i="0" dirty="0">
                <a:effectLst/>
                <a:latin typeface="Open Sans" panose="020B0606030504020204" pitchFamily="34" charset="0"/>
              </a:rPr>
              <a:t>, </a:t>
            </a:r>
            <a:r>
              <a:rPr lang="en-US" sz="1700" b="0" i="1" dirty="0">
                <a:effectLst/>
                <a:latin typeface="inherit"/>
              </a:rPr>
              <a:t>human engineering</a:t>
            </a:r>
            <a:r>
              <a:rPr lang="en-US" sz="1700" b="0" i="0" dirty="0">
                <a:effectLst/>
                <a:latin typeface="Open Sans" panose="020B0606030504020204" pitchFamily="34" charset="0"/>
              </a:rPr>
              <a:t>, </a:t>
            </a:r>
            <a:r>
              <a:rPr lang="en-US" sz="1700" b="0" i="1" dirty="0">
                <a:effectLst/>
                <a:latin typeface="inherit"/>
              </a:rPr>
              <a:t>human factors</a:t>
            </a:r>
            <a:endParaRPr lang="en-US" sz="1700" dirty="0">
              <a:latin typeface="Open Sans" panose="020B0606030504020204" pitchFamily="34" charset="0"/>
            </a:endParaRPr>
          </a:p>
          <a:p>
            <a:r>
              <a:rPr lang="en-US" sz="1700" b="0" i="0" dirty="0">
                <a:effectLst/>
                <a:latin typeface="Open Sans" panose="020B0606030504020204" pitchFamily="34" charset="0"/>
              </a:rPr>
              <a:t>the design characteristics of an object resulting especially from the application of the science of ergonomics</a:t>
            </a:r>
          </a:p>
        </p:txBody>
      </p:sp>
      <p:pic>
        <p:nvPicPr>
          <p:cNvPr id="1028" name="Picture 4" descr="Examples of Ergonomics at the Office (Problems &amp; Solutions) - Ergonomic  Trends">
            <a:extLst>
              <a:ext uri="{FF2B5EF4-FFF2-40B4-BE49-F238E27FC236}">
                <a16:creationId xmlns:a16="http://schemas.microsoft.com/office/drawing/2014/main" id="{8232488A-040B-4634-9B99-AA8307C628C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13538" y="434366"/>
            <a:ext cx="6011333" cy="25848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rgonomics at the workstation - definition &amp; examples for preventive  occupational health and safety">
            <a:extLst>
              <a:ext uri="{FF2B5EF4-FFF2-40B4-BE49-F238E27FC236}">
                <a16:creationId xmlns:a16="http://schemas.microsoft.com/office/drawing/2014/main" id="{16EABC41-E43C-4719-A6B5-9E856C22203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72204" y="3545840"/>
            <a:ext cx="5847076" cy="3159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184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3" name="Freeform: Shape 206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189F7CD-5E31-4757-B604-F30AF2F77702}"/>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S.A.M.P.L.E.  </a:t>
            </a:r>
            <a:r>
              <a:rPr lang="en-US" sz="4000" kern="1200" dirty="0">
                <a:solidFill>
                  <a:schemeClr val="bg1"/>
                </a:solidFill>
                <a:latin typeface="+mj-lt"/>
                <a:ea typeface="+mj-ea"/>
                <a:cs typeface="+mj-cs"/>
                <a:hlinkClick r:id="rId2">
                  <a:extLst>
                    <a:ext uri="{A12FA001-AC4F-418D-AE19-62706E023703}">
                      <ahyp:hlinkClr xmlns:ahyp="http://schemas.microsoft.com/office/drawing/2018/hyperlinkcolor" val="tx"/>
                    </a:ext>
                  </a:extLst>
                </a:hlinkClick>
              </a:rPr>
              <a:t>Video</a:t>
            </a:r>
            <a:endParaRPr lang="en-US" sz="4000" kern="1200" dirty="0">
              <a:solidFill>
                <a:schemeClr val="bg1"/>
              </a:solidFill>
              <a:latin typeface="+mj-lt"/>
              <a:ea typeface="+mj-ea"/>
              <a:cs typeface="+mj-cs"/>
            </a:endParaRPr>
          </a:p>
        </p:txBody>
      </p:sp>
      <p:pic>
        <p:nvPicPr>
          <p:cNvPr id="2050" name="Picture 2" descr="What does SAMPLE stand for in first aid?">
            <a:extLst>
              <a:ext uri="{FF2B5EF4-FFF2-40B4-BE49-F238E27FC236}">
                <a16:creationId xmlns:a16="http://schemas.microsoft.com/office/drawing/2014/main" id="{FB182BE9-4867-4B2E-BE18-D038EC6AA67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502428" y="1622563"/>
            <a:ext cx="7225748" cy="361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892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5" name="Rectangle 309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C7B0E8-D259-4AD7-B31F-504E757A6153}"/>
              </a:ext>
            </a:extLst>
          </p:cNvPr>
          <p:cNvSpPr>
            <a:spLocks noGrp="1"/>
          </p:cNvSpPr>
          <p:nvPr>
            <p:ph type="title"/>
          </p:nvPr>
        </p:nvSpPr>
        <p:spPr>
          <a:xfrm>
            <a:off x="630936" y="639520"/>
            <a:ext cx="3429000" cy="1719072"/>
          </a:xfrm>
        </p:spPr>
        <p:txBody>
          <a:bodyPr anchor="b">
            <a:normAutofit/>
          </a:bodyPr>
          <a:lstStyle/>
          <a:p>
            <a:r>
              <a:rPr lang="en-US" sz="5000"/>
              <a:t>Medications</a:t>
            </a:r>
          </a:p>
        </p:txBody>
      </p:sp>
      <p:sp>
        <p:nvSpPr>
          <p:cNvPr id="3097"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8733829-D244-4DDA-9D73-F49874C7C814}"/>
              </a:ext>
            </a:extLst>
          </p:cNvPr>
          <p:cNvSpPr>
            <a:spLocks noGrp="1"/>
          </p:cNvSpPr>
          <p:nvPr>
            <p:ph idx="1"/>
          </p:nvPr>
        </p:nvSpPr>
        <p:spPr>
          <a:xfrm>
            <a:off x="630936" y="2807208"/>
            <a:ext cx="3429000" cy="3410712"/>
          </a:xfrm>
        </p:spPr>
        <p:txBody>
          <a:bodyPr anchor="t">
            <a:normAutofit/>
          </a:bodyPr>
          <a:lstStyle/>
          <a:p>
            <a:r>
              <a:rPr lang="en-US" sz="2200"/>
              <a:t>PRN</a:t>
            </a:r>
          </a:p>
          <a:p>
            <a:endParaRPr lang="en-US" sz="2200"/>
          </a:p>
          <a:p>
            <a:r>
              <a:rPr lang="en-US" sz="2200"/>
              <a:t>Policies </a:t>
            </a:r>
          </a:p>
          <a:p>
            <a:endParaRPr lang="en-US" sz="2200"/>
          </a:p>
          <a:p>
            <a:r>
              <a:rPr lang="en-US" sz="2200"/>
              <a:t>Dangers </a:t>
            </a:r>
          </a:p>
        </p:txBody>
      </p:sp>
      <p:pic>
        <p:nvPicPr>
          <p:cNvPr id="3074" name="Picture 2" descr="What Does P.R.N Mean in Medical Terms? Explained - Arlevent Hub">
            <a:extLst>
              <a:ext uri="{FF2B5EF4-FFF2-40B4-BE49-F238E27FC236}">
                <a16:creationId xmlns:a16="http://schemas.microsoft.com/office/drawing/2014/main" id="{B5155CEE-CF8D-4BFE-B7AF-1A6F7A8F33E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14466" y="640080"/>
            <a:ext cx="4183380"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667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Rectangle 1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FA96DB-3B37-0147-C1FA-4DD35A7DD7F4}"/>
              </a:ext>
            </a:extLst>
          </p:cNvPr>
          <p:cNvSpPr>
            <a:spLocks noGrp="1"/>
          </p:cNvSpPr>
          <p:nvPr>
            <p:ph type="title"/>
          </p:nvPr>
        </p:nvSpPr>
        <p:spPr>
          <a:xfrm>
            <a:off x="699713" y="353160"/>
            <a:ext cx="8783747" cy="898581"/>
          </a:xfrm>
        </p:spPr>
        <p:txBody>
          <a:bodyPr vert="horz" lIns="91440" tIns="45720" rIns="91440" bIns="45720" rtlCol="0" anchor="ctr">
            <a:normAutofit/>
          </a:bodyPr>
          <a:lstStyle/>
          <a:p>
            <a:r>
              <a:rPr lang="en-US" sz="2800" dirty="0">
                <a:solidFill>
                  <a:srgbClr val="FFFFFF"/>
                </a:solidFill>
              </a:rPr>
              <a:t>Ensure you read through the resources on the website</a:t>
            </a:r>
          </a:p>
        </p:txBody>
      </p:sp>
      <p:pic>
        <p:nvPicPr>
          <p:cNvPr id="5" name="Content Placeholder 4" descr="A brochure with images of people&#10;&#10;AI-generated content may be incorrect.">
            <a:extLst>
              <a:ext uri="{FF2B5EF4-FFF2-40B4-BE49-F238E27FC236}">
                <a16:creationId xmlns:a16="http://schemas.microsoft.com/office/drawing/2014/main" id="{69FEEA7F-0BC6-E507-39EF-72A2D9E77B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5748" y="2191948"/>
            <a:ext cx="5131088" cy="3976592"/>
          </a:xfrm>
          <a:prstGeom prst="rect">
            <a:avLst/>
          </a:prstGeom>
        </p:spPr>
      </p:pic>
      <p:pic>
        <p:nvPicPr>
          <p:cNvPr id="7" name="Picture 6" descr="A green and white rectangles on a yellow background&#10;&#10;AI-generated content may be incorrect.">
            <a:extLst>
              <a:ext uri="{FF2B5EF4-FFF2-40B4-BE49-F238E27FC236}">
                <a16:creationId xmlns:a16="http://schemas.microsoft.com/office/drawing/2014/main" id="{21C01B11-3831-AE50-479D-B1D52062B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5165" y="2217815"/>
            <a:ext cx="3138296" cy="3997831"/>
          </a:xfrm>
          <a:prstGeom prst="rect">
            <a:avLst/>
          </a:prstGeom>
        </p:spPr>
      </p:pic>
    </p:spTree>
    <p:extLst>
      <p:ext uri="{BB962C8B-B14F-4D97-AF65-F5344CB8AC3E}">
        <p14:creationId xmlns:p14="http://schemas.microsoft.com/office/powerpoint/2010/main" val="3945524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188</TotalTime>
  <Words>1286</Words>
  <Application>Microsoft Office PowerPoint</Application>
  <PresentationFormat>Widescreen</PresentationFormat>
  <Paragraphs>162</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Aptos</vt:lpstr>
      <vt:lpstr>Aptos Display</vt:lpstr>
      <vt:lpstr>Arial</vt:lpstr>
      <vt:lpstr>Calibri</vt:lpstr>
      <vt:lpstr>Cambria</vt:lpstr>
      <vt:lpstr>inherit</vt:lpstr>
      <vt:lpstr>Open Sans</vt:lpstr>
      <vt:lpstr>Times New Roman</vt:lpstr>
      <vt:lpstr>Wingdings 3</vt:lpstr>
      <vt:lpstr>Office Theme</vt:lpstr>
      <vt:lpstr>02FL part A  Adopt Safe Working Practices  </vt:lpstr>
      <vt:lpstr>Resources to help with this competency </vt:lpstr>
      <vt:lpstr>02FL Adopt Safe Working Practices  (Part A) </vt:lpstr>
      <vt:lpstr>02FL Adopt Safe Working Practices  (Part A) </vt:lpstr>
      <vt:lpstr>Important Terms</vt:lpstr>
      <vt:lpstr>Modes of transmission</vt:lpstr>
      <vt:lpstr>Portals of Entry </vt:lpstr>
      <vt:lpstr>  WHO IS AT RISK?</vt:lpstr>
      <vt:lpstr>UNIVERSAL   PRECAUTIONS</vt:lpstr>
      <vt:lpstr>Policies / actions</vt:lpstr>
      <vt:lpstr> HAND  WASHING </vt:lpstr>
      <vt:lpstr> WATERLESS HAND SANITIZER</vt:lpstr>
      <vt:lpstr>WHEN SHOULD I USE GLOVES ?</vt:lpstr>
      <vt:lpstr>WHEN SHOULD I CHANGE GLOVES?</vt:lpstr>
      <vt:lpstr>Protocol for putting on GLOVES</vt:lpstr>
      <vt:lpstr>REMOVING  GLOVES  WITHOUT CONTAMINATING  YOUR  HANDS</vt:lpstr>
      <vt:lpstr>GENERAL  GUIDELINES</vt:lpstr>
      <vt:lpstr>SPILLS</vt:lpstr>
      <vt:lpstr>Ergonomics</vt:lpstr>
      <vt:lpstr>S.A.M.P.L.E.  Video</vt:lpstr>
      <vt:lpstr>Medications</vt:lpstr>
      <vt:lpstr>Ensure you read through the resources on the website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02FI part A</dc:title>
  <dc:creator>Susan Campbell</dc:creator>
  <cp:lastModifiedBy>Susan Campbell</cp:lastModifiedBy>
  <cp:revision>13</cp:revision>
  <dcterms:created xsi:type="dcterms:W3CDTF">2025-08-08T22:29:49Z</dcterms:created>
  <dcterms:modified xsi:type="dcterms:W3CDTF">2025-10-18T16:38:14Z</dcterms:modified>
</cp:coreProperties>
</file>