
<file path=[Content_Types].xml><?xml version="1.0" encoding="utf-8"?>
<Types xmlns="http://schemas.openxmlformats.org/package/2006/content-types">
  <Default Extension="gif" ContentType="image/gif"/>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7" r:id="rId3"/>
    <p:sldMasterId id="2147483694" r:id="rId4"/>
    <p:sldMasterId id="2147483711" r:id="rId5"/>
  </p:sldMasterIdLst>
  <p:notesMasterIdLst>
    <p:notesMasterId r:id="rId239"/>
  </p:notesMasterIdLst>
  <p:sldIdLst>
    <p:sldId id="256" r:id="rId6"/>
    <p:sldId id="257" r:id="rId7"/>
    <p:sldId id="312" r:id="rId8"/>
    <p:sldId id="313" r:id="rId9"/>
    <p:sldId id="315" r:id="rId10"/>
    <p:sldId id="304" r:id="rId11"/>
    <p:sldId id="316" r:id="rId12"/>
    <p:sldId id="317" r:id="rId13"/>
    <p:sldId id="308" r:id="rId14"/>
    <p:sldId id="306" r:id="rId15"/>
    <p:sldId id="318" r:id="rId16"/>
    <p:sldId id="321" r:id="rId17"/>
    <p:sldId id="322" r:id="rId18"/>
    <p:sldId id="323" r:id="rId19"/>
    <p:sldId id="326" r:id="rId20"/>
    <p:sldId id="586" r:id="rId21"/>
    <p:sldId id="319" r:id="rId22"/>
    <p:sldId id="324" r:id="rId23"/>
    <p:sldId id="302" r:id="rId24"/>
    <p:sldId id="581" r:id="rId25"/>
    <p:sldId id="580" r:id="rId26"/>
    <p:sldId id="582" r:id="rId27"/>
    <p:sldId id="588" r:id="rId28"/>
    <p:sldId id="285" r:id="rId29"/>
    <p:sldId id="298" r:id="rId30"/>
    <p:sldId id="271" r:id="rId31"/>
    <p:sldId id="275" r:id="rId32"/>
    <p:sldId id="283" r:id="rId33"/>
    <p:sldId id="286" r:id="rId34"/>
    <p:sldId id="282" r:id="rId35"/>
    <p:sldId id="281" r:id="rId36"/>
    <p:sldId id="276" r:id="rId37"/>
    <p:sldId id="287" r:id="rId38"/>
    <p:sldId id="288" r:id="rId39"/>
    <p:sldId id="289" r:id="rId40"/>
    <p:sldId id="274" r:id="rId41"/>
    <p:sldId id="263" r:id="rId42"/>
    <p:sldId id="310" r:id="rId43"/>
    <p:sldId id="279" r:id="rId44"/>
    <p:sldId id="278" r:id="rId45"/>
    <p:sldId id="334" r:id="rId46"/>
    <p:sldId id="335" r:id="rId47"/>
    <p:sldId id="333" r:id="rId48"/>
    <p:sldId id="336" r:id="rId49"/>
    <p:sldId id="337" r:id="rId50"/>
    <p:sldId id="305" r:id="rId51"/>
    <p:sldId id="338" r:id="rId52"/>
    <p:sldId id="339" r:id="rId53"/>
    <p:sldId id="301" r:id="rId54"/>
    <p:sldId id="370" r:id="rId55"/>
    <p:sldId id="369" r:id="rId56"/>
    <p:sldId id="340" r:id="rId57"/>
    <p:sldId id="272" r:id="rId58"/>
    <p:sldId id="264" r:id="rId59"/>
    <p:sldId id="265" r:id="rId60"/>
    <p:sldId id="266" r:id="rId61"/>
    <p:sldId id="267" r:id="rId62"/>
    <p:sldId id="268" r:id="rId63"/>
    <p:sldId id="270" r:id="rId64"/>
    <p:sldId id="280" r:id="rId65"/>
    <p:sldId id="290" r:id="rId66"/>
    <p:sldId id="291" r:id="rId67"/>
    <p:sldId id="292" r:id="rId68"/>
    <p:sldId id="341" r:id="rId69"/>
    <p:sldId id="342" r:id="rId70"/>
    <p:sldId id="343" r:id="rId71"/>
    <p:sldId id="344" r:id="rId72"/>
    <p:sldId id="345" r:id="rId73"/>
    <p:sldId id="346" r:id="rId74"/>
    <p:sldId id="347" r:id="rId75"/>
    <p:sldId id="348" r:id="rId76"/>
    <p:sldId id="349" r:id="rId77"/>
    <p:sldId id="350" r:id="rId78"/>
    <p:sldId id="351" r:id="rId79"/>
    <p:sldId id="352" r:id="rId80"/>
    <p:sldId id="353" r:id="rId81"/>
    <p:sldId id="303" r:id="rId82"/>
    <p:sldId id="362" r:id="rId83"/>
    <p:sldId id="354" r:id="rId84"/>
    <p:sldId id="294" r:id="rId85"/>
    <p:sldId id="311" r:id="rId86"/>
    <p:sldId id="293" r:id="rId87"/>
    <p:sldId id="277" r:id="rId88"/>
    <p:sldId id="260" r:id="rId89"/>
    <p:sldId id="297" r:id="rId90"/>
    <p:sldId id="295" r:id="rId91"/>
    <p:sldId id="296" r:id="rId92"/>
    <p:sldId id="262" r:id="rId93"/>
    <p:sldId id="355" r:id="rId94"/>
    <p:sldId id="327" r:id="rId95"/>
    <p:sldId id="356" r:id="rId96"/>
    <p:sldId id="357" r:id="rId97"/>
    <p:sldId id="358" r:id="rId98"/>
    <p:sldId id="359" r:id="rId99"/>
    <p:sldId id="360" r:id="rId100"/>
    <p:sldId id="361" r:id="rId101"/>
    <p:sldId id="309" r:id="rId102"/>
    <p:sldId id="307" r:id="rId103"/>
    <p:sldId id="364" r:id="rId104"/>
    <p:sldId id="365" r:id="rId105"/>
    <p:sldId id="366" r:id="rId106"/>
    <p:sldId id="367" r:id="rId107"/>
    <p:sldId id="328" r:id="rId108"/>
    <p:sldId id="371" r:id="rId109"/>
    <p:sldId id="372" r:id="rId110"/>
    <p:sldId id="373" r:id="rId111"/>
    <p:sldId id="576" r:id="rId112"/>
    <p:sldId id="536" r:id="rId113"/>
    <p:sldId id="537" r:id="rId114"/>
    <p:sldId id="538" r:id="rId115"/>
    <p:sldId id="539" r:id="rId116"/>
    <p:sldId id="379" r:id="rId117"/>
    <p:sldId id="380" r:id="rId118"/>
    <p:sldId id="383" r:id="rId119"/>
    <p:sldId id="382" r:id="rId120"/>
    <p:sldId id="384" r:id="rId121"/>
    <p:sldId id="542" r:id="rId122"/>
    <p:sldId id="385" r:id="rId123"/>
    <p:sldId id="386" r:id="rId124"/>
    <p:sldId id="381" r:id="rId125"/>
    <p:sldId id="526" r:id="rId126"/>
    <p:sldId id="527" r:id="rId127"/>
    <p:sldId id="528" r:id="rId128"/>
    <p:sldId id="529" r:id="rId129"/>
    <p:sldId id="530" r:id="rId130"/>
    <p:sldId id="540" r:id="rId131"/>
    <p:sldId id="531" r:id="rId132"/>
    <p:sldId id="389" r:id="rId133"/>
    <p:sldId id="390" r:id="rId134"/>
    <p:sldId id="393" r:id="rId135"/>
    <p:sldId id="391" r:id="rId136"/>
    <p:sldId id="392" r:id="rId137"/>
    <p:sldId id="541" r:id="rId138"/>
    <p:sldId id="577" r:id="rId139"/>
    <p:sldId id="544" r:id="rId140"/>
    <p:sldId id="330" r:id="rId141"/>
    <p:sldId id="545" r:id="rId142"/>
    <p:sldId id="546" r:id="rId143"/>
    <p:sldId id="331" r:id="rId144"/>
    <p:sldId id="551" r:id="rId145"/>
    <p:sldId id="552" r:id="rId146"/>
    <p:sldId id="553" r:id="rId147"/>
    <p:sldId id="554" r:id="rId148"/>
    <p:sldId id="555" r:id="rId149"/>
    <p:sldId id="548" r:id="rId150"/>
    <p:sldId id="549" r:id="rId151"/>
    <p:sldId id="558" r:id="rId152"/>
    <p:sldId id="559" r:id="rId153"/>
    <p:sldId id="476" r:id="rId154"/>
    <p:sldId id="477" r:id="rId155"/>
    <p:sldId id="478" r:id="rId156"/>
    <p:sldId id="479" r:id="rId157"/>
    <p:sldId id="480" r:id="rId158"/>
    <p:sldId id="481" r:id="rId159"/>
    <p:sldId id="482" r:id="rId160"/>
    <p:sldId id="483" r:id="rId161"/>
    <p:sldId id="484" r:id="rId162"/>
    <p:sldId id="485" r:id="rId163"/>
    <p:sldId id="487" r:id="rId164"/>
    <p:sldId id="488" r:id="rId165"/>
    <p:sldId id="489" r:id="rId166"/>
    <p:sldId id="490" r:id="rId167"/>
    <p:sldId id="547" r:id="rId168"/>
    <p:sldId id="491" r:id="rId169"/>
    <p:sldId id="492" r:id="rId170"/>
    <p:sldId id="494" r:id="rId171"/>
    <p:sldId id="495" r:id="rId172"/>
    <p:sldId id="496" r:id="rId173"/>
    <p:sldId id="506" r:id="rId174"/>
    <p:sldId id="556" r:id="rId175"/>
    <p:sldId id="507" r:id="rId176"/>
    <p:sldId id="508" r:id="rId177"/>
    <p:sldId id="509" r:id="rId178"/>
    <p:sldId id="510" r:id="rId179"/>
    <p:sldId id="511" r:id="rId180"/>
    <p:sldId id="512" r:id="rId181"/>
    <p:sldId id="513" r:id="rId182"/>
    <p:sldId id="514" r:id="rId183"/>
    <p:sldId id="515" r:id="rId184"/>
    <p:sldId id="516" r:id="rId185"/>
    <p:sldId id="517" r:id="rId186"/>
    <p:sldId id="518" r:id="rId187"/>
    <p:sldId id="519" r:id="rId188"/>
    <p:sldId id="520" r:id="rId189"/>
    <p:sldId id="532" r:id="rId190"/>
    <p:sldId id="533" r:id="rId191"/>
    <p:sldId id="534" r:id="rId192"/>
    <p:sldId id="470" r:id="rId193"/>
    <p:sldId id="472" r:id="rId194"/>
    <p:sldId id="473" r:id="rId195"/>
    <p:sldId id="474" r:id="rId196"/>
    <p:sldId id="475" r:id="rId197"/>
    <p:sldId id="468" r:id="rId198"/>
    <p:sldId id="501" r:id="rId199"/>
    <p:sldId id="502" r:id="rId200"/>
    <p:sldId id="503" r:id="rId201"/>
    <p:sldId id="504" r:id="rId202"/>
    <p:sldId id="505" r:id="rId203"/>
    <p:sldId id="578" r:id="rId204"/>
    <p:sldId id="560" r:id="rId205"/>
    <p:sldId id="561" r:id="rId206"/>
    <p:sldId id="562" r:id="rId207"/>
    <p:sldId id="563" r:id="rId208"/>
    <p:sldId id="564" r:id="rId209"/>
    <p:sldId id="565" r:id="rId210"/>
    <p:sldId id="566" r:id="rId211"/>
    <p:sldId id="567" r:id="rId212"/>
    <p:sldId id="568" r:id="rId213"/>
    <p:sldId id="450" r:id="rId214"/>
    <p:sldId id="451" r:id="rId215"/>
    <p:sldId id="452" r:id="rId216"/>
    <p:sldId id="453" r:id="rId217"/>
    <p:sldId id="454" r:id="rId218"/>
    <p:sldId id="455" r:id="rId219"/>
    <p:sldId id="456" r:id="rId220"/>
    <p:sldId id="457" r:id="rId221"/>
    <p:sldId id="462" r:id="rId222"/>
    <p:sldId id="463" r:id="rId223"/>
    <p:sldId id="465" r:id="rId224"/>
    <p:sldId id="406" r:id="rId225"/>
    <p:sldId id="407" r:id="rId226"/>
    <p:sldId id="408" r:id="rId227"/>
    <p:sldId id="410" r:id="rId228"/>
    <p:sldId id="411" r:id="rId229"/>
    <p:sldId id="412" r:id="rId230"/>
    <p:sldId id="413" r:id="rId231"/>
    <p:sldId id="409" r:id="rId232"/>
    <p:sldId id="579" r:id="rId233"/>
    <p:sldId id="573" r:id="rId234"/>
    <p:sldId id="585" r:id="rId235"/>
    <p:sldId id="584" r:id="rId236"/>
    <p:sldId id="583" r:id="rId237"/>
    <p:sldId id="464" r:id="rId2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E7F3"/>
    <a:srgbClr val="6699FF"/>
    <a:srgbClr val="F5B0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59" Type="http://schemas.openxmlformats.org/officeDocument/2006/relationships/slide" Target="slides/slide154.xml"/><Relationship Id="rId170" Type="http://schemas.openxmlformats.org/officeDocument/2006/relationships/slide" Target="slides/slide165.xml"/><Relationship Id="rId191" Type="http://schemas.openxmlformats.org/officeDocument/2006/relationships/slide" Target="slides/slide186.xml"/><Relationship Id="rId205" Type="http://schemas.openxmlformats.org/officeDocument/2006/relationships/slide" Target="slides/slide200.xml"/><Relationship Id="rId226" Type="http://schemas.openxmlformats.org/officeDocument/2006/relationships/slide" Target="slides/slide22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slide" Target="slides/slide144.xml"/><Relationship Id="rId5" Type="http://schemas.openxmlformats.org/officeDocument/2006/relationships/slideMaster" Target="slideMasters/slideMaster5.xml"/><Relationship Id="rId95" Type="http://schemas.openxmlformats.org/officeDocument/2006/relationships/slide" Target="slides/slide90.xml"/><Relationship Id="rId160" Type="http://schemas.openxmlformats.org/officeDocument/2006/relationships/slide" Target="slides/slide155.xml"/><Relationship Id="rId181" Type="http://schemas.openxmlformats.org/officeDocument/2006/relationships/slide" Target="slides/slide176.xml"/><Relationship Id="rId216" Type="http://schemas.openxmlformats.org/officeDocument/2006/relationships/slide" Target="slides/slide211.xml"/><Relationship Id="rId237" Type="http://schemas.openxmlformats.org/officeDocument/2006/relationships/slide" Target="slides/slide232.xml"/><Relationship Id="rId22" Type="http://schemas.openxmlformats.org/officeDocument/2006/relationships/slide" Target="slides/slide17.xml"/><Relationship Id="rId43" Type="http://schemas.openxmlformats.org/officeDocument/2006/relationships/slide" Target="slides/slide38.xml"/><Relationship Id="rId64" Type="http://schemas.openxmlformats.org/officeDocument/2006/relationships/slide" Target="slides/slide59.xml"/><Relationship Id="rId118" Type="http://schemas.openxmlformats.org/officeDocument/2006/relationships/slide" Target="slides/slide113.xml"/><Relationship Id="rId139" Type="http://schemas.openxmlformats.org/officeDocument/2006/relationships/slide" Target="slides/slide134.xml"/><Relationship Id="rId85" Type="http://schemas.openxmlformats.org/officeDocument/2006/relationships/slide" Target="slides/slide80.xml"/><Relationship Id="rId150" Type="http://schemas.openxmlformats.org/officeDocument/2006/relationships/slide" Target="slides/slide145.xml"/><Relationship Id="rId171" Type="http://schemas.openxmlformats.org/officeDocument/2006/relationships/slide" Target="slides/slide166.xml"/><Relationship Id="rId192" Type="http://schemas.openxmlformats.org/officeDocument/2006/relationships/slide" Target="slides/slide187.xml"/><Relationship Id="rId206" Type="http://schemas.openxmlformats.org/officeDocument/2006/relationships/slide" Target="slides/slide201.xml"/><Relationship Id="rId227" Type="http://schemas.openxmlformats.org/officeDocument/2006/relationships/slide" Target="slides/slide222.xml"/><Relationship Id="rId12" Type="http://schemas.openxmlformats.org/officeDocument/2006/relationships/slide" Target="slides/slide7.xml"/><Relationship Id="rId33" Type="http://schemas.openxmlformats.org/officeDocument/2006/relationships/slide" Target="slides/slide28.xml"/><Relationship Id="rId108" Type="http://schemas.openxmlformats.org/officeDocument/2006/relationships/slide" Target="slides/slide103.xml"/><Relationship Id="rId129" Type="http://schemas.openxmlformats.org/officeDocument/2006/relationships/slide" Target="slides/slide124.xml"/><Relationship Id="rId54" Type="http://schemas.openxmlformats.org/officeDocument/2006/relationships/slide" Target="slides/slide49.xml"/><Relationship Id="rId75" Type="http://schemas.openxmlformats.org/officeDocument/2006/relationships/slide" Target="slides/slide70.xml"/><Relationship Id="rId96" Type="http://schemas.openxmlformats.org/officeDocument/2006/relationships/slide" Target="slides/slide91.xml"/><Relationship Id="rId140" Type="http://schemas.openxmlformats.org/officeDocument/2006/relationships/slide" Target="slides/slide135.xml"/><Relationship Id="rId161" Type="http://schemas.openxmlformats.org/officeDocument/2006/relationships/slide" Target="slides/slide156.xml"/><Relationship Id="rId182" Type="http://schemas.openxmlformats.org/officeDocument/2006/relationships/slide" Target="slides/slide177.xml"/><Relationship Id="rId217" Type="http://schemas.openxmlformats.org/officeDocument/2006/relationships/slide" Target="slides/slide212.xml"/><Relationship Id="rId6" Type="http://schemas.openxmlformats.org/officeDocument/2006/relationships/slide" Target="slides/slide1.xml"/><Relationship Id="rId238" Type="http://schemas.openxmlformats.org/officeDocument/2006/relationships/slide" Target="slides/slide233.xml"/><Relationship Id="rId23" Type="http://schemas.openxmlformats.org/officeDocument/2006/relationships/slide" Target="slides/slide18.xml"/><Relationship Id="rId119" Type="http://schemas.openxmlformats.org/officeDocument/2006/relationships/slide" Target="slides/slide114.xml"/><Relationship Id="rId44" Type="http://schemas.openxmlformats.org/officeDocument/2006/relationships/slide" Target="slides/slide39.xml"/><Relationship Id="rId65" Type="http://schemas.openxmlformats.org/officeDocument/2006/relationships/slide" Target="slides/slide60.xml"/><Relationship Id="rId86" Type="http://schemas.openxmlformats.org/officeDocument/2006/relationships/slide" Target="slides/slide81.xml"/><Relationship Id="rId130" Type="http://schemas.openxmlformats.org/officeDocument/2006/relationships/slide" Target="slides/slide125.xml"/><Relationship Id="rId151" Type="http://schemas.openxmlformats.org/officeDocument/2006/relationships/slide" Target="slides/slide146.xml"/><Relationship Id="rId172" Type="http://schemas.openxmlformats.org/officeDocument/2006/relationships/slide" Target="slides/slide167.xml"/><Relationship Id="rId193" Type="http://schemas.openxmlformats.org/officeDocument/2006/relationships/slide" Target="slides/slide188.xml"/><Relationship Id="rId207" Type="http://schemas.openxmlformats.org/officeDocument/2006/relationships/slide" Target="slides/slide202.xml"/><Relationship Id="rId228" Type="http://schemas.openxmlformats.org/officeDocument/2006/relationships/slide" Target="slides/slide223.xml"/><Relationship Id="rId13" Type="http://schemas.openxmlformats.org/officeDocument/2006/relationships/slide" Target="slides/slide8.xml"/><Relationship Id="rId109" Type="http://schemas.openxmlformats.org/officeDocument/2006/relationships/slide" Target="slides/slide104.xml"/><Relationship Id="rId34" Type="http://schemas.openxmlformats.org/officeDocument/2006/relationships/slide" Target="slides/slide29.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20" Type="http://schemas.openxmlformats.org/officeDocument/2006/relationships/slide" Target="slides/slide115.xml"/><Relationship Id="rId141" Type="http://schemas.openxmlformats.org/officeDocument/2006/relationships/slide" Target="slides/slide136.xml"/><Relationship Id="rId7" Type="http://schemas.openxmlformats.org/officeDocument/2006/relationships/slide" Target="slides/slide2.xml"/><Relationship Id="rId162" Type="http://schemas.openxmlformats.org/officeDocument/2006/relationships/slide" Target="slides/slide157.xml"/><Relationship Id="rId183" Type="http://schemas.openxmlformats.org/officeDocument/2006/relationships/slide" Target="slides/slide178.xml"/><Relationship Id="rId218" Type="http://schemas.openxmlformats.org/officeDocument/2006/relationships/slide" Target="slides/slide213.xml"/><Relationship Id="rId239" Type="http://schemas.openxmlformats.org/officeDocument/2006/relationships/notesMaster" Target="notesMasters/notesMaster1.xml"/><Relationship Id="rId24" Type="http://schemas.openxmlformats.org/officeDocument/2006/relationships/slide" Target="slides/slide19.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31" Type="http://schemas.openxmlformats.org/officeDocument/2006/relationships/slide" Target="slides/slide126.xml"/><Relationship Id="rId152" Type="http://schemas.openxmlformats.org/officeDocument/2006/relationships/slide" Target="slides/slide147.xml"/><Relationship Id="rId173" Type="http://schemas.openxmlformats.org/officeDocument/2006/relationships/slide" Target="slides/slide168.xml"/><Relationship Id="rId194" Type="http://schemas.openxmlformats.org/officeDocument/2006/relationships/slide" Target="slides/slide189.xml"/><Relationship Id="rId208" Type="http://schemas.openxmlformats.org/officeDocument/2006/relationships/slide" Target="slides/slide203.xml"/><Relationship Id="rId229" Type="http://schemas.openxmlformats.org/officeDocument/2006/relationships/slide" Target="slides/slide224.xml"/><Relationship Id="rId240" Type="http://schemas.openxmlformats.org/officeDocument/2006/relationships/presProps" Target="presProps.xml"/><Relationship Id="rId14" Type="http://schemas.openxmlformats.org/officeDocument/2006/relationships/slide" Target="slides/slide9.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8" Type="http://schemas.openxmlformats.org/officeDocument/2006/relationships/slide" Target="slides/slide3.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slide" Target="slides/slide158.xml"/><Relationship Id="rId184" Type="http://schemas.openxmlformats.org/officeDocument/2006/relationships/slide" Target="slides/slide179.xml"/><Relationship Id="rId219" Type="http://schemas.openxmlformats.org/officeDocument/2006/relationships/slide" Target="slides/slide214.xml"/><Relationship Id="rId230" Type="http://schemas.openxmlformats.org/officeDocument/2006/relationships/slide" Target="slides/slide225.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74" Type="http://schemas.openxmlformats.org/officeDocument/2006/relationships/slide" Target="slides/slide169.xml"/><Relationship Id="rId195" Type="http://schemas.openxmlformats.org/officeDocument/2006/relationships/slide" Target="slides/slide190.xml"/><Relationship Id="rId209" Type="http://schemas.openxmlformats.org/officeDocument/2006/relationships/slide" Target="slides/slide204.xml"/><Relationship Id="rId220" Type="http://schemas.openxmlformats.org/officeDocument/2006/relationships/slide" Target="slides/slide215.xml"/><Relationship Id="rId241" Type="http://schemas.openxmlformats.org/officeDocument/2006/relationships/viewProps" Target="viewProps.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164" Type="http://schemas.openxmlformats.org/officeDocument/2006/relationships/slide" Target="slides/slide159.xml"/><Relationship Id="rId169" Type="http://schemas.openxmlformats.org/officeDocument/2006/relationships/slide" Target="slides/slide164.xml"/><Relationship Id="rId185" Type="http://schemas.openxmlformats.org/officeDocument/2006/relationships/slide" Target="slides/slide180.xml"/><Relationship Id="rId4" Type="http://schemas.openxmlformats.org/officeDocument/2006/relationships/slideMaster" Target="slideMasters/slideMaster4.xml"/><Relationship Id="rId9" Type="http://schemas.openxmlformats.org/officeDocument/2006/relationships/slide" Target="slides/slide4.xml"/><Relationship Id="rId180" Type="http://schemas.openxmlformats.org/officeDocument/2006/relationships/slide" Target="slides/slide175.xml"/><Relationship Id="rId210" Type="http://schemas.openxmlformats.org/officeDocument/2006/relationships/slide" Target="slides/slide205.xml"/><Relationship Id="rId215" Type="http://schemas.openxmlformats.org/officeDocument/2006/relationships/slide" Target="slides/slide210.xml"/><Relationship Id="rId236" Type="http://schemas.openxmlformats.org/officeDocument/2006/relationships/slide" Target="slides/slide231.xml"/><Relationship Id="rId26" Type="http://schemas.openxmlformats.org/officeDocument/2006/relationships/slide" Target="slides/slide21.xml"/><Relationship Id="rId231" Type="http://schemas.openxmlformats.org/officeDocument/2006/relationships/slide" Target="slides/slide226.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slide" Target="slides/slide149.xml"/><Relationship Id="rId175" Type="http://schemas.openxmlformats.org/officeDocument/2006/relationships/slide" Target="slides/slide170.xml"/><Relationship Id="rId196" Type="http://schemas.openxmlformats.org/officeDocument/2006/relationships/slide" Target="slides/slide191.xml"/><Relationship Id="rId200" Type="http://schemas.openxmlformats.org/officeDocument/2006/relationships/slide" Target="slides/slide195.xml"/><Relationship Id="rId16" Type="http://schemas.openxmlformats.org/officeDocument/2006/relationships/slide" Target="slides/slide11.xml"/><Relationship Id="rId221" Type="http://schemas.openxmlformats.org/officeDocument/2006/relationships/slide" Target="slides/slide216.xml"/><Relationship Id="rId242" Type="http://schemas.openxmlformats.org/officeDocument/2006/relationships/theme" Target="theme/theme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 Id="rId165" Type="http://schemas.openxmlformats.org/officeDocument/2006/relationships/slide" Target="slides/slide160.xml"/><Relationship Id="rId186" Type="http://schemas.openxmlformats.org/officeDocument/2006/relationships/slide" Target="slides/slide181.xml"/><Relationship Id="rId211" Type="http://schemas.openxmlformats.org/officeDocument/2006/relationships/slide" Target="slides/slide206.xml"/><Relationship Id="rId232" Type="http://schemas.openxmlformats.org/officeDocument/2006/relationships/slide" Target="slides/slide227.xml"/><Relationship Id="rId27" Type="http://schemas.openxmlformats.org/officeDocument/2006/relationships/slide" Target="slides/slide22.xml"/><Relationship Id="rId48" Type="http://schemas.openxmlformats.org/officeDocument/2006/relationships/slide" Target="slides/slide43.xml"/><Relationship Id="rId69" Type="http://schemas.openxmlformats.org/officeDocument/2006/relationships/slide" Target="slides/slide64.xml"/><Relationship Id="rId113" Type="http://schemas.openxmlformats.org/officeDocument/2006/relationships/slide" Target="slides/slide108.xml"/><Relationship Id="rId134" Type="http://schemas.openxmlformats.org/officeDocument/2006/relationships/slide" Target="slides/slide129.xml"/><Relationship Id="rId80" Type="http://schemas.openxmlformats.org/officeDocument/2006/relationships/slide" Target="slides/slide75.xml"/><Relationship Id="rId155" Type="http://schemas.openxmlformats.org/officeDocument/2006/relationships/slide" Target="slides/slide150.xml"/><Relationship Id="rId176" Type="http://schemas.openxmlformats.org/officeDocument/2006/relationships/slide" Target="slides/slide171.xml"/><Relationship Id="rId197" Type="http://schemas.openxmlformats.org/officeDocument/2006/relationships/slide" Target="slides/slide192.xml"/><Relationship Id="rId201" Type="http://schemas.openxmlformats.org/officeDocument/2006/relationships/slide" Target="slides/slide196.xml"/><Relationship Id="rId222" Type="http://schemas.openxmlformats.org/officeDocument/2006/relationships/slide" Target="slides/slide217.xml"/><Relationship Id="rId243" Type="http://schemas.openxmlformats.org/officeDocument/2006/relationships/tableStyles" Target="tableStyles.xml"/><Relationship Id="rId17" Type="http://schemas.openxmlformats.org/officeDocument/2006/relationships/slide" Target="slides/slide12.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24" Type="http://schemas.openxmlformats.org/officeDocument/2006/relationships/slide" Target="slides/slide119.xml"/><Relationship Id="rId70" Type="http://schemas.openxmlformats.org/officeDocument/2006/relationships/slide" Target="slides/slide65.xml"/><Relationship Id="rId91" Type="http://schemas.openxmlformats.org/officeDocument/2006/relationships/slide" Target="slides/slide86.xml"/><Relationship Id="rId145" Type="http://schemas.openxmlformats.org/officeDocument/2006/relationships/slide" Target="slides/slide140.xml"/><Relationship Id="rId166" Type="http://schemas.openxmlformats.org/officeDocument/2006/relationships/slide" Target="slides/slide161.xml"/><Relationship Id="rId187" Type="http://schemas.openxmlformats.org/officeDocument/2006/relationships/slide" Target="slides/slide182.xml"/><Relationship Id="rId1" Type="http://schemas.openxmlformats.org/officeDocument/2006/relationships/slideMaster" Target="slideMasters/slideMaster1.xml"/><Relationship Id="rId212" Type="http://schemas.openxmlformats.org/officeDocument/2006/relationships/slide" Target="slides/slide207.xml"/><Relationship Id="rId233" Type="http://schemas.openxmlformats.org/officeDocument/2006/relationships/slide" Target="slides/slide22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60" Type="http://schemas.openxmlformats.org/officeDocument/2006/relationships/slide" Target="slides/slide55.xml"/><Relationship Id="rId81" Type="http://schemas.openxmlformats.org/officeDocument/2006/relationships/slide" Target="slides/slide76.xml"/><Relationship Id="rId135" Type="http://schemas.openxmlformats.org/officeDocument/2006/relationships/slide" Target="slides/slide130.xml"/><Relationship Id="rId156" Type="http://schemas.openxmlformats.org/officeDocument/2006/relationships/slide" Target="slides/slide151.xml"/><Relationship Id="rId177" Type="http://schemas.openxmlformats.org/officeDocument/2006/relationships/slide" Target="slides/slide172.xml"/><Relationship Id="rId198" Type="http://schemas.openxmlformats.org/officeDocument/2006/relationships/slide" Target="slides/slide193.xml"/><Relationship Id="rId202" Type="http://schemas.openxmlformats.org/officeDocument/2006/relationships/slide" Target="slides/slide197.xml"/><Relationship Id="rId223" Type="http://schemas.openxmlformats.org/officeDocument/2006/relationships/slide" Target="slides/slide218.xml"/><Relationship Id="rId18" Type="http://schemas.openxmlformats.org/officeDocument/2006/relationships/slide" Target="slides/slide13.xml"/><Relationship Id="rId39" Type="http://schemas.openxmlformats.org/officeDocument/2006/relationships/slide" Target="slides/slide34.xml"/><Relationship Id="rId50" Type="http://schemas.openxmlformats.org/officeDocument/2006/relationships/slide" Target="slides/slide45.xml"/><Relationship Id="rId104" Type="http://schemas.openxmlformats.org/officeDocument/2006/relationships/slide" Target="slides/slide99.xml"/><Relationship Id="rId125" Type="http://schemas.openxmlformats.org/officeDocument/2006/relationships/slide" Target="slides/slide120.xml"/><Relationship Id="rId146" Type="http://schemas.openxmlformats.org/officeDocument/2006/relationships/slide" Target="slides/slide141.xml"/><Relationship Id="rId167" Type="http://schemas.openxmlformats.org/officeDocument/2006/relationships/slide" Target="slides/slide162.xml"/><Relationship Id="rId188" Type="http://schemas.openxmlformats.org/officeDocument/2006/relationships/slide" Target="slides/slide183.xml"/><Relationship Id="rId71" Type="http://schemas.openxmlformats.org/officeDocument/2006/relationships/slide" Target="slides/slide66.xml"/><Relationship Id="rId92" Type="http://schemas.openxmlformats.org/officeDocument/2006/relationships/slide" Target="slides/slide87.xml"/><Relationship Id="rId213" Type="http://schemas.openxmlformats.org/officeDocument/2006/relationships/slide" Target="slides/slide208.xml"/><Relationship Id="rId234" Type="http://schemas.openxmlformats.org/officeDocument/2006/relationships/slide" Target="slides/slide229.xml"/><Relationship Id="rId2" Type="http://schemas.openxmlformats.org/officeDocument/2006/relationships/slideMaster" Target="slideMasters/slideMaster2.xml"/><Relationship Id="rId29" Type="http://schemas.openxmlformats.org/officeDocument/2006/relationships/slide" Target="slides/slide24.xml"/><Relationship Id="rId40" Type="http://schemas.openxmlformats.org/officeDocument/2006/relationships/slide" Target="slides/slide35.xml"/><Relationship Id="rId115" Type="http://schemas.openxmlformats.org/officeDocument/2006/relationships/slide" Target="slides/slide110.xml"/><Relationship Id="rId136" Type="http://schemas.openxmlformats.org/officeDocument/2006/relationships/slide" Target="slides/slide131.xml"/><Relationship Id="rId157" Type="http://schemas.openxmlformats.org/officeDocument/2006/relationships/slide" Target="slides/slide152.xml"/><Relationship Id="rId178" Type="http://schemas.openxmlformats.org/officeDocument/2006/relationships/slide" Target="slides/slide173.xml"/><Relationship Id="rId61" Type="http://schemas.openxmlformats.org/officeDocument/2006/relationships/slide" Target="slides/slide56.xml"/><Relationship Id="rId82" Type="http://schemas.openxmlformats.org/officeDocument/2006/relationships/slide" Target="slides/slide77.xml"/><Relationship Id="rId199" Type="http://schemas.openxmlformats.org/officeDocument/2006/relationships/slide" Target="slides/slide194.xml"/><Relationship Id="rId203" Type="http://schemas.openxmlformats.org/officeDocument/2006/relationships/slide" Target="slides/slide198.xml"/><Relationship Id="rId19" Type="http://schemas.openxmlformats.org/officeDocument/2006/relationships/slide" Target="slides/slide14.xml"/><Relationship Id="rId224" Type="http://schemas.openxmlformats.org/officeDocument/2006/relationships/slide" Target="slides/slide219.xml"/><Relationship Id="rId30" Type="http://schemas.openxmlformats.org/officeDocument/2006/relationships/slide" Target="slides/slide2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168" Type="http://schemas.openxmlformats.org/officeDocument/2006/relationships/slide" Target="slides/slide16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189" Type="http://schemas.openxmlformats.org/officeDocument/2006/relationships/slide" Target="slides/slide184.xml"/><Relationship Id="rId3" Type="http://schemas.openxmlformats.org/officeDocument/2006/relationships/slideMaster" Target="slideMasters/slideMaster3.xml"/><Relationship Id="rId214" Type="http://schemas.openxmlformats.org/officeDocument/2006/relationships/slide" Target="slides/slide209.xml"/><Relationship Id="rId235" Type="http://schemas.openxmlformats.org/officeDocument/2006/relationships/slide" Target="slides/slide230.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179" Type="http://schemas.openxmlformats.org/officeDocument/2006/relationships/slide" Target="slides/slide174.xml"/><Relationship Id="rId190" Type="http://schemas.openxmlformats.org/officeDocument/2006/relationships/slide" Target="slides/slide185.xml"/><Relationship Id="rId204" Type="http://schemas.openxmlformats.org/officeDocument/2006/relationships/slide" Target="slides/slide199.xml"/><Relationship Id="rId225" Type="http://schemas.openxmlformats.org/officeDocument/2006/relationships/slide" Target="slides/slide22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B0139B-CDA1-4BB1-8120-620855282828}"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CA"/>
        </a:p>
      </dgm:t>
    </dgm:pt>
    <dgm:pt modelId="{518201E7-4958-4846-B732-CE6B62952CF3}">
      <dgm:prSet/>
      <dgm:spPr>
        <a:solidFill>
          <a:srgbClr val="401BDB"/>
        </a:solidFill>
      </dgm:spPr>
      <dgm:t>
        <a:bodyPr/>
        <a:lstStyle/>
        <a:p>
          <a:pPr rtl="0"/>
          <a:r>
            <a:rPr lang="en-CA" b="1" dirty="0">
              <a:solidFill>
                <a:schemeClr val="bg1"/>
              </a:solidFill>
            </a:rPr>
            <a:t>Compare themselves with others</a:t>
          </a:r>
          <a:endParaRPr lang="en-CA" dirty="0">
            <a:solidFill>
              <a:schemeClr val="bg1"/>
            </a:solidFill>
          </a:endParaRPr>
        </a:p>
      </dgm:t>
    </dgm:pt>
    <dgm:pt modelId="{FF874BD1-D34C-485C-BCFE-4F31CC9FD5BD}" type="parTrans" cxnId="{F2B28BE6-8E81-470B-883F-3E76E52F1B7E}">
      <dgm:prSet/>
      <dgm:spPr/>
      <dgm:t>
        <a:bodyPr/>
        <a:lstStyle/>
        <a:p>
          <a:endParaRPr lang="en-CA"/>
        </a:p>
      </dgm:t>
    </dgm:pt>
    <dgm:pt modelId="{EB95A3EA-6B07-4E5F-BB77-5C4C99FF536F}" type="sibTrans" cxnId="{F2B28BE6-8E81-470B-883F-3E76E52F1B7E}">
      <dgm:prSet/>
      <dgm:spPr/>
      <dgm:t>
        <a:bodyPr/>
        <a:lstStyle/>
        <a:p>
          <a:endParaRPr lang="en-CA"/>
        </a:p>
      </dgm:t>
    </dgm:pt>
    <dgm:pt modelId="{DB3851BD-D69B-4889-86FE-C33641497F3A}">
      <dgm:prSet custT="1"/>
      <dgm:spPr/>
      <dgm:t>
        <a:bodyPr/>
        <a:lstStyle/>
        <a:p>
          <a:r>
            <a:rPr lang="en-CA" sz="1800" b="1" dirty="0">
              <a:solidFill>
                <a:schemeClr val="bg1"/>
              </a:solidFill>
            </a:rPr>
            <a:t>Enjoy imaginative play </a:t>
          </a:r>
          <a:endParaRPr lang="en-CA" sz="1800" dirty="0">
            <a:solidFill>
              <a:schemeClr val="bg1"/>
            </a:solidFill>
          </a:endParaRPr>
        </a:p>
      </dgm:t>
    </dgm:pt>
    <dgm:pt modelId="{1E299655-AE90-4B79-95B8-0FD37EB346FC}" type="parTrans" cxnId="{D321E0B9-109B-49CE-AB29-9511325ABDC7}">
      <dgm:prSet/>
      <dgm:spPr/>
      <dgm:t>
        <a:bodyPr/>
        <a:lstStyle/>
        <a:p>
          <a:endParaRPr lang="en-CA"/>
        </a:p>
      </dgm:t>
    </dgm:pt>
    <dgm:pt modelId="{C3727A12-F192-40D5-9110-4420E18A5929}" type="sibTrans" cxnId="{D321E0B9-109B-49CE-AB29-9511325ABDC7}">
      <dgm:prSet/>
      <dgm:spPr/>
      <dgm:t>
        <a:bodyPr/>
        <a:lstStyle/>
        <a:p>
          <a:endParaRPr lang="en-CA"/>
        </a:p>
      </dgm:t>
    </dgm:pt>
    <dgm:pt modelId="{11003D33-4BCA-47B5-9423-5EA9C8D29AC6}">
      <dgm:prSet/>
      <dgm:spPr>
        <a:solidFill>
          <a:srgbClr val="00B050"/>
        </a:solidFill>
      </dgm:spPr>
      <dgm:t>
        <a:bodyPr/>
        <a:lstStyle/>
        <a:p>
          <a:r>
            <a:rPr lang="en-CA" b="1" dirty="0">
              <a:solidFill>
                <a:schemeClr val="bg1"/>
              </a:solidFill>
            </a:rPr>
            <a:t>Express more awareness of other people's feelings</a:t>
          </a:r>
        </a:p>
      </dgm:t>
    </dgm:pt>
    <dgm:pt modelId="{BB6C6FCE-BFEB-4A1E-A5DF-1D22E14BAB17}" type="parTrans" cxnId="{D8523FE3-C3E1-4FDA-98D7-6BD9B839CB68}">
      <dgm:prSet/>
      <dgm:spPr/>
      <dgm:t>
        <a:bodyPr/>
        <a:lstStyle/>
        <a:p>
          <a:endParaRPr lang="en-CA"/>
        </a:p>
      </dgm:t>
    </dgm:pt>
    <dgm:pt modelId="{4C04D8F2-3FBA-4B3A-82E6-C5B75333AF50}" type="sibTrans" cxnId="{D8523FE3-C3E1-4FDA-98D7-6BD9B839CB68}">
      <dgm:prSet/>
      <dgm:spPr/>
      <dgm:t>
        <a:bodyPr/>
        <a:lstStyle/>
        <a:p>
          <a:endParaRPr lang="en-CA"/>
        </a:p>
      </dgm:t>
    </dgm:pt>
    <dgm:pt modelId="{D5098EBB-609E-41A4-8D03-5985F78827D6}">
      <dgm:prSet/>
      <dgm:spPr>
        <a:solidFill>
          <a:srgbClr val="F55F23"/>
        </a:solidFill>
      </dgm:spPr>
      <dgm:t>
        <a:bodyPr/>
        <a:lstStyle/>
        <a:p>
          <a:r>
            <a:rPr lang="en-CA" b="1" dirty="0">
              <a:solidFill>
                <a:schemeClr val="bg1"/>
              </a:solidFill>
            </a:rPr>
            <a:t>Develop friendships &amp; relationships with other children</a:t>
          </a:r>
        </a:p>
      </dgm:t>
    </dgm:pt>
    <dgm:pt modelId="{8A47F552-01BC-4813-AB9F-30CA36FC095A}" type="parTrans" cxnId="{EE2DDEC6-C559-452B-95AB-F499AEA2F435}">
      <dgm:prSet/>
      <dgm:spPr/>
      <dgm:t>
        <a:bodyPr/>
        <a:lstStyle/>
        <a:p>
          <a:endParaRPr lang="en-CA"/>
        </a:p>
      </dgm:t>
    </dgm:pt>
    <dgm:pt modelId="{E1C7E25E-5290-41C3-B17B-9AF95C374F08}" type="sibTrans" cxnId="{EE2DDEC6-C559-452B-95AB-F499AEA2F435}">
      <dgm:prSet/>
      <dgm:spPr/>
      <dgm:t>
        <a:bodyPr/>
        <a:lstStyle/>
        <a:p>
          <a:endParaRPr lang="en-CA"/>
        </a:p>
      </dgm:t>
    </dgm:pt>
    <dgm:pt modelId="{C6E8F918-5E8F-435F-A048-0CE356D5AC16}">
      <dgm:prSet/>
      <dgm:spPr>
        <a:solidFill>
          <a:srgbClr val="E92FE0"/>
        </a:solidFill>
      </dgm:spPr>
      <dgm:t>
        <a:bodyPr/>
        <a:lstStyle/>
        <a:p>
          <a:r>
            <a:rPr lang="en-CA" b="1" dirty="0">
              <a:solidFill>
                <a:schemeClr val="bg1"/>
              </a:solidFill>
            </a:rPr>
            <a:t>Are very interested in relationships with other children</a:t>
          </a:r>
        </a:p>
      </dgm:t>
    </dgm:pt>
    <dgm:pt modelId="{B0AA36E6-530C-40B8-A317-DBDB5647997C}" type="parTrans" cxnId="{0A9099BF-5EC8-4693-A1A1-1BADADF56B82}">
      <dgm:prSet/>
      <dgm:spPr/>
      <dgm:t>
        <a:bodyPr/>
        <a:lstStyle/>
        <a:p>
          <a:endParaRPr lang="en-CA"/>
        </a:p>
      </dgm:t>
    </dgm:pt>
    <dgm:pt modelId="{21E3D814-D957-4612-9DD6-5C1E16046EF7}" type="sibTrans" cxnId="{0A9099BF-5EC8-4693-A1A1-1BADADF56B82}">
      <dgm:prSet/>
      <dgm:spPr/>
      <dgm:t>
        <a:bodyPr/>
        <a:lstStyle/>
        <a:p>
          <a:endParaRPr lang="en-CA"/>
        </a:p>
      </dgm:t>
    </dgm:pt>
    <dgm:pt modelId="{6DA4D29B-A4CF-4D80-BCDE-6A3FC6B2C8B7}" type="pres">
      <dgm:prSet presAssocID="{EDB0139B-CDA1-4BB1-8120-620855282828}" presName="cycle" presStyleCnt="0">
        <dgm:presLayoutVars>
          <dgm:dir/>
          <dgm:resizeHandles val="exact"/>
        </dgm:presLayoutVars>
      </dgm:prSet>
      <dgm:spPr/>
    </dgm:pt>
    <dgm:pt modelId="{3B1F6E8A-0E1D-4021-9599-C210E2676B71}" type="pres">
      <dgm:prSet presAssocID="{11003D33-4BCA-47B5-9423-5EA9C8D29AC6}" presName="node" presStyleLbl="node1" presStyleIdx="0" presStyleCnt="5">
        <dgm:presLayoutVars>
          <dgm:bulletEnabled val="1"/>
        </dgm:presLayoutVars>
      </dgm:prSet>
      <dgm:spPr/>
    </dgm:pt>
    <dgm:pt modelId="{22197ABC-5DE1-4066-9FAD-D7BBA23CB07F}" type="pres">
      <dgm:prSet presAssocID="{4C04D8F2-3FBA-4B3A-82E6-C5B75333AF50}" presName="sibTrans" presStyleLbl="sibTrans2D1" presStyleIdx="0" presStyleCnt="5"/>
      <dgm:spPr/>
    </dgm:pt>
    <dgm:pt modelId="{DF438B21-5933-425C-B1C6-B1F7B2F68D20}" type="pres">
      <dgm:prSet presAssocID="{4C04D8F2-3FBA-4B3A-82E6-C5B75333AF50}" presName="connectorText" presStyleLbl="sibTrans2D1" presStyleIdx="0" presStyleCnt="5"/>
      <dgm:spPr/>
    </dgm:pt>
    <dgm:pt modelId="{73EAA436-F50C-408F-94E8-90158AADA982}" type="pres">
      <dgm:prSet presAssocID="{DB3851BD-D69B-4889-86FE-C33641497F3A}" presName="node" presStyleLbl="node1" presStyleIdx="1" presStyleCnt="5">
        <dgm:presLayoutVars>
          <dgm:bulletEnabled val="1"/>
        </dgm:presLayoutVars>
      </dgm:prSet>
      <dgm:spPr/>
    </dgm:pt>
    <dgm:pt modelId="{7B09219D-A9C1-4949-8B05-6C533D98EE18}" type="pres">
      <dgm:prSet presAssocID="{C3727A12-F192-40D5-9110-4420E18A5929}" presName="sibTrans" presStyleLbl="sibTrans2D1" presStyleIdx="1" presStyleCnt="5"/>
      <dgm:spPr/>
    </dgm:pt>
    <dgm:pt modelId="{B695E564-986F-4FB4-8C85-26E021C40F94}" type="pres">
      <dgm:prSet presAssocID="{C3727A12-F192-40D5-9110-4420E18A5929}" presName="connectorText" presStyleLbl="sibTrans2D1" presStyleIdx="1" presStyleCnt="5"/>
      <dgm:spPr/>
    </dgm:pt>
    <dgm:pt modelId="{A5F8C953-D314-436C-B3A2-79CF8BB36F0A}" type="pres">
      <dgm:prSet presAssocID="{C6E8F918-5E8F-435F-A048-0CE356D5AC16}" presName="node" presStyleLbl="node1" presStyleIdx="2" presStyleCnt="5">
        <dgm:presLayoutVars>
          <dgm:bulletEnabled val="1"/>
        </dgm:presLayoutVars>
      </dgm:prSet>
      <dgm:spPr/>
    </dgm:pt>
    <dgm:pt modelId="{03FE0FAF-A630-426A-8442-DB8C7970FDD5}" type="pres">
      <dgm:prSet presAssocID="{21E3D814-D957-4612-9DD6-5C1E16046EF7}" presName="sibTrans" presStyleLbl="sibTrans2D1" presStyleIdx="2" presStyleCnt="5"/>
      <dgm:spPr/>
    </dgm:pt>
    <dgm:pt modelId="{7B3F4DC6-51EF-4E53-9468-3B226C52FF06}" type="pres">
      <dgm:prSet presAssocID="{21E3D814-D957-4612-9DD6-5C1E16046EF7}" presName="connectorText" presStyleLbl="sibTrans2D1" presStyleIdx="2" presStyleCnt="5"/>
      <dgm:spPr/>
    </dgm:pt>
    <dgm:pt modelId="{D47D9437-C060-48C1-9C66-D4A6384EDE2F}" type="pres">
      <dgm:prSet presAssocID="{D5098EBB-609E-41A4-8D03-5985F78827D6}" presName="node" presStyleLbl="node1" presStyleIdx="3" presStyleCnt="5">
        <dgm:presLayoutVars>
          <dgm:bulletEnabled val="1"/>
        </dgm:presLayoutVars>
      </dgm:prSet>
      <dgm:spPr/>
    </dgm:pt>
    <dgm:pt modelId="{2E048767-F7AA-4E37-964A-3BC948912E88}" type="pres">
      <dgm:prSet presAssocID="{E1C7E25E-5290-41C3-B17B-9AF95C374F08}" presName="sibTrans" presStyleLbl="sibTrans2D1" presStyleIdx="3" presStyleCnt="5"/>
      <dgm:spPr/>
    </dgm:pt>
    <dgm:pt modelId="{A2C12AEB-0927-456C-9C76-8F45EC494001}" type="pres">
      <dgm:prSet presAssocID="{E1C7E25E-5290-41C3-B17B-9AF95C374F08}" presName="connectorText" presStyleLbl="sibTrans2D1" presStyleIdx="3" presStyleCnt="5"/>
      <dgm:spPr/>
    </dgm:pt>
    <dgm:pt modelId="{D36EDD26-52E1-4F44-A2E9-F96CE6C586EF}" type="pres">
      <dgm:prSet presAssocID="{518201E7-4958-4846-B732-CE6B62952CF3}" presName="node" presStyleLbl="node1" presStyleIdx="4" presStyleCnt="5" custRadScaleRad="105446" custRadScaleInc="534">
        <dgm:presLayoutVars>
          <dgm:bulletEnabled val="1"/>
        </dgm:presLayoutVars>
      </dgm:prSet>
      <dgm:spPr/>
    </dgm:pt>
    <dgm:pt modelId="{A96B4753-CA67-42E6-AD5E-2F8BA464F9B5}" type="pres">
      <dgm:prSet presAssocID="{EB95A3EA-6B07-4E5F-BB77-5C4C99FF536F}" presName="sibTrans" presStyleLbl="sibTrans2D1" presStyleIdx="4" presStyleCnt="5"/>
      <dgm:spPr/>
    </dgm:pt>
    <dgm:pt modelId="{96888193-DAD3-49C1-819E-EFF98B691875}" type="pres">
      <dgm:prSet presAssocID="{EB95A3EA-6B07-4E5F-BB77-5C4C99FF536F}" presName="connectorText" presStyleLbl="sibTrans2D1" presStyleIdx="4" presStyleCnt="5"/>
      <dgm:spPr/>
    </dgm:pt>
  </dgm:ptLst>
  <dgm:cxnLst>
    <dgm:cxn modelId="{6DF7E505-F329-41ED-8F79-AAB726CBDEF0}" type="presOf" srcId="{E1C7E25E-5290-41C3-B17B-9AF95C374F08}" destId="{A2C12AEB-0927-456C-9C76-8F45EC494001}" srcOrd="1" destOrd="0" presId="urn:microsoft.com/office/officeart/2005/8/layout/cycle2"/>
    <dgm:cxn modelId="{3FD77314-F8AE-49D9-9417-5ECD3AC439BB}" type="presOf" srcId="{4C04D8F2-3FBA-4B3A-82E6-C5B75333AF50}" destId="{DF438B21-5933-425C-B1C6-B1F7B2F68D20}" srcOrd="1" destOrd="0" presId="urn:microsoft.com/office/officeart/2005/8/layout/cycle2"/>
    <dgm:cxn modelId="{03D4671C-2ACB-408B-88A4-93F44411DB6C}" type="presOf" srcId="{E1C7E25E-5290-41C3-B17B-9AF95C374F08}" destId="{2E048767-F7AA-4E37-964A-3BC948912E88}" srcOrd="0" destOrd="0" presId="urn:microsoft.com/office/officeart/2005/8/layout/cycle2"/>
    <dgm:cxn modelId="{51F8D831-CEAC-4710-B19D-5343558A26BC}" type="presOf" srcId="{EDB0139B-CDA1-4BB1-8120-620855282828}" destId="{6DA4D29B-A4CF-4D80-BCDE-6A3FC6B2C8B7}" srcOrd="0" destOrd="0" presId="urn:microsoft.com/office/officeart/2005/8/layout/cycle2"/>
    <dgm:cxn modelId="{2F06D834-39C6-48FF-956D-29E6AAD8D007}" type="presOf" srcId="{EB95A3EA-6B07-4E5F-BB77-5C4C99FF536F}" destId="{96888193-DAD3-49C1-819E-EFF98B691875}" srcOrd="1" destOrd="0" presId="urn:microsoft.com/office/officeart/2005/8/layout/cycle2"/>
    <dgm:cxn modelId="{052F9A43-E11E-4CB7-8442-BEACE521A830}" type="presOf" srcId="{C3727A12-F192-40D5-9110-4420E18A5929}" destId="{B695E564-986F-4FB4-8C85-26E021C40F94}" srcOrd="1" destOrd="0" presId="urn:microsoft.com/office/officeart/2005/8/layout/cycle2"/>
    <dgm:cxn modelId="{D9C64246-61BA-4F86-B8BC-2D3F582991FD}" type="presOf" srcId="{EB95A3EA-6B07-4E5F-BB77-5C4C99FF536F}" destId="{A96B4753-CA67-42E6-AD5E-2F8BA464F9B5}" srcOrd="0" destOrd="0" presId="urn:microsoft.com/office/officeart/2005/8/layout/cycle2"/>
    <dgm:cxn modelId="{51CB5266-A2DC-4056-A8D6-6A573C2748F6}" type="presOf" srcId="{518201E7-4958-4846-B732-CE6B62952CF3}" destId="{D36EDD26-52E1-4F44-A2E9-F96CE6C586EF}" srcOrd="0" destOrd="0" presId="urn:microsoft.com/office/officeart/2005/8/layout/cycle2"/>
    <dgm:cxn modelId="{C62DA246-D5AC-403B-82B2-C782DC1773DF}" type="presOf" srcId="{C3727A12-F192-40D5-9110-4420E18A5929}" destId="{7B09219D-A9C1-4949-8B05-6C533D98EE18}" srcOrd="0" destOrd="0" presId="urn:microsoft.com/office/officeart/2005/8/layout/cycle2"/>
    <dgm:cxn modelId="{2758F275-8391-4643-9EEC-0DDC877FF04E}" type="presOf" srcId="{21E3D814-D957-4612-9DD6-5C1E16046EF7}" destId="{03FE0FAF-A630-426A-8442-DB8C7970FDD5}" srcOrd="0" destOrd="0" presId="urn:microsoft.com/office/officeart/2005/8/layout/cycle2"/>
    <dgm:cxn modelId="{191DC37A-171A-4490-BE9E-257BA5D988CD}" type="presOf" srcId="{C6E8F918-5E8F-435F-A048-0CE356D5AC16}" destId="{A5F8C953-D314-436C-B3A2-79CF8BB36F0A}" srcOrd="0" destOrd="0" presId="urn:microsoft.com/office/officeart/2005/8/layout/cycle2"/>
    <dgm:cxn modelId="{85E7A47F-95D0-4C49-8BBE-4219FAC9B7F7}" type="presOf" srcId="{4C04D8F2-3FBA-4B3A-82E6-C5B75333AF50}" destId="{22197ABC-5DE1-4066-9FAD-D7BBA23CB07F}" srcOrd="0" destOrd="0" presId="urn:microsoft.com/office/officeart/2005/8/layout/cycle2"/>
    <dgm:cxn modelId="{42A5F580-15E5-4DCC-8BA1-B3EE4334EDC3}" type="presOf" srcId="{D5098EBB-609E-41A4-8D03-5985F78827D6}" destId="{D47D9437-C060-48C1-9C66-D4A6384EDE2F}" srcOrd="0" destOrd="0" presId="urn:microsoft.com/office/officeart/2005/8/layout/cycle2"/>
    <dgm:cxn modelId="{D321E0B9-109B-49CE-AB29-9511325ABDC7}" srcId="{EDB0139B-CDA1-4BB1-8120-620855282828}" destId="{DB3851BD-D69B-4889-86FE-C33641497F3A}" srcOrd="1" destOrd="0" parTransId="{1E299655-AE90-4B79-95B8-0FD37EB346FC}" sibTransId="{C3727A12-F192-40D5-9110-4420E18A5929}"/>
    <dgm:cxn modelId="{0A9099BF-5EC8-4693-A1A1-1BADADF56B82}" srcId="{EDB0139B-CDA1-4BB1-8120-620855282828}" destId="{C6E8F918-5E8F-435F-A048-0CE356D5AC16}" srcOrd="2" destOrd="0" parTransId="{B0AA36E6-530C-40B8-A317-DBDB5647997C}" sibTransId="{21E3D814-D957-4612-9DD6-5C1E16046EF7}"/>
    <dgm:cxn modelId="{EE2DDEC6-C559-452B-95AB-F499AEA2F435}" srcId="{EDB0139B-CDA1-4BB1-8120-620855282828}" destId="{D5098EBB-609E-41A4-8D03-5985F78827D6}" srcOrd="3" destOrd="0" parTransId="{8A47F552-01BC-4813-AB9F-30CA36FC095A}" sibTransId="{E1C7E25E-5290-41C3-B17B-9AF95C374F08}"/>
    <dgm:cxn modelId="{C9C405C7-3F71-42AC-B79B-EA41A9A82278}" type="presOf" srcId="{11003D33-4BCA-47B5-9423-5EA9C8D29AC6}" destId="{3B1F6E8A-0E1D-4021-9599-C210E2676B71}" srcOrd="0" destOrd="0" presId="urn:microsoft.com/office/officeart/2005/8/layout/cycle2"/>
    <dgm:cxn modelId="{9F350EDB-5B4D-4ACF-BA06-2043F86429B2}" type="presOf" srcId="{DB3851BD-D69B-4889-86FE-C33641497F3A}" destId="{73EAA436-F50C-408F-94E8-90158AADA982}" srcOrd="0" destOrd="0" presId="urn:microsoft.com/office/officeart/2005/8/layout/cycle2"/>
    <dgm:cxn modelId="{D8523FE3-C3E1-4FDA-98D7-6BD9B839CB68}" srcId="{EDB0139B-CDA1-4BB1-8120-620855282828}" destId="{11003D33-4BCA-47B5-9423-5EA9C8D29AC6}" srcOrd="0" destOrd="0" parTransId="{BB6C6FCE-BFEB-4A1E-A5DF-1D22E14BAB17}" sibTransId="{4C04D8F2-3FBA-4B3A-82E6-C5B75333AF50}"/>
    <dgm:cxn modelId="{F2B28BE6-8E81-470B-883F-3E76E52F1B7E}" srcId="{EDB0139B-CDA1-4BB1-8120-620855282828}" destId="{518201E7-4958-4846-B732-CE6B62952CF3}" srcOrd="4" destOrd="0" parTransId="{FF874BD1-D34C-485C-BCFE-4F31CC9FD5BD}" sibTransId="{EB95A3EA-6B07-4E5F-BB77-5C4C99FF536F}"/>
    <dgm:cxn modelId="{9C5E82EE-E00F-4C6B-BE86-09978444CDE6}" type="presOf" srcId="{21E3D814-D957-4612-9DD6-5C1E16046EF7}" destId="{7B3F4DC6-51EF-4E53-9468-3B226C52FF06}" srcOrd="1" destOrd="0" presId="urn:microsoft.com/office/officeart/2005/8/layout/cycle2"/>
    <dgm:cxn modelId="{A62912E0-9A17-4D61-B14A-B3FB13A184EB}" type="presParOf" srcId="{6DA4D29B-A4CF-4D80-BCDE-6A3FC6B2C8B7}" destId="{3B1F6E8A-0E1D-4021-9599-C210E2676B71}" srcOrd="0" destOrd="0" presId="urn:microsoft.com/office/officeart/2005/8/layout/cycle2"/>
    <dgm:cxn modelId="{9BCB9735-10F1-40AA-9BC4-752CAC136B93}" type="presParOf" srcId="{6DA4D29B-A4CF-4D80-BCDE-6A3FC6B2C8B7}" destId="{22197ABC-5DE1-4066-9FAD-D7BBA23CB07F}" srcOrd="1" destOrd="0" presId="urn:microsoft.com/office/officeart/2005/8/layout/cycle2"/>
    <dgm:cxn modelId="{E54C02F2-456A-430C-930B-B38D4F58B22B}" type="presParOf" srcId="{22197ABC-5DE1-4066-9FAD-D7BBA23CB07F}" destId="{DF438B21-5933-425C-B1C6-B1F7B2F68D20}" srcOrd="0" destOrd="0" presId="urn:microsoft.com/office/officeart/2005/8/layout/cycle2"/>
    <dgm:cxn modelId="{029CBC66-B12E-46F6-96CF-BC5C590DE7E1}" type="presParOf" srcId="{6DA4D29B-A4CF-4D80-BCDE-6A3FC6B2C8B7}" destId="{73EAA436-F50C-408F-94E8-90158AADA982}" srcOrd="2" destOrd="0" presId="urn:microsoft.com/office/officeart/2005/8/layout/cycle2"/>
    <dgm:cxn modelId="{9C9A3A7C-724C-4004-954E-10A2BEB9F956}" type="presParOf" srcId="{6DA4D29B-A4CF-4D80-BCDE-6A3FC6B2C8B7}" destId="{7B09219D-A9C1-4949-8B05-6C533D98EE18}" srcOrd="3" destOrd="0" presId="urn:microsoft.com/office/officeart/2005/8/layout/cycle2"/>
    <dgm:cxn modelId="{FC8F4453-8E8A-4829-94EF-82889D0B46EC}" type="presParOf" srcId="{7B09219D-A9C1-4949-8B05-6C533D98EE18}" destId="{B695E564-986F-4FB4-8C85-26E021C40F94}" srcOrd="0" destOrd="0" presId="urn:microsoft.com/office/officeart/2005/8/layout/cycle2"/>
    <dgm:cxn modelId="{1B6C6928-025E-4883-A3B5-591AFFC89C96}" type="presParOf" srcId="{6DA4D29B-A4CF-4D80-BCDE-6A3FC6B2C8B7}" destId="{A5F8C953-D314-436C-B3A2-79CF8BB36F0A}" srcOrd="4" destOrd="0" presId="urn:microsoft.com/office/officeart/2005/8/layout/cycle2"/>
    <dgm:cxn modelId="{A0DCC788-2227-4F48-91F0-931C5D6D2ECA}" type="presParOf" srcId="{6DA4D29B-A4CF-4D80-BCDE-6A3FC6B2C8B7}" destId="{03FE0FAF-A630-426A-8442-DB8C7970FDD5}" srcOrd="5" destOrd="0" presId="urn:microsoft.com/office/officeart/2005/8/layout/cycle2"/>
    <dgm:cxn modelId="{9ACF6B6F-C356-4FE9-976F-D2ABD4C4305B}" type="presParOf" srcId="{03FE0FAF-A630-426A-8442-DB8C7970FDD5}" destId="{7B3F4DC6-51EF-4E53-9468-3B226C52FF06}" srcOrd="0" destOrd="0" presId="urn:microsoft.com/office/officeart/2005/8/layout/cycle2"/>
    <dgm:cxn modelId="{F626DA4E-FBE0-44D8-A3D3-E069158355DB}" type="presParOf" srcId="{6DA4D29B-A4CF-4D80-BCDE-6A3FC6B2C8B7}" destId="{D47D9437-C060-48C1-9C66-D4A6384EDE2F}" srcOrd="6" destOrd="0" presId="urn:microsoft.com/office/officeart/2005/8/layout/cycle2"/>
    <dgm:cxn modelId="{3C3F3D06-F5AE-44DE-A8DE-874D41E8D80A}" type="presParOf" srcId="{6DA4D29B-A4CF-4D80-BCDE-6A3FC6B2C8B7}" destId="{2E048767-F7AA-4E37-964A-3BC948912E88}" srcOrd="7" destOrd="0" presId="urn:microsoft.com/office/officeart/2005/8/layout/cycle2"/>
    <dgm:cxn modelId="{14593609-5A72-4F10-86E8-B49F22D114EE}" type="presParOf" srcId="{2E048767-F7AA-4E37-964A-3BC948912E88}" destId="{A2C12AEB-0927-456C-9C76-8F45EC494001}" srcOrd="0" destOrd="0" presId="urn:microsoft.com/office/officeart/2005/8/layout/cycle2"/>
    <dgm:cxn modelId="{3C2C4503-8765-47E6-A1DA-EAFE7953150B}" type="presParOf" srcId="{6DA4D29B-A4CF-4D80-BCDE-6A3FC6B2C8B7}" destId="{D36EDD26-52E1-4F44-A2E9-F96CE6C586EF}" srcOrd="8" destOrd="0" presId="urn:microsoft.com/office/officeart/2005/8/layout/cycle2"/>
    <dgm:cxn modelId="{58E532CC-37B2-4A6E-9690-F62DD64B946E}" type="presParOf" srcId="{6DA4D29B-A4CF-4D80-BCDE-6A3FC6B2C8B7}" destId="{A96B4753-CA67-42E6-AD5E-2F8BA464F9B5}" srcOrd="9" destOrd="0" presId="urn:microsoft.com/office/officeart/2005/8/layout/cycle2"/>
    <dgm:cxn modelId="{69B93E4B-EDEA-4843-BD99-845A130FEA49}" type="presParOf" srcId="{A96B4753-CA67-42E6-AD5E-2F8BA464F9B5}" destId="{96888193-DAD3-49C1-819E-EFF98B691875}"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878B03-D2C8-4F32-B50E-90CF2D0413A4}" type="doc">
      <dgm:prSet loTypeId="urn:microsoft.com/office/officeart/2005/8/layout/default" loCatId="list" qsTypeId="urn:microsoft.com/office/officeart/2005/8/quickstyle/3d1" qsCatId="3D" csTypeId="urn:microsoft.com/office/officeart/2005/8/colors/accent1_2" csCatId="accent1" phldr="1"/>
      <dgm:spPr/>
      <dgm:t>
        <a:bodyPr/>
        <a:lstStyle/>
        <a:p>
          <a:endParaRPr lang="en-CA"/>
        </a:p>
      </dgm:t>
    </dgm:pt>
    <dgm:pt modelId="{32BB938B-9214-4051-A6D5-734BBF55F422}">
      <dgm:prSet custT="1"/>
      <dgm:spPr/>
      <dgm:t>
        <a:bodyPr/>
        <a:lstStyle/>
        <a:p>
          <a:pPr algn="ctr" rtl="0"/>
          <a:r>
            <a:rPr lang="en-CA" sz="2400" b="1" dirty="0">
              <a:effectLst>
                <a:outerShdw blurRad="38100" dist="38100" dir="2700000" algn="tl">
                  <a:srgbClr val="000000">
                    <a:alpha val="43137"/>
                  </a:srgbClr>
                </a:outerShdw>
              </a:effectLst>
            </a:rPr>
            <a:t>Point to common objects when they are named</a:t>
          </a:r>
        </a:p>
      </dgm:t>
    </dgm:pt>
    <dgm:pt modelId="{3A87473A-6106-40B5-943E-63FB28174244}" type="parTrans" cxnId="{9B3D90C7-B25B-45F4-B45C-F66B8E2845FE}">
      <dgm:prSet/>
      <dgm:spPr/>
      <dgm:t>
        <a:bodyPr/>
        <a:lstStyle/>
        <a:p>
          <a:endParaRPr lang="en-CA"/>
        </a:p>
      </dgm:t>
    </dgm:pt>
    <dgm:pt modelId="{B21F8DCE-FCB9-4FE3-8199-CE977A241507}" type="sibTrans" cxnId="{9B3D90C7-B25B-45F4-B45C-F66B8E2845FE}">
      <dgm:prSet/>
      <dgm:spPr/>
      <dgm:t>
        <a:bodyPr/>
        <a:lstStyle/>
        <a:p>
          <a:endParaRPr lang="en-CA"/>
        </a:p>
      </dgm:t>
    </dgm:pt>
    <dgm:pt modelId="{61762971-C35F-4EC8-BE0F-071A5FEC663B}">
      <dgm:prSet custT="1"/>
      <dgm:spPr/>
      <dgm:t>
        <a:bodyPr/>
        <a:lstStyle/>
        <a:p>
          <a:pPr rtl="0"/>
          <a:r>
            <a:rPr lang="en-CA" sz="2400" b="1" dirty="0"/>
            <a:t>Recount events that happened that day </a:t>
          </a:r>
        </a:p>
      </dgm:t>
    </dgm:pt>
    <dgm:pt modelId="{78A8D289-B69E-4FC6-8946-3F5AA8DCD2F3}" type="parTrans" cxnId="{1A03E5A4-906E-4382-9101-0A1DBDC2D884}">
      <dgm:prSet/>
      <dgm:spPr/>
      <dgm:t>
        <a:bodyPr/>
        <a:lstStyle/>
        <a:p>
          <a:endParaRPr lang="en-CA"/>
        </a:p>
      </dgm:t>
    </dgm:pt>
    <dgm:pt modelId="{25CB3690-A799-434F-8AD4-3AB84F19A7B9}" type="sibTrans" cxnId="{1A03E5A4-906E-4382-9101-0A1DBDC2D884}">
      <dgm:prSet/>
      <dgm:spPr/>
      <dgm:t>
        <a:bodyPr/>
        <a:lstStyle/>
        <a:p>
          <a:endParaRPr lang="en-CA"/>
        </a:p>
      </dgm:t>
    </dgm:pt>
    <dgm:pt modelId="{72386B1B-8116-4D0D-A300-A3B17136CFCC}">
      <dgm:prSet custT="1"/>
      <dgm:spPr/>
      <dgm:t>
        <a:bodyPr/>
        <a:lstStyle/>
        <a:p>
          <a:pPr rtl="0"/>
          <a:r>
            <a:rPr lang="en-CA" sz="2400" b="1" dirty="0">
              <a:effectLst>
                <a:outerShdw blurRad="38100" dist="38100" dir="2700000" algn="tl">
                  <a:srgbClr val="000000">
                    <a:alpha val="43137"/>
                  </a:srgbClr>
                </a:outerShdw>
              </a:effectLst>
            </a:rPr>
            <a:t>Enjoy listening to stories and asking for favorite stories</a:t>
          </a:r>
        </a:p>
      </dgm:t>
    </dgm:pt>
    <dgm:pt modelId="{536D4EFB-E3DC-4EF7-A507-8924A850AAAC}" type="parTrans" cxnId="{3ACD0063-2031-4309-917B-90AEB15B9EEC}">
      <dgm:prSet/>
      <dgm:spPr/>
      <dgm:t>
        <a:bodyPr/>
        <a:lstStyle/>
        <a:p>
          <a:endParaRPr lang="en-CA"/>
        </a:p>
      </dgm:t>
    </dgm:pt>
    <dgm:pt modelId="{5E41D7DA-36B4-4DD7-AF2B-3A4FA56F7A92}" type="sibTrans" cxnId="{3ACD0063-2031-4309-917B-90AEB15B9EEC}">
      <dgm:prSet/>
      <dgm:spPr/>
      <dgm:t>
        <a:bodyPr/>
        <a:lstStyle/>
        <a:p>
          <a:endParaRPr lang="en-CA"/>
        </a:p>
      </dgm:t>
    </dgm:pt>
    <dgm:pt modelId="{FE550320-F485-4603-A00B-DD9BF7B05E8E}">
      <dgm:prSet custT="1"/>
      <dgm:spPr/>
      <dgm:t>
        <a:bodyPr/>
        <a:lstStyle/>
        <a:p>
          <a:pPr rtl="0"/>
          <a:r>
            <a:rPr lang="en-CA" sz="2400" b="1" dirty="0">
              <a:effectLst>
                <a:outerShdw blurRad="38100" dist="38100" dir="2700000" algn="tl">
                  <a:srgbClr val="000000">
                    <a:alpha val="43137"/>
                  </a:srgbClr>
                </a:outerShdw>
              </a:effectLst>
            </a:rPr>
            <a:t>Name objects based on their description</a:t>
          </a:r>
        </a:p>
      </dgm:t>
    </dgm:pt>
    <dgm:pt modelId="{557445DD-C809-4C6C-8413-475FD64E027E}" type="parTrans" cxnId="{6FA99AA7-82B3-460B-87DC-E7D40B490CC2}">
      <dgm:prSet/>
      <dgm:spPr/>
      <dgm:t>
        <a:bodyPr/>
        <a:lstStyle/>
        <a:p>
          <a:endParaRPr lang="en-CA"/>
        </a:p>
      </dgm:t>
    </dgm:pt>
    <dgm:pt modelId="{C07EC727-7B28-43A9-8A94-81CEC7EEA04F}" type="sibTrans" cxnId="{6FA99AA7-82B3-460B-87DC-E7D40B490CC2}">
      <dgm:prSet/>
      <dgm:spPr/>
      <dgm:t>
        <a:bodyPr/>
        <a:lstStyle/>
        <a:p>
          <a:endParaRPr lang="en-CA"/>
        </a:p>
      </dgm:t>
    </dgm:pt>
    <dgm:pt modelId="{443412BD-C51F-468D-A9EC-D3A8615B69E3}">
      <dgm:prSet/>
      <dgm:spPr/>
      <dgm:t>
        <a:bodyPr/>
        <a:lstStyle/>
        <a:p>
          <a:pPr rtl="0"/>
          <a:r>
            <a:rPr lang="en-CA" b="1" dirty="0">
              <a:effectLst>
                <a:outerShdw blurRad="38100" dist="38100" dir="2700000" algn="tl">
                  <a:srgbClr val="000000">
                    <a:alpha val="43137"/>
                  </a:srgbClr>
                </a:outerShdw>
              </a:effectLst>
            </a:rPr>
            <a:t>Respond to "what?" and "where?" questions</a:t>
          </a:r>
        </a:p>
      </dgm:t>
    </dgm:pt>
    <dgm:pt modelId="{EB63D9C7-0000-4818-A3E2-FC560C15321E}" type="parTrans" cxnId="{7D47472D-D4DE-4DAD-867F-474D30463C2B}">
      <dgm:prSet/>
      <dgm:spPr/>
      <dgm:t>
        <a:bodyPr/>
        <a:lstStyle/>
        <a:p>
          <a:endParaRPr lang="en-CA"/>
        </a:p>
      </dgm:t>
    </dgm:pt>
    <dgm:pt modelId="{5716FEB9-E721-4AB2-A797-2F35B59467C3}" type="sibTrans" cxnId="{7D47472D-D4DE-4DAD-867F-474D30463C2B}">
      <dgm:prSet/>
      <dgm:spPr/>
      <dgm:t>
        <a:bodyPr/>
        <a:lstStyle/>
        <a:p>
          <a:endParaRPr lang="en-CA"/>
        </a:p>
      </dgm:t>
    </dgm:pt>
    <dgm:pt modelId="{023919C1-122A-4CFA-A485-713ADF408BFA}">
      <dgm:prSet custT="1"/>
      <dgm:spPr/>
      <dgm:t>
        <a:bodyPr/>
        <a:lstStyle/>
        <a:p>
          <a:pPr algn="ctr" rtl="0"/>
          <a:r>
            <a:rPr lang="en-CA" sz="2000" b="1" dirty="0">
              <a:effectLst>
                <a:outerShdw blurRad="38100" dist="38100" dir="2700000" algn="tl">
                  <a:srgbClr val="000000">
                    <a:alpha val="43137"/>
                  </a:srgbClr>
                </a:outerShdw>
              </a:effectLst>
            </a:rPr>
            <a:t>Join familiar words into phrases</a:t>
          </a:r>
        </a:p>
        <a:p>
          <a:pPr algn="ctr" rtl="0"/>
          <a:r>
            <a:rPr lang="en-CA" sz="2000" b="1" dirty="0">
              <a:effectLst>
                <a:outerShdw blurRad="38100" dist="38100" dir="2700000" algn="tl">
                  <a:srgbClr val="000000">
                    <a:alpha val="43137"/>
                  </a:srgbClr>
                </a:outerShdw>
              </a:effectLst>
            </a:rPr>
            <a:t>Begin to use modifiers (adverbs and adjectives)</a:t>
          </a:r>
        </a:p>
      </dgm:t>
    </dgm:pt>
    <dgm:pt modelId="{1A23F6AE-30AA-4CE3-B861-771266E4B32C}" type="parTrans" cxnId="{1AB2A721-1C6C-4082-83DB-555F05D9F7C5}">
      <dgm:prSet/>
      <dgm:spPr/>
      <dgm:t>
        <a:bodyPr/>
        <a:lstStyle/>
        <a:p>
          <a:endParaRPr lang="en-CA"/>
        </a:p>
      </dgm:t>
    </dgm:pt>
    <dgm:pt modelId="{25791E50-AB4B-40C1-8073-677FFC5C7CAA}" type="sibTrans" cxnId="{1AB2A721-1C6C-4082-83DB-555F05D9F7C5}">
      <dgm:prSet/>
      <dgm:spPr/>
      <dgm:t>
        <a:bodyPr/>
        <a:lstStyle/>
        <a:p>
          <a:endParaRPr lang="en-CA"/>
        </a:p>
      </dgm:t>
    </dgm:pt>
    <dgm:pt modelId="{E37DA111-7286-41E0-A356-12132E2A4BF8}" type="pres">
      <dgm:prSet presAssocID="{01878B03-D2C8-4F32-B50E-90CF2D0413A4}" presName="diagram" presStyleCnt="0">
        <dgm:presLayoutVars>
          <dgm:dir/>
          <dgm:resizeHandles val="exact"/>
        </dgm:presLayoutVars>
      </dgm:prSet>
      <dgm:spPr/>
    </dgm:pt>
    <dgm:pt modelId="{710D8ECE-41FB-406F-9A86-BC62A13C93B4}" type="pres">
      <dgm:prSet presAssocID="{023919C1-122A-4CFA-A485-713ADF408BFA}" presName="node" presStyleLbl="node1" presStyleIdx="0" presStyleCnt="6">
        <dgm:presLayoutVars>
          <dgm:bulletEnabled val="1"/>
        </dgm:presLayoutVars>
      </dgm:prSet>
      <dgm:spPr/>
    </dgm:pt>
    <dgm:pt modelId="{6033BD10-CC7C-4E30-A075-B777A38650E0}" type="pres">
      <dgm:prSet presAssocID="{25791E50-AB4B-40C1-8073-677FFC5C7CAA}" presName="sibTrans" presStyleCnt="0"/>
      <dgm:spPr/>
    </dgm:pt>
    <dgm:pt modelId="{5BD8D8A6-5B82-4088-A024-3498F9C786A5}" type="pres">
      <dgm:prSet presAssocID="{32BB938B-9214-4051-A6D5-734BBF55F422}" presName="node" presStyleLbl="node1" presStyleIdx="1" presStyleCnt="6" custLinFactNeighborX="0" custLinFactNeighborY="2564">
        <dgm:presLayoutVars>
          <dgm:bulletEnabled val="1"/>
        </dgm:presLayoutVars>
      </dgm:prSet>
      <dgm:spPr/>
    </dgm:pt>
    <dgm:pt modelId="{100461B5-BA2C-49CB-8914-7FEF3C139EDA}" type="pres">
      <dgm:prSet presAssocID="{B21F8DCE-FCB9-4FE3-8199-CE977A241507}" presName="sibTrans" presStyleCnt="0"/>
      <dgm:spPr/>
    </dgm:pt>
    <dgm:pt modelId="{2CBB78D9-9351-43CA-913D-F3973C74CA99}" type="pres">
      <dgm:prSet presAssocID="{FE550320-F485-4603-A00B-DD9BF7B05E8E}" presName="node" presStyleLbl="node1" presStyleIdx="2" presStyleCnt="6">
        <dgm:presLayoutVars>
          <dgm:bulletEnabled val="1"/>
        </dgm:presLayoutVars>
      </dgm:prSet>
      <dgm:spPr/>
    </dgm:pt>
    <dgm:pt modelId="{F54DBAB6-9F6B-4130-BF18-722873DD3954}" type="pres">
      <dgm:prSet presAssocID="{C07EC727-7B28-43A9-8A94-81CEC7EEA04F}" presName="sibTrans" presStyleCnt="0"/>
      <dgm:spPr/>
    </dgm:pt>
    <dgm:pt modelId="{8D5D2F1E-ED70-4A95-A1AE-4B2B5F260B42}" type="pres">
      <dgm:prSet presAssocID="{443412BD-C51F-468D-A9EC-D3A8615B69E3}" presName="node" presStyleLbl="node1" presStyleIdx="3" presStyleCnt="6">
        <dgm:presLayoutVars>
          <dgm:bulletEnabled val="1"/>
        </dgm:presLayoutVars>
      </dgm:prSet>
      <dgm:spPr/>
    </dgm:pt>
    <dgm:pt modelId="{26563A99-DDF9-40EF-BAA4-B67A0D88A4D3}" type="pres">
      <dgm:prSet presAssocID="{5716FEB9-E721-4AB2-A797-2F35B59467C3}" presName="sibTrans" presStyleCnt="0"/>
      <dgm:spPr/>
    </dgm:pt>
    <dgm:pt modelId="{1449D2E9-BB5F-4DB0-BA5E-87725C9BF1C0}" type="pres">
      <dgm:prSet presAssocID="{72386B1B-8116-4D0D-A300-A3B17136CFCC}" presName="node" presStyleLbl="node1" presStyleIdx="4" presStyleCnt="6">
        <dgm:presLayoutVars>
          <dgm:bulletEnabled val="1"/>
        </dgm:presLayoutVars>
      </dgm:prSet>
      <dgm:spPr/>
    </dgm:pt>
    <dgm:pt modelId="{5A21A101-2037-4E01-BE8A-D94C64B88445}" type="pres">
      <dgm:prSet presAssocID="{5E41D7DA-36B4-4DD7-AF2B-3A4FA56F7A92}" presName="sibTrans" presStyleCnt="0"/>
      <dgm:spPr/>
    </dgm:pt>
    <dgm:pt modelId="{93C65962-ABE5-44D6-8D96-2D7D3491202D}" type="pres">
      <dgm:prSet presAssocID="{61762971-C35F-4EC8-BE0F-071A5FEC663B}" presName="node" presStyleLbl="node1" presStyleIdx="5" presStyleCnt="6" custLinFactNeighborX="571" custLinFactNeighborY="1270">
        <dgm:presLayoutVars>
          <dgm:bulletEnabled val="1"/>
        </dgm:presLayoutVars>
      </dgm:prSet>
      <dgm:spPr/>
    </dgm:pt>
  </dgm:ptLst>
  <dgm:cxnLst>
    <dgm:cxn modelId="{6FB8B605-C51F-4D06-8D31-6738A54916FF}" type="presOf" srcId="{61762971-C35F-4EC8-BE0F-071A5FEC663B}" destId="{93C65962-ABE5-44D6-8D96-2D7D3491202D}" srcOrd="0" destOrd="0" presId="urn:microsoft.com/office/officeart/2005/8/layout/default"/>
    <dgm:cxn modelId="{00CB9E13-A5E0-4DD3-ACD1-5D3D893A02D4}" type="presOf" srcId="{32BB938B-9214-4051-A6D5-734BBF55F422}" destId="{5BD8D8A6-5B82-4088-A024-3498F9C786A5}" srcOrd="0" destOrd="0" presId="urn:microsoft.com/office/officeart/2005/8/layout/default"/>
    <dgm:cxn modelId="{1AB2A721-1C6C-4082-83DB-555F05D9F7C5}" srcId="{01878B03-D2C8-4F32-B50E-90CF2D0413A4}" destId="{023919C1-122A-4CFA-A485-713ADF408BFA}" srcOrd="0" destOrd="0" parTransId="{1A23F6AE-30AA-4CE3-B861-771266E4B32C}" sibTransId="{25791E50-AB4B-40C1-8073-677FFC5C7CAA}"/>
    <dgm:cxn modelId="{7D47472D-D4DE-4DAD-867F-474D30463C2B}" srcId="{01878B03-D2C8-4F32-B50E-90CF2D0413A4}" destId="{443412BD-C51F-468D-A9EC-D3A8615B69E3}" srcOrd="3" destOrd="0" parTransId="{EB63D9C7-0000-4818-A3E2-FC560C15321E}" sibTransId="{5716FEB9-E721-4AB2-A797-2F35B59467C3}"/>
    <dgm:cxn modelId="{3ACD0063-2031-4309-917B-90AEB15B9EEC}" srcId="{01878B03-D2C8-4F32-B50E-90CF2D0413A4}" destId="{72386B1B-8116-4D0D-A300-A3B17136CFCC}" srcOrd="4" destOrd="0" parTransId="{536D4EFB-E3DC-4EF7-A507-8924A850AAAC}" sibTransId="{5E41D7DA-36B4-4DD7-AF2B-3A4FA56F7A92}"/>
    <dgm:cxn modelId="{B199E14F-6D37-4752-BF26-B1E100F76E4E}" type="presOf" srcId="{023919C1-122A-4CFA-A485-713ADF408BFA}" destId="{710D8ECE-41FB-406F-9A86-BC62A13C93B4}" srcOrd="0" destOrd="0" presId="urn:microsoft.com/office/officeart/2005/8/layout/default"/>
    <dgm:cxn modelId="{379CA978-37DA-4F54-8966-9D38F45E4666}" type="presOf" srcId="{443412BD-C51F-468D-A9EC-D3A8615B69E3}" destId="{8D5D2F1E-ED70-4A95-A1AE-4B2B5F260B42}" srcOrd="0" destOrd="0" presId="urn:microsoft.com/office/officeart/2005/8/layout/default"/>
    <dgm:cxn modelId="{AA7E2F7C-5ADC-4971-B2B4-9AE0149C8790}" type="presOf" srcId="{72386B1B-8116-4D0D-A300-A3B17136CFCC}" destId="{1449D2E9-BB5F-4DB0-BA5E-87725C9BF1C0}" srcOrd="0" destOrd="0" presId="urn:microsoft.com/office/officeart/2005/8/layout/default"/>
    <dgm:cxn modelId="{B3A77C91-45C0-4441-8029-227051C64492}" type="presOf" srcId="{01878B03-D2C8-4F32-B50E-90CF2D0413A4}" destId="{E37DA111-7286-41E0-A356-12132E2A4BF8}" srcOrd="0" destOrd="0" presId="urn:microsoft.com/office/officeart/2005/8/layout/default"/>
    <dgm:cxn modelId="{1A03E5A4-906E-4382-9101-0A1DBDC2D884}" srcId="{01878B03-D2C8-4F32-B50E-90CF2D0413A4}" destId="{61762971-C35F-4EC8-BE0F-071A5FEC663B}" srcOrd="5" destOrd="0" parTransId="{78A8D289-B69E-4FC6-8946-3F5AA8DCD2F3}" sibTransId="{25CB3690-A799-434F-8AD4-3AB84F19A7B9}"/>
    <dgm:cxn modelId="{6FA99AA7-82B3-460B-87DC-E7D40B490CC2}" srcId="{01878B03-D2C8-4F32-B50E-90CF2D0413A4}" destId="{FE550320-F485-4603-A00B-DD9BF7B05E8E}" srcOrd="2" destOrd="0" parTransId="{557445DD-C809-4C6C-8413-475FD64E027E}" sibTransId="{C07EC727-7B28-43A9-8A94-81CEC7EEA04F}"/>
    <dgm:cxn modelId="{9B3D90C7-B25B-45F4-B45C-F66B8E2845FE}" srcId="{01878B03-D2C8-4F32-B50E-90CF2D0413A4}" destId="{32BB938B-9214-4051-A6D5-734BBF55F422}" srcOrd="1" destOrd="0" parTransId="{3A87473A-6106-40B5-943E-63FB28174244}" sibTransId="{B21F8DCE-FCB9-4FE3-8199-CE977A241507}"/>
    <dgm:cxn modelId="{139374DD-FDD9-473E-AC15-009776D32032}" type="presOf" srcId="{FE550320-F485-4603-A00B-DD9BF7B05E8E}" destId="{2CBB78D9-9351-43CA-913D-F3973C74CA99}" srcOrd="0" destOrd="0" presId="urn:microsoft.com/office/officeart/2005/8/layout/default"/>
    <dgm:cxn modelId="{34CE6F52-5088-48AE-BB41-AC03D566D47D}" type="presParOf" srcId="{E37DA111-7286-41E0-A356-12132E2A4BF8}" destId="{710D8ECE-41FB-406F-9A86-BC62A13C93B4}" srcOrd="0" destOrd="0" presId="urn:microsoft.com/office/officeart/2005/8/layout/default"/>
    <dgm:cxn modelId="{B5F3D95E-CC20-4563-B668-CCA8682579A6}" type="presParOf" srcId="{E37DA111-7286-41E0-A356-12132E2A4BF8}" destId="{6033BD10-CC7C-4E30-A075-B777A38650E0}" srcOrd="1" destOrd="0" presId="urn:microsoft.com/office/officeart/2005/8/layout/default"/>
    <dgm:cxn modelId="{5DA60A3C-0863-4E62-B66E-67C833DF9DF2}" type="presParOf" srcId="{E37DA111-7286-41E0-A356-12132E2A4BF8}" destId="{5BD8D8A6-5B82-4088-A024-3498F9C786A5}" srcOrd="2" destOrd="0" presId="urn:microsoft.com/office/officeart/2005/8/layout/default"/>
    <dgm:cxn modelId="{F735B8F2-C241-44BA-906F-05F90562EB69}" type="presParOf" srcId="{E37DA111-7286-41E0-A356-12132E2A4BF8}" destId="{100461B5-BA2C-49CB-8914-7FEF3C139EDA}" srcOrd="3" destOrd="0" presId="urn:microsoft.com/office/officeart/2005/8/layout/default"/>
    <dgm:cxn modelId="{200845DA-9C6F-468B-B7ED-685063250C53}" type="presParOf" srcId="{E37DA111-7286-41E0-A356-12132E2A4BF8}" destId="{2CBB78D9-9351-43CA-913D-F3973C74CA99}" srcOrd="4" destOrd="0" presId="urn:microsoft.com/office/officeart/2005/8/layout/default"/>
    <dgm:cxn modelId="{87AE18D7-FE43-4BBD-A1CB-B508741FE2B2}" type="presParOf" srcId="{E37DA111-7286-41E0-A356-12132E2A4BF8}" destId="{F54DBAB6-9F6B-4130-BF18-722873DD3954}" srcOrd="5" destOrd="0" presId="urn:microsoft.com/office/officeart/2005/8/layout/default"/>
    <dgm:cxn modelId="{7725A477-D843-451A-AC91-F6F9EB69C05F}" type="presParOf" srcId="{E37DA111-7286-41E0-A356-12132E2A4BF8}" destId="{8D5D2F1E-ED70-4A95-A1AE-4B2B5F260B42}" srcOrd="6" destOrd="0" presId="urn:microsoft.com/office/officeart/2005/8/layout/default"/>
    <dgm:cxn modelId="{2636C470-C01C-4260-9031-D0FDBC67051B}" type="presParOf" srcId="{E37DA111-7286-41E0-A356-12132E2A4BF8}" destId="{26563A99-DDF9-40EF-BAA4-B67A0D88A4D3}" srcOrd="7" destOrd="0" presId="urn:microsoft.com/office/officeart/2005/8/layout/default"/>
    <dgm:cxn modelId="{E36355C1-A032-4758-8A5D-BF0FB696FDAA}" type="presParOf" srcId="{E37DA111-7286-41E0-A356-12132E2A4BF8}" destId="{1449D2E9-BB5F-4DB0-BA5E-87725C9BF1C0}" srcOrd="8" destOrd="0" presId="urn:microsoft.com/office/officeart/2005/8/layout/default"/>
    <dgm:cxn modelId="{5230812C-6133-4F04-BC46-BA89B0D52632}" type="presParOf" srcId="{E37DA111-7286-41E0-A356-12132E2A4BF8}" destId="{5A21A101-2037-4E01-BE8A-D94C64B88445}" srcOrd="9" destOrd="0" presId="urn:microsoft.com/office/officeart/2005/8/layout/default"/>
    <dgm:cxn modelId="{3D9F85A0-0A0C-49B9-AB4E-49DCF68EE2DD}" type="presParOf" srcId="{E37DA111-7286-41E0-A356-12132E2A4BF8}" destId="{93C65962-ABE5-44D6-8D96-2D7D3491202D}"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1F6E8A-0E1D-4021-9599-C210E2676B71}">
      <dsp:nvSpPr>
        <dsp:cNvPr id="0" name=""/>
        <dsp:cNvSpPr/>
      </dsp:nvSpPr>
      <dsp:spPr>
        <a:xfrm>
          <a:off x="3209186" y="1141"/>
          <a:ext cx="1500198" cy="1500198"/>
        </a:xfrm>
        <a:prstGeom prst="ellipse">
          <a:avLst/>
        </a:prstGeom>
        <a:solidFill>
          <a:srgbClr val="00B05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CA" sz="1200" b="1" kern="1200" dirty="0">
              <a:solidFill>
                <a:schemeClr val="bg1"/>
              </a:solidFill>
            </a:rPr>
            <a:t>Express more awareness of other people's feelings</a:t>
          </a:r>
        </a:p>
      </dsp:txBody>
      <dsp:txXfrm>
        <a:off x="3428885" y="220840"/>
        <a:ext cx="1060800" cy="1060800"/>
      </dsp:txXfrm>
    </dsp:sp>
    <dsp:sp modelId="{22197ABC-5DE1-4066-9FAD-D7BBA23CB07F}">
      <dsp:nvSpPr>
        <dsp:cNvPr id="0" name=""/>
        <dsp:cNvSpPr/>
      </dsp:nvSpPr>
      <dsp:spPr>
        <a:xfrm rot="2160000">
          <a:off x="4661937" y="1153410"/>
          <a:ext cx="398661" cy="5063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CA" sz="900" kern="1200"/>
        </a:p>
      </dsp:txBody>
      <dsp:txXfrm>
        <a:off x="4673358" y="1219524"/>
        <a:ext cx="279063" cy="303790"/>
      </dsp:txXfrm>
    </dsp:sp>
    <dsp:sp modelId="{73EAA436-F50C-408F-94E8-90158AADA982}">
      <dsp:nvSpPr>
        <dsp:cNvPr id="0" name=""/>
        <dsp:cNvSpPr/>
      </dsp:nvSpPr>
      <dsp:spPr>
        <a:xfrm>
          <a:off x="5031408" y="1325062"/>
          <a:ext cx="1500198" cy="1500198"/>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CA" sz="1800" b="1" kern="1200" dirty="0">
              <a:solidFill>
                <a:schemeClr val="bg1"/>
              </a:solidFill>
            </a:rPr>
            <a:t>Enjoy imaginative play </a:t>
          </a:r>
          <a:endParaRPr lang="en-CA" sz="1800" kern="1200" dirty="0">
            <a:solidFill>
              <a:schemeClr val="bg1"/>
            </a:solidFill>
          </a:endParaRPr>
        </a:p>
      </dsp:txBody>
      <dsp:txXfrm>
        <a:off x="5251107" y="1544761"/>
        <a:ext cx="1060800" cy="1060800"/>
      </dsp:txXfrm>
    </dsp:sp>
    <dsp:sp modelId="{7B09219D-A9C1-4949-8B05-6C533D98EE18}">
      <dsp:nvSpPr>
        <dsp:cNvPr id="0" name=""/>
        <dsp:cNvSpPr/>
      </dsp:nvSpPr>
      <dsp:spPr>
        <a:xfrm rot="6480000">
          <a:off x="5237649" y="2882347"/>
          <a:ext cx="398661" cy="5063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CA" sz="900" kern="1200"/>
        </a:p>
      </dsp:txBody>
      <dsp:txXfrm rot="10800000">
        <a:off x="5315927" y="2926738"/>
        <a:ext cx="279063" cy="303790"/>
      </dsp:txXfrm>
    </dsp:sp>
    <dsp:sp modelId="{A5F8C953-D314-436C-B3A2-79CF8BB36F0A}">
      <dsp:nvSpPr>
        <dsp:cNvPr id="0" name=""/>
        <dsp:cNvSpPr/>
      </dsp:nvSpPr>
      <dsp:spPr>
        <a:xfrm>
          <a:off x="4335381" y="3467212"/>
          <a:ext cx="1500198" cy="1500198"/>
        </a:xfrm>
        <a:prstGeom prst="ellipse">
          <a:avLst/>
        </a:prstGeom>
        <a:solidFill>
          <a:srgbClr val="E92FE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CA" sz="1200" b="1" kern="1200" dirty="0">
              <a:solidFill>
                <a:schemeClr val="bg1"/>
              </a:solidFill>
            </a:rPr>
            <a:t>Are very interested in relationships with other children</a:t>
          </a:r>
        </a:p>
      </dsp:txBody>
      <dsp:txXfrm>
        <a:off x="4555080" y="3686911"/>
        <a:ext cx="1060800" cy="1060800"/>
      </dsp:txXfrm>
    </dsp:sp>
    <dsp:sp modelId="{03FE0FAF-A630-426A-8442-DB8C7970FDD5}">
      <dsp:nvSpPr>
        <dsp:cNvPr id="0" name=""/>
        <dsp:cNvSpPr/>
      </dsp:nvSpPr>
      <dsp:spPr>
        <a:xfrm rot="10800000">
          <a:off x="3771238" y="3964153"/>
          <a:ext cx="398661" cy="5063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CA" sz="900" kern="1200"/>
        </a:p>
      </dsp:txBody>
      <dsp:txXfrm rot="10800000">
        <a:off x="3890836" y="4065416"/>
        <a:ext cx="279063" cy="303790"/>
      </dsp:txXfrm>
    </dsp:sp>
    <dsp:sp modelId="{D47D9437-C060-48C1-9C66-D4A6384EDE2F}">
      <dsp:nvSpPr>
        <dsp:cNvPr id="0" name=""/>
        <dsp:cNvSpPr/>
      </dsp:nvSpPr>
      <dsp:spPr>
        <a:xfrm>
          <a:off x="2082992" y="3467212"/>
          <a:ext cx="1500198" cy="1500198"/>
        </a:xfrm>
        <a:prstGeom prst="ellipse">
          <a:avLst/>
        </a:prstGeom>
        <a:solidFill>
          <a:srgbClr val="F55F2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CA" sz="1200" b="1" kern="1200" dirty="0">
              <a:solidFill>
                <a:schemeClr val="bg1"/>
              </a:solidFill>
            </a:rPr>
            <a:t>Develop friendships &amp; relationships with other children</a:t>
          </a:r>
        </a:p>
      </dsp:txBody>
      <dsp:txXfrm>
        <a:off x="2302691" y="3686911"/>
        <a:ext cx="1060800" cy="1060800"/>
      </dsp:txXfrm>
    </dsp:sp>
    <dsp:sp modelId="{2E048767-F7AA-4E37-964A-3BC948912E88}">
      <dsp:nvSpPr>
        <dsp:cNvPr id="0" name=""/>
        <dsp:cNvSpPr/>
      </dsp:nvSpPr>
      <dsp:spPr>
        <a:xfrm rot="15000836">
          <a:off x="2223313" y="2885299"/>
          <a:ext cx="434809" cy="5063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CA" sz="900" kern="1200"/>
        </a:p>
      </dsp:txBody>
      <dsp:txXfrm rot="10800000">
        <a:off x="2310827" y="3047856"/>
        <a:ext cx="304366" cy="303790"/>
      </dsp:txXfrm>
    </dsp:sp>
    <dsp:sp modelId="{D36EDD26-52E1-4F44-A2E9-F96CE6C586EF}">
      <dsp:nvSpPr>
        <dsp:cNvPr id="0" name=""/>
        <dsp:cNvSpPr/>
      </dsp:nvSpPr>
      <dsp:spPr>
        <a:xfrm>
          <a:off x="1289832" y="1286374"/>
          <a:ext cx="1500198" cy="1500198"/>
        </a:xfrm>
        <a:prstGeom prst="ellipse">
          <a:avLst/>
        </a:prstGeom>
        <a:solidFill>
          <a:srgbClr val="401BDB"/>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rtl="0">
            <a:lnSpc>
              <a:spcPct val="90000"/>
            </a:lnSpc>
            <a:spcBef>
              <a:spcPct val="0"/>
            </a:spcBef>
            <a:spcAft>
              <a:spcPct val="35000"/>
            </a:spcAft>
            <a:buNone/>
          </a:pPr>
          <a:r>
            <a:rPr lang="en-CA" sz="1200" b="1" kern="1200" dirty="0">
              <a:solidFill>
                <a:schemeClr val="bg1"/>
              </a:solidFill>
            </a:rPr>
            <a:t>Compare themselves with others</a:t>
          </a:r>
          <a:endParaRPr lang="en-CA" sz="1200" kern="1200" dirty="0">
            <a:solidFill>
              <a:schemeClr val="bg1"/>
            </a:solidFill>
          </a:endParaRPr>
        </a:p>
      </dsp:txBody>
      <dsp:txXfrm>
        <a:off x="1509531" y="1506073"/>
        <a:ext cx="1060800" cy="1060800"/>
      </dsp:txXfrm>
    </dsp:sp>
    <dsp:sp modelId="{A96B4753-CA67-42E6-AD5E-2F8BA464F9B5}">
      <dsp:nvSpPr>
        <dsp:cNvPr id="0" name=""/>
        <dsp:cNvSpPr/>
      </dsp:nvSpPr>
      <dsp:spPr>
        <a:xfrm rot="19571582">
          <a:off x="2774939" y="1147456"/>
          <a:ext cx="429154" cy="5063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CA" sz="900" kern="1200"/>
        </a:p>
      </dsp:txBody>
      <dsp:txXfrm>
        <a:off x="2785823" y="1284536"/>
        <a:ext cx="300408" cy="3037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0D8ECE-41FB-406F-9A86-BC62A13C93B4}">
      <dsp:nvSpPr>
        <dsp:cNvPr id="0" name=""/>
        <dsp:cNvSpPr/>
      </dsp:nvSpPr>
      <dsp:spPr>
        <a:xfrm>
          <a:off x="1064424" y="2805"/>
          <a:ext cx="2912632" cy="1747579"/>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CA" sz="2000" b="1" kern="1200" dirty="0">
              <a:effectLst>
                <a:outerShdw blurRad="38100" dist="38100" dir="2700000" algn="tl">
                  <a:srgbClr val="000000">
                    <a:alpha val="43137"/>
                  </a:srgbClr>
                </a:outerShdw>
              </a:effectLst>
            </a:rPr>
            <a:t>Join familiar words into phrases</a:t>
          </a:r>
        </a:p>
        <a:p>
          <a:pPr marL="0" lvl="0" indent="0" algn="ctr" defTabSz="889000" rtl="0">
            <a:lnSpc>
              <a:spcPct val="90000"/>
            </a:lnSpc>
            <a:spcBef>
              <a:spcPct val="0"/>
            </a:spcBef>
            <a:spcAft>
              <a:spcPct val="35000"/>
            </a:spcAft>
            <a:buNone/>
          </a:pPr>
          <a:r>
            <a:rPr lang="en-CA" sz="2000" b="1" kern="1200" dirty="0">
              <a:effectLst>
                <a:outerShdw blurRad="38100" dist="38100" dir="2700000" algn="tl">
                  <a:srgbClr val="000000">
                    <a:alpha val="43137"/>
                  </a:srgbClr>
                </a:outerShdw>
              </a:effectLst>
            </a:rPr>
            <a:t>Begin to use modifiers (adverbs and adjectives)</a:t>
          </a:r>
        </a:p>
      </dsp:txBody>
      <dsp:txXfrm>
        <a:off x="1064424" y="2805"/>
        <a:ext cx="2912632" cy="1747579"/>
      </dsp:txXfrm>
    </dsp:sp>
    <dsp:sp modelId="{5BD8D8A6-5B82-4088-A024-3498F9C786A5}">
      <dsp:nvSpPr>
        <dsp:cNvPr id="0" name=""/>
        <dsp:cNvSpPr/>
      </dsp:nvSpPr>
      <dsp:spPr>
        <a:xfrm>
          <a:off x="4268319" y="47613"/>
          <a:ext cx="2912632" cy="1747579"/>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CA" sz="2400" b="1" kern="1200" dirty="0">
              <a:effectLst>
                <a:outerShdw blurRad="38100" dist="38100" dir="2700000" algn="tl">
                  <a:srgbClr val="000000">
                    <a:alpha val="43137"/>
                  </a:srgbClr>
                </a:outerShdw>
              </a:effectLst>
            </a:rPr>
            <a:t>Point to common objects when they are named</a:t>
          </a:r>
        </a:p>
      </dsp:txBody>
      <dsp:txXfrm>
        <a:off x="4268319" y="47613"/>
        <a:ext cx="2912632" cy="1747579"/>
      </dsp:txXfrm>
    </dsp:sp>
    <dsp:sp modelId="{2CBB78D9-9351-43CA-913D-F3973C74CA99}">
      <dsp:nvSpPr>
        <dsp:cNvPr id="0" name=""/>
        <dsp:cNvSpPr/>
      </dsp:nvSpPr>
      <dsp:spPr>
        <a:xfrm>
          <a:off x="7472215" y="2805"/>
          <a:ext cx="2912632" cy="1747579"/>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CA" sz="2400" b="1" kern="1200" dirty="0">
              <a:effectLst>
                <a:outerShdw blurRad="38100" dist="38100" dir="2700000" algn="tl">
                  <a:srgbClr val="000000">
                    <a:alpha val="43137"/>
                  </a:srgbClr>
                </a:outerShdw>
              </a:effectLst>
            </a:rPr>
            <a:t>Name objects based on their description</a:t>
          </a:r>
        </a:p>
      </dsp:txBody>
      <dsp:txXfrm>
        <a:off x="7472215" y="2805"/>
        <a:ext cx="2912632" cy="1747579"/>
      </dsp:txXfrm>
    </dsp:sp>
    <dsp:sp modelId="{8D5D2F1E-ED70-4A95-A1AE-4B2B5F260B42}">
      <dsp:nvSpPr>
        <dsp:cNvPr id="0" name=""/>
        <dsp:cNvSpPr/>
      </dsp:nvSpPr>
      <dsp:spPr>
        <a:xfrm>
          <a:off x="1064424" y="2041647"/>
          <a:ext cx="2912632" cy="1747579"/>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en-CA" sz="2700" b="1" kern="1200" dirty="0">
              <a:effectLst>
                <a:outerShdw blurRad="38100" dist="38100" dir="2700000" algn="tl">
                  <a:srgbClr val="000000">
                    <a:alpha val="43137"/>
                  </a:srgbClr>
                </a:outerShdw>
              </a:effectLst>
            </a:rPr>
            <a:t>Respond to "what?" and "where?" questions</a:t>
          </a:r>
        </a:p>
      </dsp:txBody>
      <dsp:txXfrm>
        <a:off x="1064424" y="2041647"/>
        <a:ext cx="2912632" cy="1747579"/>
      </dsp:txXfrm>
    </dsp:sp>
    <dsp:sp modelId="{1449D2E9-BB5F-4DB0-BA5E-87725C9BF1C0}">
      <dsp:nvSpPr>
        <dsp:cNvPr id="0" name=""/>
        <dsp:cNvSpPr/>
      </dsp:nvSpPr>
      <dsp:spPr>
        <a:xfrm>
          <a:off x="4268319" y="2041647"/>
          <a:ext cx="2912632" cy="1747579"/>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CA" sz="2400" b="1" kern="1200" dirty="0">
              <a:effectLst>
                <a:outerShdw blurRad="38100" dist="38100" dir="2700000" algn="tl">
                  <a:srgbClr val="000000">
                    <a:alpha val="43137"/>
                  </a:srgbClr>
                </a:outerShdw>
              </a:effectLst>
            </a:rPr>
            <a:t>Enjoy listening to stories and asking for favorite stories</a:t>
          </a:r>
        </a:p>
      </dsp:txBody>
      <dsp:txXfrm>
        <a:off x="4268319" y="2041647"/>
        <a:ext cx="2912632" cy="1747579"/>
      </dsp:txXfrm>
    </dsp:sp>
    <dsp:sp modelId="{93C65962-ABE5-44D6-8D96-2D7D3491202D}">
      <dsp:nvSpPr>
        <dsp:cNvPr id="0" name=""/>
        <dsp:cNvSpPr/>
      </dsp:nvSpPr>
      <dsp:spPr>
        <a:xfrm>
          <a:off x="7488846" y="2044452"/>
          <a:ext cx="2912632" cy="1747579"/>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CA" sz="2400" b="1" kern="1200" dirty="0"/>
            <a:t>Recount events that happened that day </a:t>
          </a:r>
        </a:p>
      </dsp:txBody>
      <dsp:txXfrm>
        <a:off x="7488846" y="2044452"/>
        <a:ext cx="2912632" cy="1747579"/>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9942A9-641B-4675-98FF-1D6F4FDBBBA8}" type="datetimeFigureOut">
              <a:rPr lang="en-CA" smtClean="0"/>
              <a:t>2025-12-14</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554DD6-0126-4AB9-9708-5D42DF6986AF}" type="slidenum">
              <a:rPr lang="en-CA" smtClean="0"/>
              <a:t>‹#›</a:t>
            </a:fld>
            <a:endParaRPr lang="en-CA"/>
          </a:p>
        </p:txBody>
      </p:sp>
    </p:spTree>
    <p:extLst>
      <p:ext uri="{BB962C8B-B14F-4D97-AF65-F5344CB8AC3E}">
        <p14:creationId xmlns:p14="http://schemas.microsoft.com/office/powerpoint/2010/main" val="2844184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nctsn.org/nctsn_assets/pdfs/caring/sexualdevelopmentandbehavior.pdf"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www.pbs.org/wholechild/abc/social.html" TargetMode="External"/><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4570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solidFill>
                  <a:schemeClr val="tx1">
                    <a:lumMod val="75000"/>
                    <a:lumOff val="25000"/>
                  </a:schemeClr>
                </a:solidFill>
              </a:rPr>
              <a:t>SETs need to know and understand human development in order to make accurate observations and plan effective interventions. </a:t>
            </a:r>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5097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rebuchet MS" panose="020B0603020202020204" pitchFamily="34" charset="0"/>
                <a:ea typeface="Calibri" panose="020F0502020204030204" pitchFamily="34" charset="0"/>
                <a:cs typeface="Arial" panose="020B0604020202020204" pitchFamily="34" charset="0"/>
              </a:rPr>
              <a:t>This approach recognizes the great complexity in factors that contribute to human change. Studying development using the lifespan perspective illustrates how lives are unique.</a:t>
            </a:r>
            <a:endParaRPr kumimoji="0" lang="en-CA" altLang="en-US" sz="12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Trebuchet MS" panose="020B0603020202020204" pitchFamily="34" charset="0"/>
              <a:ea typeface="Calibri" panose="020F0502020204030204" pitchFamily="34" charset="0"/>
              <a:cs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rebuchet MS" panose="020B0603020202020204" pitchFamily="34" charset="0"/>
                <a:ea typeface="Calibri" panose="020F0502020204030204" pitchFamily="34" charset="0"/>
                <a:cs typeface="Arial" panose="020B0604020202020204" pitchFamily="34" charset="0"/>
              </a:rPr>
              <a:t>It contains information about who we are and how we came to be the way we are and where our future will lead us.</a:t>
            </a: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rebuchet MS" panose="020B0603020202020204" pitchFamily="34" charset="0"/>
                <a:ea typeface="Calibri" panose="020F0502020204030204" pitchFamily="34" charset="0"/>
                <a:cs typeface="Arial" panose="020B0604020202020204" pitchFamily="34" charset="0"/>
              </a:rPr>
              <a:t>This perspective shows that development involves both growth and decline as well as changes that occur from conception to birth.</a:t>
            </a: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rebuchet MS" panose="020B0603020202020204" pitchFamily="34" charset="0"/>
                <a:ea typeface="Calibri" panose="020F0502020204030204" pitchFamily="34" charset="0"/>
                <a:cs typeface="Arial" panose="020B0604020202020204" pitchFamily="34" charset="0"/>
              </a:rPr>
              <a:t>Understanding the lifespan perspective helps us to answer questions about pressures on the family and problems facing educators.</a:t>
            </a: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rebuchet MS" panose="020B0603020202020204" pitchFamily="34" charset="0"/>
                <a:ea typeface="Calibri" panose="020F0502020204030204" pitchFamily="34" charset="0"/>
                <a:cs typeface="Arial" panose="020B0604020202020204" pitchFamily="34" charset="0"/>
              </a:rPr>
              <a:t>This approach helps us explain and understand the extend to which our development is affected by biological inheritance and environmental experiences.</a:t>
            </a:r>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97177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41470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68955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177923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45043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414CF4B-275B-4241-8FE0-54F0F2E0A0D2}"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7846029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498859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a:t>Watch this </a:t>
            </a:r>
            <a:r>
              <a:rPr lang="en-CA" baseline="0" dirty="0"/>
              <a:t>short video and then be prepared to discuss 2 examples of </a:t>
            </a:r>
            <a:r>
              <a:rPr lang="en-CA" baseline="0"/>
              <a:t>child behaviour </a:t>
            </a:r>
            <a:r>
              <a:rPr lang="en-CA" baseline="0" dirty="0"/>
              <a:t>related to the stages of development.</a:t>
            </a:r>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113542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1818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62559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Click on the link above:</a:t>
            </a:r>
            <a:r>
              <a:rPr lang="en-CA" baseline="0" dirty="0"/>
              <a:t> Erik Erikson’s Theory of Development: A Teacher’s Observations and </a:t>
            </a:r>
            <a:r>
              <a:rPr lang="en-CA" b="1" baseline="0" dirty="0"/>
              <a:t>read the article</a:t>
            </a:r>
          </a:p>
          <a:p>
            <a:r>
              <a:rPr lang="en-CA" b="1" baseline="0" dirty="0"/>
              <a:t>Make sure to also read the Erik Erikson Article: click on the link above</a:t>
            </a:r>
            <a:endParaRPr lang="en-CA" b="1"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251803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860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08816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83268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698883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CA" sz="1200" b="0" i="0" kern="1200" dirty="0">
                <a:solidFill>
                  <a:schemeClr val="tx1"/>
                </a:solidFill>
                <a:effectLst/>
                <a:latin typeface="+mn-lt"/>
                <a:ea typeface="+mn-ea"/>
                <a:cs typeface="+mn-cs"/>
              </a:rPr>
              <a:t>What a child experiences during the early years sets a critical foundation for the entire life course. This is because early child development, including health, physical, social/emotional and language/cognitive domains strongly influences basic learning, school success, economic participation, social citizenry and health.</a:t>
            </a:r>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03731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03276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58953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62500" lnSpcReduction="20000"/>
          </a:bodyPr>
          <a:lstStyle/>
          <a:p>
            <a:pPr marL="177800" indent="-177800"/>
            <a:r>
              <a:rPr lang="en-CA" sz="3600" dirty="0">
                <a:solidFill>
                  <a:srgbClr val="727272"/>
                </a:solidFill>
              </a:rPr>
              <a:t>The alternate stepping motion is evident long before they start walking.</a:t>
            </a:r>
          </a:p>
          <a:p>
            <a:pPr marL="177800" indent="-177800"/>
            <a:r>
              <a:rPr lang="en-CA" sz="3600" dirty="0">
                <a:solidFill>
                  <a:srgbClr val="727272"/>
                </a:solidFill>
              </a:rPr>
              <a:t>Walking at this time is not possible until other component skills are mastered.</a:t>
            </a:r>
          </a:p>
          <a:p>
            <a:pPr marL="177800" indent="-177800"/>
            <a:r>
              <a:rPr lang="en-US" sz="3600" dirty="0"/>
              <a:t>Infants learn to run a few months after they learn to walk</a:t>
            </a:r>
          </a:p>
          <a:p>
            <a:pPr marL="177800" indent="-177800"/>
            <a:r>
              <a:rPr lang="en-US" sz="3600" dirty="0"/>
              <a:t>Running is more complex because</a:t>
            </a:r>
            <a:r>
              <a:rPr lang="en-US" sz="3600" baseline="0" dirty="0"/>
              <a:t> children</a:t>
            </a:r>
            <a:r>
              <a:rPr lang="en-US" sz="3600" dirty="0"/>
              <a:t> must learn to propel themselves into the air and to maintain their balance when they land.</a:t>
            </a:r>
          </a:p>
          <a:p>
            <a:pPr marL="177800" indent="-177800"/>
            <a:endParaRPr lang="en-CA" sz="3600" dirty="0">
              <a:solidFill>
                <a:srgbClr val="727272"/>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36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33635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600" dirty="0"/>
              <a:t>At 2 years:</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3600" dirty="0"/>
              <a:t> </a:t>
            </a:r>
            <a:endParaRPr lang="en-US" sz="3600" baseline="0" dirty="0"/>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sz="36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65986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77500" lnSpcReduction="20000"/>
          </a:bodyPr>
          <a:lstStyle/>
          <a:p>
            <a:pPr marL="382588" indent="-342900">
              <a:lnSpc>
                <a:spcPct val="90000"/>
              </a:lnSpc>
            </a:pPr>
            <a:r>
              <a:rPr lang="en-US" sz="3600" dirty="0"/>
              <a:t>Eye-hand coordination improves quickly</a:t>
            </a:r>
          </a:p>
          <a:p>
            <a:pPr marL="382588" indent="-342900">
              <a:lnSpc>
                <a:spcPct val="90000"/>
              </a:lnSpc>
            </a:pPr>
            <a:r>
              <a:rPr lang="en-US" sz="3600" dirty="0"/>
              <a:t>Children are ready to eat with a spoon at about 1 year</a:t>
            </a:r>
          </a:p>
          <a:p>
            <a:pPr marL="382588" indent="-342900">
              <a:lnSpc>
                <a:spcPct val="90000"/>
              </a:lnSpc>
            </a:pPr>
            <a:r>
              <a:rPr lang="en-US" sz="3600" dirty="0"/>
              <a:t>They don’t use their wrist</a:t>
            </a:r>
          </a:p>
          <a:p>
            <a:pPr marL="382588" indent="-342900">
              <a:lnSpc>
                <a:spcPct val="90000"/>
              </a:lnSpc>
            </a:pPr>
            <a:r>
              <a:rPr lang="en-US" sz="3600" dirty="0"/>
              <a:t>Development involves mastering the separate elements and then putting them together in sequence to form a smoothly functioning whole</a:t>
            </a:r>
          </a:p>
          <a:p>
            <a:pPr marL="177800" indent="-177800"/>
            <a:endParaRPr lang="en-CA" sz="3600" dirty="0">
              <a:solidFill>
                <a:srgbClr val="727272"/>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36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486548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36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97681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62500" lnSpcReduction="20000"/>
          </a:bodyPr>
          <a:lstStyle/>
          <a:p>
            <a:pPr marL="571500" marR="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600" dirty="0"/>
              <a:t>2 months: can sit with support</a:t>
            </a:r>
          </a:p>
          <a:p>
            <a:pPr marL="571500" marR="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600" dirty="0"/>
              <a:t>6-7 months: can sit upright without support</a:t>
            </a:r>
          </a:p>
          <a:p>
            <a:pPr marL="571500" marR="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600" dirty="0"/>
              <a:t>8 months: can pull themselves up and hold onto a chair</a:t>
            </a:r>
          </a:p>
          <a:p>
            <a:pPr marL="571500" marR="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600" dirty="0"/>
              <a:t>10-12 months: can stand alone</a:t>
            </a:r>
          </a:p>
          <a:p>
            <a:pPr marL="571500" marR="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600" dirty="0"/>
              <a:t>13-18 months: can use hands and legs to climb up a few stairs</a:t>
            </a:r>
          </a:p>
          <a:p>
            <a:pPr marL="571500" marR="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600" dirty="0"/>
              <a:t>18-24 months: can walk quickly or run stiffly; can walk backwards without losing balance; can jump in place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0252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77500" lnSpcReduction="20000"/>
          </a:bodyPr>
          <a:lstStyle/>
          <a:p>
            <a:pPr marL="611188" indent="-571500">
              <a:lnSpc>
                <a:spcPct val="90000"/>
              </a:lnSpc>
              <a:buFont typeface="Arial" panose="020B0604020202020204" pitchFamily="34" charset="0"/>
              <a:buChar char="•"/>
            </a:pPr>
            <a:r>
              <a:rPr lang="en-US" sz="3600" dirty="0"/>
              <a:t>Eye-hand coordination improves quickly</a:t>
            </a:r>
          </a:p>
          <a:p>
            <a:pPr marL="611188" indent="-571500">
              <a:lnSpc>
                <a:spcPct val="90000"/>
              </a:lnSpc>
              <a:buFont typeface="Arial" panose="020B0604020202020204" pitchFamily="34" charset="0"/>
              <a:buChar char="•"/>
            </a:pPr>
            <a:r>
              <a:rPr lang="en-US" sz="3600" dirty="0"/>
              <a:t>Children are ready to eat with a spoon at about 1 year</a:t>
            </a:r>
          </a:p>
          <a:p>
            <a:pPr marL="611188" indent="-571500">
              <a:lnSpc>
                <a:spcPct val="90000"/>
              </a:lnSpc>
              <a:buFont typeface="Arial" panose="020B0604020202020204" pitchFamily="34" charset="0"/>
              <a:buChar char="•"/>
            </a:pPr>
            <a:r>
              <a:rPr lang="en-US" sz="3600" dirty="0"/>
              <a:t>They don’t use their wrist yet</a:t>
            </a:r>
          </a:p>
          <a:p>
            <a:pPr marL="611188" indent="-571500">
              <a:lnSpc>
                <a:spcPct val="90000"/>
              </a:lnSpc>
              <a:buFont typeface="Arial" panose="020B0604020202020204" pitchFamily="34" charset="0"/>
              <a:buChar char="•"/>
            </a:pPr>
            <a:r>
              <a:rPr lang="en-US" sz="3600" dirty="0"/>
              <a:t>Development involves mastering the separate elements and then putting them together in sequence to form </a:t>
            </a:r>
            <a:r>
              <a:rPr lang="en-US" sz="3600"/>
              <a:t>a smoothly</a:t>
            </a:r>
            <a:r>
              <a:rPr lang="en-US" sz="3600" baseline="0"/>
              <a:t> </a:t>
            </a:r>
            <a:r>
              <a:rPr lang="en-US" sz="3600"/>
              <a:t>functioning </a:t>
            </a:r>
            <a:r>
              <a:rPr lang="en-US" sz="3600" dirty="0"/>
              <a:t>whole</a:t>
            </a:r>
          </a:p>
          <a:p>
            <a:pPr marL="177800" indent="-177800"/>
            <a:endParaRPr lang="en-CA" sz="3600" dirty="0">
              <a:solidFill>
                <a:srgbClr val="727272"/>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36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56310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177800" indent="-177800"/>
            <a:endParaRPr lang="en-CA" sz="3600" dirty="0">
              <a:solidFill>
                <a:srgbClr val="727272"/>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36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211217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177800" indent="-177800"/>
            <a:endParaRPr lang="en-CA" sz="3600" dirty="0">
              <a:solidFill>
                <a:srgbClr val="727272"/>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36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921043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177800" indent="-177800"/>
            <a:endParaRPr lang="en-CA" sz="3600" dirty="0">
              <a:solidFill>
                <a:srgbClr val="727272"/>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36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947681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36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15447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CA" b="1" dirty="0"/>
              <a:t>Milestones</a:t>
            </a:r>
          </a:p>
          <a:p>
            <a:pPr>
              <a:buFont typeface="Arial" pitchFamily="34" charset="0"/>
              <a:buChar char="•"/>
            </a:pPr>
            <a:r>
              <a:rPr lang="en-CA" dirty="0"/>
              <a:t> 1 month – responsive smile</a:t>
            </a:r>
          </a:p>
          <a:p>
            <a:pPr>
              <a:buFont typeface="Arial" pitchFamily="34" charset="0"/>
              <a:buChar char="•"/>
            </a:pPr>
            <a:r>
              <a:rPr lang="en-CA" baseline="0" dirty="0"/>
              <a:t> </a:t>
            </a:r>
            <a:r>
              <a:rPr lang="en-CA" dirty="0"/>
              <a:t>2-3 months – recognizes parents</a:t>
            </a:r>
          </a:p>
          <a:p>
            <a:pPr>
              <a:buFont typeface="Arial" pitchFamily="34" charset="0"/>
              <a:buChar char="•"/>
            </a:pPr>
            <a:r>
              <a:rPr lang="en-CA" baseline="0" dirty="0"/>
              <a:t> </a:t>
            </a:r>
            <a:r>
              <a:rPr lang="en-CA" dirty="0"/>
              <a:t>6 - 8 months – stranger anxiety, responds to name</a:t>
            </a:r>
          </a:p>
          <a:p>
            <a:pPr>
              <a:buFont typeface="Arial" pitchFamily="34" charset="0"/>
              <a:buChar char="•"/>
            </a:pPr>
            <a:r>
              <a:rPr lang="en-CA" baseline="0" dirty="0"/>
              <a:t> </a:t>
            </a:r>
            <a:r>
              <a:rPr lang="en-CA" dirty="0"/>
              <a:t>10 months – repeats performance laughed at, waves bye, separation anxiety, social games</a:t>
            </a:r>
          </a:p>
          <a:p>
            <a:pPr>
              <a:buFont typeface="Arial" pitchFamily="34" charset="0"/>
              <a:buChar char="•"/>
            </a:pPr>
            <a:r>
              <a:rPr lang="en-CA" baseline="0" dirty="0"/>
              <a:t> </a:t>
            </a:r>
            <a:r>
              <a:rPr lang="en-CA" dirty="0"/>
              <a:t>15 months – “mine”, gives hugs</a:t>
            </a:r>
          </a:p>
          <a:p>
            <a:pPr>
              <a:buFont typeface="Arial" pitchFamily="34" charset="0"/>
              <a:buChar char="•"/>
            </a:pPr>
            <a:r>
              <a:rPr lang="en-CA" baseline="0" dirty="0"/>
              <a:t> </a:t>
            </a:r>
            <a:r>
              <a:rPr lang="en-CA" dirty="0"/>
              <a:t>18 months – seeks affection</a:t>
            </a:r>
          </a:p>
          <a:p>
            <a:pPr>
              <a:buFont typeface="Arial" pitchFamily="34" charset="0"/>
              <a:buChar char="•"/>
            </a:pPr>
            <a:r>
              <a:rPr lang="en-CA" baseline="0" dirty="0"/>
              <a:t> </a:t>
            </a:r>
            <a:r>
              <a:rPr lang="en-CA" dirty="0"/>
              <a:t>24 months – parallel play, smiles with praise, tantrums, imitates</a:t>
            </a:r>
          </a:p>
          <a:p>
            <a:pPr>
              <a:buFont typeface="Arial" pitchFamily="34" charset="0"/>
              <a:buChar char="•"/>
            </a:pPr>
            <a:r>
              <a:rPr lang="en-CA" baseline="0" dirty="0"/>
              <a:t> </a:t>
            </a:r>
            <a:r>
              <a:rPr lang="en-CA" dirty="0"/>
              <a:t>30 months – transitional objects, independence</a:t>
            </a:r>
          </a:p>
          <a:p>
            <a:pPr>
              <a:buFont typeface="Arial" pitchFamily="34" charset="0"/>
              <a:buChar char="•"/>
            </a:pPr>
            <a:r>
              <a:rPr lang="en-CA" baseline="0" dirty="0"/>
              <a:t> </a:t>
            </a:r>
            <a:r>
              <a:rPr lang="en-CA" dirty="0"/>
              <a:t>36 m – make-believe, cooperative play, delayed gratification, shows off</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312588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CA" dirty="0"/>
              <a:t>“Naming”:</a:t>
            </a:r>
          </a:p>
          <a:p>
            <a:pPr>
              <a:buFont typeface="Arial" pitchFamily="34" charset="0"/>
              <a:buChar char="•"/>
            </a:pPr>
            <a:r>
              <a:rPr lang="en-CA" dirty="0"/>
              <a:t>  By 12 months - may understand 100 words</a:t>
            </a:r>
            <a:r>
              <a:rPr lang="en-CA" baseline="0" dirty="0"/>
              <a:t> </a:t>
            </a:r>
            <a:r>
              <a:rPr lang="en-CA" dirty="0"/>
              <a:t>– will</a:t>
            </a:r>
            <a:r>
              <a:rPr lang="en-CA" baseline="0" dirty="0"/>
              <a:t> u</a:t>
            </a:r>
            <a:r>
              <a:rPr lang="en-CA" dirty="0"/>
              <a:t>nderstand simple command with gesture</a:t>
            </a:r>
          </a:p>
          <a:p>
            <a:pPr>
              <a:buFont typeface="Arial" pitchFamily="34" charset="0"/>
              <a:buChar char="•"/>
            </a:pPr>
            <a:r>
              <a:rPr lang="en-CA" baseline="0" dirty="0"/>
              <a:t>  </a:t>
            </a:r>
            <a:r>
              <a:rPr lang="en-CA" dirty="0"/>
              <a:t>By 24 months - no gesture needed with</a:t>
            </a:r>
            <a:r>
              <a:rPr lang="en-CA" baseline="0" dirty="0"/>
              <a:t> </a:t>
            </a:r>
            <a:r>
              <a:rPr lang="en-CA" dirty="0"/>
              <a:t>command</a:t>
            </a:r>
          </a:p>
          <a:p>
            <a:pPr>
              <a:buFont typeface="Arial" pitchFamily="34" charset="0"/>
              <a:buChar char="•"/>
            </a:pPr>
            <a:r>
              <a:rPr lang="en-CA" baseline="0" dirty="0"/>
              <a:t>  </a:t>
            </a:r>
            <a:r>
              <a:rPr lang="en-CA" dirty="0"/>
              <a:t>By 18 months - uses 25 words spontaneously</a:t>
            </a:r>
          </a:p>
          <a:p>
            <a:pPr>
              <a:buFont typeface="Arial" pitchFamily="34" charset="0"/>
              <a:buChar char="•"/>
            </a:pPr>
            <a:r>
              <a:rPr lang="en-CA" baseline="0" dirty="0"/>
              <a:t>  Will use word </a:t>
            </a:r>
            <a:r>
              <a:rPr lang="en-CA" dirty="0"/>
              <a:t>combinations when expressive vocabulary reaches 50 words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953365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r>
              <a:rPr lang="en-CA" dirty="0"/>
              <a:t>Orzu, how can I format</a:t>
            </a:r>
            <a:r>
              <a:rPr lang="en-CA" baseline="0" dirty="0"/>
              <a:t> photo so text is in between or behind?</a:t>
            </a:r>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30971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65150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06643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36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3600">
                <a:solidFill>
                  <a:srgbClr val="727272"/>
                </a:solidFill>
              </a:rPr>
              <a:t>Height and weight variations can be affected by poor nutrition and racial or ethnic background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36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255130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36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eaLnBrk="1" hangingPunct="1"/>
            <a:r>
              <a:rPr lang="en-US" dirty="0">
                <a:solidFill>
                  <a:srgbClr val="009900"/>
                </a:solidFill>
              </a:rPr>
              <a:t>Gross Motor Development </a:t>
            </a:r>
          </a:p>
          <a:p>
            <a:pPr lvl="1" eaLnBrk="1" hangingPunct="1"/>
            <a:r>
              <a:rPr lang="en-US" dirty="0">
                <a:solidFill>
                  <a:srgbClr val="009900"/>
                </a:solidFill>
              </a:rPr>
              <a:t>During middle childhood, running, jumping, hopping, and ball skills become more refined.</a:t>
            </a:r>
          </a:p>
          <a:p>
            <a:pPr lvl="1" eaLnBrk="1" hangingPunct="1"/>
            <a:r>
              <a:rPr lang="en-US" dirty="0">
                <a:solidFill>
                  <a:srgbClr val="009900"/>
                </a:solidFill>
              </a:rPr>
              <a:t>Motor skills improve in the capacities of flexibility, balance, agility, and force.</a:t>
            </a:r>
          </a:p>
          <a:p>
            <a:pPr lvl="1" eaLnBrk="1" hangingPunct="1"/>
            <a:r>
              <a:rPr lang="en-US" dirty="0">
                <a:solidFill>
                  <a:srgbClr val="009900"/>
                </a:solidFill>
              </a:rPr>
              <a:t>Steady improvements also occur in reaction time—11-year-olds can respond almost twice as quickly to a stimulus as 5-year-olds.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79919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177800" indent="-177800"/>
            <a:endParaRPr lang="en-CA" sz="3600" dirty="0">
              <a:solidFill>
                <a:srgbClr val="727272"/>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36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CA" dirty="0"/>
              <a:t>This video on middle childhood development mentions motor development, gender differences, physical fitness, and children with disabilities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400" dirty="0"/>
              <a:t>For more information on sexual development in middle childhood,</a:t>
            </a:r>
            <a:r>
              <a:rPr lang="en-US" sz="3400" baseline="0" dirty="0"/>
              <a:t> see this article: </a:t>
            </a:r>
            <a:r>
              <a:rPr lang="en-CA" sz="3600" dirty="0">
                <a:hlinkClick r:id="rId3"/>
              </a:rPr>
              <a:t>http://nctsn.org/nctsn_assets/pdfs/caring/sexualdevelopmentandbehavior.pdf</a:t>
            </a: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187431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26807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358260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36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85204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sz="1200"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404207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Self-awareness begins between 18-24 months.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They will point to pictures in books, possibly recognize themselves in photos.</a:t>
            </a:r>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697148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5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a:t>Temperament </a:t>
            </a:r>
            <a:r>
              <a:rPr lang="en-US" dirty="0"/>
              <a:t>remains important throughout life.</a:t>
            </a:r>
          </a:p>
          <a:p>
            <a:pPr marL="0" marR="0" indent="0" algn="l" defTabSz="914400" rtl="0" eaLnBrk="1" fontAlgn="auto" latinLnBrk="0" hangingPunct="1">
              <a:lnSpc>
                <a:spcPct val="100000"/>
              </a:lnSpc>
              <a:spcBef>
                <a:spcPts val="0"/>
              </a:spcBef>
              <a:spcAft>
                <a:spcPts val="0"/>
              </a:spcAft>
              <a:buClrTx/>
              <a:buSzTx/>
              <a:buFontTx/>
              <a:buNone/>
              <a:tabLst/>
              <a:defRPr/>
            </a:pPr>
            <a:r>
              <a:rPr lang="en-US" sz="3400" dirty="0"/>
              <a:t>Temperament is somewhat stable during the infant and toddler years.</a:t>
            </a:r>
          </a:p>
          <a:p>
            <a:pPr marL="0" marR="0" indent="0" algn="l" defTabSz="914400" rtl="0" eaLnBrk="1" fontAlgn="auto" latinLnBrk="0" hangingPunct="1">
              <a:lnSpc>
                <a:spcPct val="100000"/>
              </a:lnSpc>
              <a:spcBef>
                <a:spcPts val="0"/>
              </a:spcBef>
              <a:spcAft>
                <a:spcPts val="0"/>
              </a:spcAft>
              <a:buClrTx/>
              <a:buSzTx/>
              <a:buFontTx/>
              <a:buNone/>
              <a:tabLst/>
              <a:defRPr/>
            </a:pPr>
            <a:r>
              <a:rPr lang="en-US" sz="3400" dirty="0"/>
              <a:t>Newborns who cry under moderate stress tend to (at 5 months) cry when they are placed in a stressful situation.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3400" dirty="0"/>
              <a:t>Depending on the temperament a child has during infancy, the experiences that the parents offer them will be different.</a:t>
            </a:r>
          </a:p>
          <a:p>
            <a:pPr marL="0" marR="0" indent="0" algn="l" defTabSz="914400" rtl="0" eaLnBrk="1" fontAlgn="auto" latinLnBrk="0" hangingPunct="1">
              <a:lnSpc>
                <a:spcPct val="100000"/>
              </a:lnSpc>
              <a:spcBef>
                <a:spcPts val="0"/>
              </a:spcBef>
              <a:spcAft>
                <a:spcPts val="0"/>
              </a:spcAft>
              <a:buClrTx/>
              <a:buSzTx/>
              <a:buFontTx/>
              <a:buNone/>
              <a:tabLst/>
              <a:defRPr/>
            </a:pPr>
            <a:r>
              <a:rPr lang="en-US" sz="3400" dirty="0"/>
              <a:t>This affects development over the years.</a:t>
            </a:r>
          </a:p>
          <a:p>
            <a:pPr marL="0" marR="0" indent="0" algn="l" defTabSz="914400" rtl="0" eaLnBrk="1" fontAlgn="auto" latinLnBrk="0" hangingPunct="1">
              <a:lnSpc>
                <a:spcPct val="100000"/>
              </a:lnSpc>
              <a:spcBef>
                <a:spcPts val="0"/>
              </a:spcBef>
              <a:spcAft>
                <a:spcPts val="0"/>
              </a:spcAft>
              <a:buClrTx/>
              <a:buSzTx/>
              <a:buFontTx/>
              <a:buNone/>
              <a:tabLst/>
              <a:defRPr/>
            </a:pPr>
            <a:r>
              <a:rPr lang="en-US" sz="3600" dirty="0"/>
              <a:t>Infants and toddlers with difficult temperaments (resisting control) tend to have behaviour problems and aggression when older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299339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5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400" dirty="0"/>
              <a:t>Through </a:t>
            </a:r>
            <a:r>
              <a:rPr lang="en-CA" sz="3600" dirty="0">
                <a:solidFill>
                  <a:srgbClr val="727272"/>
                </a:solidFill>
              </a:rPr>
              <a:t>play, children learn about themselves, others and the world they live in.</a:t>
            </a:r>
          </a:p>
          <a:p>
            <a:pPr marL="177800" indent="-177800"/>
            <a:r>
              <a:rPr lang="en-CA" sz="3600" dirty="0">
                <a:solidFill>
                  <a:srgbClr val="727272"/>
                </a:solidFill>
              </a:rPr>
              <a:t>A few weeks old: social, smiling, moving head to catch the eye of another, copying movements, copy sounds, rhythms</a:t>
            </a:r>
          </a:p>
          <a:p>
            <a:pPr marL="177800" indent="-177800"/>
            <a:endParaRPr lang="en-CA" sz="3600" dirty="0">
              <a:solidFill>
                <a:srgbClr val="727272"/>
              </a:solidFill>
            </a:endParaRPr>
          </a:p>
          <a:p>
            <a:pPr marL="177800" indent="-177800"/>
            <a:r>
              <a:rPr lang="en-CA" sz="3600" dirty="0">
                <a:solidFill>
                  <a:srgbClr val="727272"/>
                </a:solidFill>
              </a:rPr>
              <a:t>By end of 1st year - claps, smiles, hide and seek</a:t>
            </a:r>
          </a:p>
          <a:p>
            <a:pPr marL="177800" indent="-177800"/>
            <a:r>
              <a:rPr lang="en-CA" sz="3600" dirty="0">
                <a:solidFill>
                  <a:srgbClr val="727272"/>
                </a:solidFill>
              </a:rPr>
              <a:t>2 years: rhythm, rhymes, stories, songs, dancing, imitation of adults at work, giving and receiving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21704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914214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3600" dirty="0">
                <a:hlinkClick r:id="rId3"/>
              </a:rPr>
              <a:t>http://www.pbs.org/wholechild/abc/social.html</a:t>
            </a: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237108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70000" lnSpcReduction="20000"/>
          </a:bodyPr>
          <a:lstStyle/>
          <a:p>
            <a:pPr marL="177800" indent="-177800"/>
            <a:r>
              <a:rPr lang="en-CA" sz="3600" b="1" dirty="0">
                <a:solidFill>
                  <a:srgbClr val="727272"/>
                </a:solidFill>
              </a:rPr>
              <a:t>Children</a:t>
            </a:r>
            <a:r>
              <a:rPr lang="en-CA" sz="3600" b="1" baseline="0" dirty="0">
                <a:solidFill>
                  <a:srgbClr val="727272"/>
                </a:solidFill>
              </a:rPr>
              <a:t> at this age also s</a:t>
            </a:r>
            <a:r>
              <a:rPr lang="en-CA" sz="3600" b="1" dirty="0">
                <a:solidFill>
                  <a:srgbClr val="727272"/>
                </a:solidFill>
              </a:rPr>
              <a:t>how some understanding of moral reasoning, exploring ideas about fairness and good or bad behavior</a:t>
            </a:r>
          </a:p>
          <a:p>
            <a:pPr marL="177800" indent="-177800"/>
            <a:r>
              <a:rPr lang="en-CA" sz="3600" b="1" dirty="0">
                <a:solidFill>
                  <a:srgbClr val="727272"/>
                </a:solidFill>
              </a:rPr>
              <a:t>Bring dramatic play closer to reality by paying attention to detail, time, and space</a:t>
            </a:r>
            <a:endParaRPr lang="en-CA" sz="3600" b="1" dirty="0"/>
          </a:p>
          <a:p>
            <a:pPr marL="0" marR="0" indent="0" algn="l" defTabSz="914400" rtl="0" eaLnBrk="1" fontAlgn="auto" latinLnBrk="0" hangingPunct="1">
              <a:lnSpc>
                <a:spcPct val="100000"/>
              </a:lnSpc>
              <a:spcBef>
                <a:spcPts val="0"/>
              </a:spcBef>
              <a:spcAft>
                <a:spcPts val="0"/>
              </a:spcAft>
              <a:buClrTx/>
              <a:buSzTx/>
              <a:buFontTx/>
              <a:buNone/>
              <a:tabLst/>
              <a:defRPr/>
            </a:pPr>
            <a:endParaRPr lang="en-CA" sz="3600" dirty="0">
              <a:hlinkClick r:id="" action="ppaction://noaction"/>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3600" dirty="0">
                <a:hlinkClick r:id="" action="ppaction://noaction"/>
              </a:rPr>
              <a:t>http://www.pbs.org/wholechild/abc/social.html</a:t>
            </a: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690420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67</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68</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69</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73</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768908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400" dirty="0"/>
              <a:t>Through </a:t>
            </a:r>
            <a:r>
              <a:rPr lang="en-CA" sz="3600" dirty="0">
                <a:solidFill>
                  <a:srgbClr val="727272"/>
                </a:solidFill>
              </a:rPr>
              <a:t>play, children learn about themselves, others and the world they live in.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CA" dirty="0"/>
              <a:t>This</a:t>
            </a:r>
            <a:r>
              <a:rPr lang="en-CA" baseline="0" dirty="0"/>
              <a:t> video includes information on</a:t>
            </a:r>
            <a:r>
              <a:rPr lang="en-CA" dirty="0"/>
              <a:t> familial influences, maternal employment,</a:t>
            </a:r>
            <a:r>
              <a:rPr lang="en-CA" baseline="0" dirty="0"/>
              <a:t> same-sex parents, the effects of divorce, peer relationships, and school characteristics</a:t>
            </a:r>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CA" dirty="0"/>
              <a:t>This video </a:t>
            </a:r>
            <a:r>
              <a:rPr lang="en-CA"/>
              <a:t>explores Piaget’s </a:t>
            </a:r>
            <a:r>
              <a:rPr lang="en-CA" dirty="0"/>
              <a:t>theory of cognitive development, Kohlberg’s Moral Development Theory, information processing (learning, remembering, problem-solving), language development and literacy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79</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8266001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CA"/>
              <a:t>Read the rest of this article on cognitive development in very young children here: http://www.gracepointwellness.org/461-child-development-parenting-infants-0-2/article/10112-infancy-cognitive-development</a:t>
            </a:r>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80</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73790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81</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9414737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82</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861946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177800" indent="-177800"/>
            <a:r>
              <a:rPr lang="en-CA" dirty="0"/>
              <a:t>Infant intelligence tests tend to focus on sensorimotor skills and abilities.</a:t>
            </a:r>
          </a:p>
          <a:p>
            <a:pPr marL="177800" indent="-177800"/>
            <a:r>
              <a:rPr lang="en-CA" dirty="0"/>
              <a:t>Tests for older children and adults focus more on cognitive processes such as language, arithmetic and task of nonverbal problem solving.</a:t>
            </a:r>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83</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393161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CA" dirty="0"/>
              <a:t>Language = a form of communication – can be spoken, written, signed, gestured.</a:t>
            </a:r>
          </a:p>
          <a:p>
            <a:endParaRPr lang="en-CA" dirty="0"/>
          </a:p>
          <a:p>
            <a:r>
              <a:rPr lang="en-CA" dirty="0"/>
              <a:t>Infants make sounds from birth.</a:t>
            </a:r>
          </a:p>
          <a:p>
            <a:endParaRPr lang="en-CA" dirty="0"/>
          </a:p>
          <a:p>
            <a:r>
              <a:rPr lang="en-CA" dirty="0"/>
              <a:t>Three periods of language development: </a:t>
            </a:r>
          </a:p>
          <a:p>
            <a:r>
              <a:rPr lang="en-CA" dirty="0"/>
              <a:t>– Pre-speech period (0 to 10 months)</a:t>
            </a:r>
          </a:p>
          <a:p>
            <a:r>
              <a:rPr lang="en-CA" dirty="0"/>
              <a:t>– Naming period (10-18 months)</a:t>
            </a:r>
          </a:p>
          <a:p>
            <a:r>
              <a:rPr lang="en-CA" dirty="0"/>
              <a:t>– Word </a:t>
            </a:r>
            <a:r>
              <a:rPr lang="en-CA"/>
              <a:t>combination period </a:t>
            </a:r>
            <a:r>
              <a:rPr lang="en-CA" dirty="0"/>
              <a:t>(18-24 months)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84</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9652771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dirty="0">
                <a:solidFill>
                  <a:schemeClr val="tx1"/>
                </a:solidFill>
              </a:rPr>
              <a:t>Both </a:t>
            </a:r>
            <a:r>
              <a:rPr lang="en-CA" sz="1200" b="0" i="1" dirty="0">
                <a:solidFill>
                  <a:schemeClr val="tx1"/>
                </a:solidFill>
              </a:rPr>
              <a:t>understanding</a:t>
            </a:r>
            <a:r>
              <a:rPr lang="en-CA" sz="1200" b="0" dirty="0">
                <a:solidFill>
                  <a:schemeClr val="tx1"/>
                </a:solidFill>
              </a:rPr>
              <a:t> of language and </a:t>
            </a:r>
            <a:r>
              <a:rPr lang="en-CA" sz="1200" b="0" i="1" dirty="0">
                <a:solidFill>
                  <a:schemeClr val="tx1"/>
                </a:solidFill>
              </a:rPr>
              <a:t>speaking</a:t>
            </a:r>
            <a:r>
              <a:rPr lang="en-CA" sz="1200" b="0" dirty="0">
                <a:solidFill>
                  <a:schemeClr val="tx1"/>
                </a:solidFill>
              </a:rPr>
              <a:t> develop more rapidly at this stage</a:t>
            </a:r>
            <a:endParaRPr lang="en-CA" sz="1200" b="0" dirty="0">
              <a:solidFill>
                <a:prstClr val="black">
                  <a:lumMod val="85000"/>
                  <a:lumOff val="15000"/>
                </a:prstClr>
              </a:solidFill>
              <a:effectLst>
                <a:outerShdw blurRad="38100" dist="38100" dir="2700000" algn="tl">
                  <a:srgbClr val="000000">
                    <a:alpha val="43137"/>
                  </a:srgbClr>
                </a:outerShdw>
              </a:effectLst>
            </a:endParaRPr>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85</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123152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a:t>Language usage becomes more complex at this</a:t>
            </a:r>
            <a:r>
              <a:rPr lang="en-CA" sz="1200" b="1" baseline="0" dirty="0"/>
              <a:t> age</a:t>
            </a:r>
            <a:endParaRPr lang="en-CA" sz="1200" b="1"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86</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058011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120650" lvl="0" indent="-177800"/>
            <a:r>
              <a:rPr lang="en-CA" sz="1900" dirty="0"/>
              <a:t>Most 4-5 year old children can also:</a:t>
            </a:r>
          </a:p>
          <a:p>
            <a:pPr marL="120650" lvl="0" indent="-177800">
              <a:buFont typeface="Arial" pitchFamily="34" charset="0"/>
              <a:buChar char="•"/>
            </a:pPr>
            <a:r>
              <a:rPr lang="en-CA" sz="1900" dirty="0"/>
              <a:t>Refer to causality by using "because" and "so“</a:t>
            </a:r>
          </a:p>
          <a:p>
            <a:pPr marL="120650" lvl="0" indent="-177800">
              <a:buFont typeface="Arial" pitchFamily="34" charset="0"/>
              <a:buChar char="•"/>
            </a:pPr>
            <a:r>
              <a:rPr lang="en-CA" sz="1900" dirty="0"/>
              <a:t>Follow three unrelated commands appropriately</a:t>
            </a:r>
          </a:p>
          <a:p>
            <a:pPr marL="120650" lvl="0" indent="-177800">
              <a:buFont typeface="Arial" pitchFamily="34" charset="0"/>
              <a:buChar char="•"/>
            </a:pPr>
            <a:r>
              <a:rPr lang="en-CA" sz="1900" dirty="0"/>
              <a:t>Understand comparatives like loud, louder, loudest</a:t>
            </a:r>
          </a:p>
          <a:p>
            <a:pPr marL="120650" lvl="0" indent="-177800">
              <a:buFont typeface="Arial" pitchFamily="34" charset="0"/>
              <a:buChar char="•"/>
            </a:pPr>
            <a:r>
              <a:rPr lang="en-CA" sz="1900" dirty="0"/>
              <a:t>Listen to long stories (but may misinterpret the facts)</a:t>
            </a:r>
          </a:p>
          <a:p>
            <a:pPr marL="120650" lvl="0" indent="-177800">
              <a:buFont typeface="Arial" pitchFamily="34" charset="0"/>
              <a:buChar char="•"/>
            </a:pPr>
            <a:r>
              <a:rPr lang="en-CA" sz="1900" dirty="0"/>
              <a:t>Understand sequencing of events when clearly explained (for example, "First we plug the drain, then we run the water, and finally we take a bath")  </a:t>
            </a:r>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87</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8475841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CA" dirty="0"/>
              <a:t>“Naming”:</a:t>
            </a:r>
          </a:p>
          <a:p>
            <a:pPr>
              <a:buFont typeface="Arial" pitchFamily="34" charset="0"/>
              <a:buChar char="•"/>
            </a:pPr>
            <a:r>
              <a:rPr lang="en-CA" dirty="0"/>
              <a:t>  By 12 months - may understand 100 words</a:t>
            </a:r>
            <a:r>
              <a:rPr lang="en-CA" baseline="0" dirty="0"/>
              <a:t> </a:t>
            </a:r>
            <a:r>
              <a:rPr lang="en-CA" dirty="0"/>
              <a:t>– will</a:t>
            </a:r>
            <a:r>
              <a:rPr lang="en-CA" baseline="0" dirty="0"/>
              <a:t> u</a:t>
            </a:r>
            <a:r>
              <a:rPr lang="en-CA" dirty="0"/>
              <a:t>nderstand simple command with gesture</a:t>
            </a:r>
          </a:p>
          <a:p>
            <a:pPr>
              <a:buFont typeface="Arial" pitchFamily="34" charset="0"/>
              <a:buChar char="•"/>
            </a:pPr>
            <a:r>
              <a:rPr lang="en-CA" baseline="0" dirty="0"/>
              <a:t>  </a:t>
            </a:r>
            <a:r>
              <a:rPr lang="en-CA" dirty="0"/>
              <a:t>By 24 months - no gesture needed with</a:t>
            </a:r>
            <a:r>
              <a:rPr lang="en-CA" baseline="0" dirty="0"/>
              <a:t> </a:t>
            </a:r>
            <a:r>
              <a:rPr lang="en-CA" dirty="0"/>
              <a:t>command</a:t>
            </a:r>
          </a:p>
          <a:p>
            <a:pPr>
              <a:buFont typeface="Arial" pitchFamily="34" charset="0"/>
              <a:buChar char="•"/>
            </a:pPr>
            <a:r>
              <a:rPr lang="en-CA" baseline="0" dirty="0"/>
              <a:t>  </a:t>
            </a:r>
            <a:r>
              <a:rPr lang="en-CA" dirty="0"/>
              <a:t>By 18 months - uses 25 words spontaneously</a:t>
            </a:r>
          </a:p>
          <a:p>
            <a:pPr>
              <a:buFont typeface="Arial" pitchFamily="34" charset="0"/>
              <a:buChar char="•"/>
            </a:pPr>
            <a:r>
              <a:rPr lang="en-CA" baseline="0" dirty="0"/>
              <a:t>  Will use word </a:t>
            </a:r>
            <a:r>
              <a:rPr lang="en-CA" dirty="0"/>
              <a:t>combinations when expressive vocabulary reaches 50 words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88</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028908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609600" indent="-609600">
              <a:lnSpc>
                <a:spcPct val="90000"/>
              </a:lnSpc>
              <a:buFont typeface="Wingdings" pitchFamily="2" charset="2"/>
              <a:buNone/>
            </a:pPr>
            <a:r>
              <a:rPr lang="en-US" sz="1200" b="0" dirty="0">
                <a:latin typeface="Arial Narrow" pitchFamily="34" charset="0"/>
                <a:cs typeface="Arial" charset="0"/>
              </a:rPr>
              <a:t>Howard Gardner suggests there are 8 distinct intelligences (that work together at times):</a:t>
            </a:r>
          </a:p>
          <a:p>
            <a:pPr marL="609600" indent="-609600">
              <a:lnSpc>
                <a:spcPct val="90000"/>
              </a:lnSpc>
              <a:buFont typeface="Wingdings" pitchFamily="2" charset="2"/>
              <a:buChar char="w"/>
            </a:pPr>
            <a:r>
              <a:rPr lang="en-US" sz="1200" b="0" i="0" dirty="0">
                <a:latin typeface="Arial Narrow" pitchFamily="34" charset="0"/>
                <a:cs typeface="Arial" charset="0"/>
              </a:rPr>
              <a:t>Musical intelligence </a:t>
            </a:r>
          </a:p>
          <a:p>
            <a:pPr marL="609600" indent="-609600">
              <a:lnSpc>
                <a:spcPct val="90000"/>
              </a:lnSpc>
              <a:buFont typeface="Wingdings" pitchFamily="2" charset="2"/>
              <a:buChar char="w"/>
            </a:pPr>
            <a:r>
              <a:rPr lang="en-US" sz="1200" b="0" dirty="0">
                <a:latin typeface="Arial Narrow" pitchFamily="34" charset="0"/>
                <a:cs typeface="Arial" charset="0"/>
              </a:rPr>
              <a:t>Bodily kinesthetic intelligence </a:t>
            </a:r>
          </a:p>
          <a:p>
            <a:pPr marL="609600" indent="-609600">
              <a:lnSpc>
                <a:spcPct val="90000"/>
              </a:lnSpc>
              <a:buFont typeface="Wingdings" pitchFamily="2" charset="2"/>
              <a:buChar char="w"/>
            </a:pPr>
            <a:r>
              <a:rPr lang="en-US" sz="1200" b="0" dirty="0">
                <a:latin typeface="Arial Narrow" pitchFamily="34" charset="0"/>
                <a:cs typeface="Arial" charset="0"/>
              </a:rPr>
              <a:t>Logical mathematical intelligence </a:t>
            </a:r>
          </a:p>
          <a:p>
            <a:pPr marL="609600" indent="-609600">
              <a:lnSpc>
                <a:spcPct val="90000"/>
              </a:lnSpc>
              <a:buFont typeface="Wingdings" pitchFamily="2" charset="2"/>
              <a:buChar char="w"/>
            </a:pPr>
            <a:r>
              <a:rPr lang="en-US" sz="1200" b="0" dirty="0">
                <a:latin typeface="Arial Narrow" pitchFamily="34" charset="0"/>
                <a:cs typeface="Arial" charset="0"/>
              </a:rPr>
              <a:t>Linguistic intelligence </a:t>
            </a:r>
          </a:p>
          <a:p>
            <a:pPr marL="609600" indent="-609600">
              <a:lnSpc>
                <a:spcPct val="90000"/>
              </a:lnSpc>
              <a:buFont typeface="Wingdings" pitchFamily="2" charset="2"/>
              <a:buChar char="w"/>
            </a:pPr>
            <a:r>
              <a:rPr lang="en-US" sz="1200" b="0" dirty="0">
                <a:latin typeface="Arial Narrow" pitchFamily="34" charset="0"/>
                <a:cs typeface="Arial" charset="0"/>
              </a:rPr>
              <a:t>Spatial intelligence </a:t>
            </a:r>
          </a:p>
          <a:p>
            <a:pPr marL="609600" indent="-609600">
              <a:lnSpc>
                <a:spcPct val="90000"/>
              </a:lnSpc>
              <a:buFont typeface="Wingdings" pitchFamily="2" charset="2"/>
              <a:buChar char="w"/>
            </a:pPr>
            <a:r>
              <a:rPr lang="en-US" sz="1200" b="0" dirty="0">
                <a:latin typeface="Arial Narrow" pitchFamily="34" charset="0"/>
                <a:cs typeface="Arial" charset="0"/>
              </a:rPr>
              <a:t>Interpersonal intelligence </a:t>
            </a:r>
          </a:p>
          <a:p>
            <a:pPr marL="609600" indent="-609600">
              <a:lnSpc>
                <a:spcPct val="90000"/>
              </a:lnSpc>
              <a:buFont typeface="Wingdings" pitchFamily="2" charset="2"/>
              <a:buChar char="w"/>
            </a:pPr>
            <a:r>
              <a:rPr lang="en-US" sz="1200" b="0" dirty="0">
                <a:latin typeface="Arial Narrow" pitchFamily="34" charset="0"/>
                <a:cs typeface="Arial" charset="0"/>
              </a:rPr>
              <a:t>Intrapersonal intelligence</a:t>
            </a:r>
          </a:p>
          <a:p>
            <a:pPr marL="609600" indent="-609600">
              <a:lnSpc>
                <a:spcPct val="90000"/>
              </a:lnSpc>
              <a:buFont typeface="Wingdings" pitchFamily="2" charset="2"/>
              <a:buChar char="w"/>
            </a:pPr>
            <a:r>
              <a:rPr lang="en-US" sz="1200" b="0" dirty="0">
                <a:latin typeface="Arial Narrow" pitchFamily="34" charset="0"/>
                <a:cs typeface="Arial" charset="0"/>
              </a:rPr>
              <a:t>Naturalist intelligence</a:t>
            </a:r>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89</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CA" dirty="0"/>
              <a:t>Piaget</a:t>
            </a:r>
          </a:p>
          <a:p>
            <a:endParaRPr lang="en-CA" dirty="0"/>
          </a:p>
          <a:p>
            <a:r>
              <a:rPr lang="en-CA" dirty="0"/>
              <a:t>Sensorimotor stage (0-4): child explores things that can be touched, seen, felt; develops motor skills</a:t>
            </a:r>
          </a:p>
          <a:p>
            <a:r>
              <a:rPr lang="en-CA" dirty="0"/>
              <a:t>Preoperational (2-7 years): child thinks in terms of self; oriented to the present; intuitive rather than logical</a:t>
            </a:r>
          </a:p>
          <a:p>
            <a:r>
              <a:rPr lang="en-CA" dirty="0"/>
              <a:t>Concrete operation (7-11 years): Child begins to understand numbers, space, classifications; and to apply logic to concrete problems; thinking is bound to the concrete</a:t>
            </a:r>
          </a:p>
          <a:p>
            <a:r>
              <a:rPr lang="en-CA" dirty="0"/>
              <a:t>Formal operations (11-15 years): Child is able to think abstractly; hypothesize; generalize; reason, form different perspectives; develop ideals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90</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92</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93</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t>Memory strategies are the deliberate mental activities we use to store and retain information</a:t>
            </a:r>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94</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96</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97</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98</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99</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CA" dirty="0"/>
              <a:t>*Syntax</a:t>
            </a:r>
            <a:r>
              <a:rPr lang="en-CA" baseline="0" dirty="0"/>
              <a:t> = </a:t>
            </a:r>
            <a:r>
              <a:rPr lang="en-CA" sz="1200" dirty="0"/>
              <a:t>the rules that indicate how words and phrases can be combined to form sentences</a:t>
            </a:r>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100</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371096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92500" lnSpcReduction="20000"/>
          </a:bodyPr>
          <a:lstStyle/>
          <a:p>
            <a:r>
              <a:rPr lang="en-CA" sz="1200" b="0" i="0" dirty="0">
                <a:latin typeface="+mj-lt"/>
              </a:rPr>
              <a:t>Stage 0</a:t>
            </a:r>
          </a:p>
          <a:p>
            <a:pPr marL="171450" indent="-171450">
              <a:buFont typeface="Arial" pitchFamily="34" charset="0"/>
              <a:buChar char="•"/>
            </a:pPr>
            <a:r>
              <a:rPr lang="en-CA" sz="1200" b="0" i="0" dirty="0">
                <a:latin typeface="+mj-lt"/>
              </a:rPr>
              <a:t>lasts from birth to the start of first grade</a:t>
            </a:r>
          </a:p>
          <a:p>
            <a:pPr marL="171450" indent="-171450">
              <a:buFont typeface="Arial" pitchFamily="34" charset="0"/>
              <a:buChar char="•"/>
            </a:pPr>
            <a:r>
              <a:rPr lang="en-CA" sz="1200" b="0" i="0" dirty="0">
                <a:latin typeface="+mj-lt"/>
              </a:rPr>
              <a:t>children learn the essential prerequisites for reading, including identification of the letters in the alphabet, writing their names, reading a few words</a:t>
            </a:r>
          </a:p>
          <a:p>
            <a:pPr marL="0" indent="0">
              <a:buFont typeface="Arial" pitchFamily="34" charset="0"/>
              <a:buNone/>
            </a:pPr>
            <a:r>
              <a:rPr lang="en-US" b="0" i="0" dirty="0">
                <a:latin typeface="+mj-lt"/>
                <a:cs typeface="Arial" charset="0"/>
              </a:rPr>
              <a:t>Stage 1 </a:t>
            </a:r>
          </a:p>
          <a:p>
            <a:pPr marL="171450" indent="-171450">
              <a:buFont typeface="Arial" pitchFamily="34" charset="0"/>
              <a:buChar char="•"/>
            </a:pPr>
            <a:r>
              <a:rPr lang="en-US" sz="3200" b="0" i="0" dirty="0">
                <a:latin typeface="+mj-lt"/>
                <a:cs typeface="Arial" charset="0"/>
              </a:rPr>
              <a:t>1</a:t>
            </a:r>
            <a:r>
              <a:rPr lang="en-US" sz="3200" b="0" i="0" baseline="30000" dirty="0">
                <a:latin typeface="+mj-lt"/>
                <a:cs typeface="Arial" charset="0"/>
              </a:rPr>
              <a:t>st</a:t>
            </a:r>
            <a:r>
              <a:rPr lang="en-US" sz="3200" b="0" i="0" dirty="0">
                <a:latin typeface="+mj-lt"/>
                <a:cs typeface="Arial" charset="0"/>
              </a:rPr>
              <a:t> and 2</a:t>
            </a:r>
            <a:r>
              <a:rPr lang="en-US" sz="3200" b="0" i="0" baseline="30000" dirty="0">
                <a:latin typeface="+mj-lt"/>
                <a:cs typeface="Arial" charset="0"/>
              </a:rPr>
              <a:t>nd</a:t>
            </a:r>
            <a:r>
              <a:rPr lang="en-US" sz="3200" b="0" i="0" dirty="0">
                <a:latin typeface="+mj-lt"/>
                <a:cs typeface="Arial" charset="0"/>
              </a:rPr>
              <a:t> grade</a:t>
            </a:r>
          </a:p>
          <a:p>
            <a:pPr marL="171450" indent="-171450">
              <a:buFont typeface="Arial" pitchFamily="34" charset="0"/>
              <a:buChar char="•"/>
            </a:pPr>
            <a:r>
              <a:rPr lang="en-US" sz="3200" b="0" i="0" dirty="0">
                <a:latin typeface="+mj-lt"/>
                <a:cs typeface="Arial" charset="0"/>
              </a:rPr>
              <a:t>the first real reading, but it is largely phonological decoding skill where children can sound out words by sounding out and blending letters</a:t>
            </a:r>
          </a:p>
          <a:p>
            <a:pPr marL="609600" indent="-609600"/>
            <a:r>
              <a:rPr lang="en-US" sz="1200" b="0" i="0" dirty="0">
                <a:latin typeface="+mj-lt"/>
                <a:cs typeface="Arial" charset="0"/>
              </a:rPr>
              <a:t>Stage 2, around 2</a:t>
            </a:r>
            <a:r>
              <a:rPr lang="en-US" sz="1200" b="0" i="0" baseline="30000" dirty="0">
                <a:latin typeface="+mj-lt"/>
                <a:cs typeface="Arial" charset="0"/>
              </a:rPr>
              <a:t>nd</a:t>
            </a:r>
            <a:r>
              <a:rPr lang="en-US" sz="1200" b="0" i="0" dirty="0">
                <a:latin typeface="+mj-lt"/>
                <a:cs typeface="Arial" charset="0"/>
              </a:rPr>
              <a:t> and 3</a:t>
            </a:r>
            <a:r>
              <a:rPr lang="en-US" sz="1200" b="0" i="0" baseline="30000" dirty="0">
                <a:latin typeface="+mj-lt"/>
                <a:cs typeface="Arial" charset="0"/>
              </a:rPr>
              <a:t>rd</a:t>
            </a:r>
            <a:r>
              <a:rPr lang="en-US" sz="1200" b="0" i="0" dirty="0">
                <a:latin typeface="+mj-lt"/>
                <a:cs typeface="Arial" charset="0"/>
              </a:rPr>
              <a:t> grades: children learn to read aloud with fluency </a:t>
            </a:r>
          </a:p>
          <a:p>
            <a:pPr marL="609600" indent="-609600"/>
            <a:r>
              <a:rPr lang="en-US" sz="1200" b="0" i="0" dirty="0">
                <a:latin typeface="+mj-lt"/>
                <a:cs typeface="Arial" charset="0"/>
              </a:rPr>
              <a:t>Stage 3, from 4</a:t>
            </a:r>
            <a:r>
              <a:rPr lang="en-US" sz="1200" b="0" i="0" baseline="30000" dirty="0">
                <a:latin typeface="+mj-lt"/>
                <a:cs typeface="Arial" charset="0"/>
              </a:rPr>
              <a:t>th</a:t>
            </a:r>
            <a:r>
              <a:rPr lang="en-US" sz="1200" b="0" i="0" dirty="0">
                <a:latin typeface="+mj-lt"/>
                <a:cs typeface="Arial" charset="0"/>
              </a:rPr>
              <a:t> to 8</a:t>
            </a:r>
            <a:r>
              <a:rPr lang="en-US" sz="1200" b="0" i="0" baseline="30000" dirty="0">
                <a:latin typeface="+mj-lt"/>
                <a:cs typeface="Arial" charset="0"/>
              </a:rPr>
              <a:t>th</a:t>
            </a:r>
            <a:r>
              <a:rPr lang="en-US" sz="1200" b="0" i="0" dirty="0">
                <a:latin typeface="+mj-lt"/>
                <a:cs typeface="Arial" charset="0"/>
              </a:rPr>
              <a:t> grades: reading becomes a means to an end and an enjoyable way to learn </a:t>
            </a:r>
          </a:p>
          <a:p>
            <a:pPr marL="609600" indent="-609600"/>
            <a:r>
              <a:rPr lang="en-US" sz="1200" b="0" i="0" dirty="0">
                <a:latin typeface="+mj-lt"/>
                <a:cs typeface="Arial" charset="0"/>
              </a:rPr>
              <a:t>Stage 4: children understand reading in terms of reflecting multiple points of view</a:t>
            </a:r>
          </a:p>
          <a:p>
            <a:endParaRPr lang="en-CA" sz="12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102</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104</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3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105</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109</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545081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pPr defTabSz="931774">
              <a:defRPr/>
            </a:pPr>
            <a:endParaRPr lang="en-US" sz="3700" dirty="0"/>
          </a:p>
          <a:p>
            <a:pPr defTabSz="931774">
              <a:defRPr/>
            </a:pPr>
            <a:endParaRPr lang="en-US" sz="3500" dirty="0"/>
          </a:p>
          <a:p>
            <a:pPr defTabSz="931774">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127</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934882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128</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504203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CA" dirty="0"/>
              <a:t>Apply….</a:t>
            </a:r>
          </a:p>
          <a:p>
            <a:r>
              <a:rPr lang="en-CA" dirty="0"/>
              <a:t>Tom  had been going to the health club 3 times a week after work, but job pressures convinced him that he no longer had time for regular exercise.  Explain to Tom why he should keep up his exercise regiment, and suggest ways to fit it into his busy life.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136</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239065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https://beresfordo.co.uk/10-annoying-signs-middle-age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139</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834460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http://aplus.com/a/50-things-that-happen-when-you-live-together?no_monetization=true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160</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633253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pPr defTabSz="931774">
              <a:defRPr/>
            </a:pPr>
            <a:endParaRPr lang="en-US" sz="3700" dirty="0"/>
          </a:p>
          <a:p>
            <a:pPr defTabSz="931774">
              <a:defRPr/>
            </a:pPr>
            <a:endParaRPr lang="en-US" sz="3500" dirty="0"/>
          </a:p>
          <a:p>
            <a:pPr defTabSz="931774">
              <a:defRPr/>
            </a:pPr>
            <a:endParaRPr lang="en-US"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193</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195</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34553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i="0" kern="1200">
                <a:solidFill>
                  <a:schemeClr val="tx1"/>
                </a:solidFill>
                <a:effectLst/>
                <a:latin typeface="+mn-lt"/>
                <a:ea typeface="+mn-ea"/>
                <a:cs typeface="+mn-cs"/>
              </a:rPr>
              <a:t>Aging in place</a:t>
            </a:r>
            <a:r>
              <a:rPr lang="en-CA" sz="1200" b="0" i="0" kern="1200">
                <a:solidFill>
                  <a:schemeClr val="tx1"/>
                </a:solidFill>
                <a:effectLst/>
                <a:latin typeface="+mn-lt"/>
                <a:ea typeface="+mn-ea"/>
                <a:cs typeface="+mn-cs"/>
              </a:rPr>
              <a:t> is a term used to describe a person living in the residence of their choice, for as long as they are able, as they </a:t>
            </a:r>
            <a:r>
              <a:rPr lang="en-CA" sz="1200" b="1" i="0" kern="1200">
                <a:solidFill>
                  <a:schemeClr val="tx1"/>
                </a:solidFill>
                <a:effectLst/>
                <a:latin typeface="+mn-lt"/>
                <a:ea typeface="+mn-ea"/>
                <a:cs typeface="+mn-cs"/>
              </a:rPr>
              <a:t>age</a:t>
            </a:r>
            <a:r>
              <a:rPr lang="en-CA" sz="1200" b="0" i="0" kern="1200">
                <a:solidFill>
                  <a:schemeClr val="tx1"/>
                </a:solidFill>
                <a:effectLst/>
                <a:latin typeface="+mn-lt"/>
                <a:ea typeface="+mn-ea"/>
                <a:cs typeface="+mn-cs"/>
              </a:rPr>
              <a:t>. This includes being able to have any services (or other support) they might need over time as their needs change.</a:t>
            </a:r>
            <a:endParaRPr lang="en-CA"/>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54FF14-35F0-4BF6-A760-E108B33F45A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216</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8508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D67A7-CCCB-154E-99DC-ECDD6BD8F3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21B6FDF1-9340-C5A0-7A19-6AE1D372C1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797D206F-BF48-6997-A6C7-5F7B2915FE44}"/>
              </a:ext>
            </a:extLst>
          </p:cNvPr>
          <p:cNvSpPr>
            <a:spLocks noGrp="1"/>
          </p:cNvSpPr>
          <p:nvPr>
            <p:ph type="dt" sz="half" idx="10"/>
          </p:nvPr>
        </p:nvSpPr>
        <p:spPr/>
        <p:txBody>
          <a:bodyPr/>
          <a:lstStyle/>
          <a:p>
            <a:fld id="{E41E9ACA-B807-484F-B080-1D11180153A4}" type="datetimeFigureOut">
              <a:rPr lang="en-CA" smtClean="0"/>
              <a:t>2025-12-14</a:t>
            </a:fld>
            <a:endParaRPr lang="en-CA"/>
          </a:p>
        </p:txBody>
      </p:sp>
      <p:sp>
        <p:nvSpPr>
          <p:cNvPr id="5" name="Footer Placeholder 4">
            <a:extLst>
              <a:ext uri="{FF2B5EF4-FFF2-40B4-BE49-F238E27FC236}">
                <a16:creationId xmlns:a16="http://schemas.microsoft.com/office/drawing/2014/main" id="{189932EB-5974-13E6-4A50-65F0C032BD4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ED42744-7741-FF67-F10D-09203C4E7BC2}"/>
              </a:ext>
            </a:extLst>
          </p:cNvPr>
          <p:cNvSpPr>
            <a:spLocks noGrp="1"/>
          </p:cNvSpPr>
          <p:nvPr>
            <p:ph type="sldNum" sz="quarter" idx="12"/>
          </p:nvPr>
        </p:nvSpPr>
        <p:spPr/>
        <p:txBody>
          <a:bodyPr/>
          <a:lstStyle/>
          <a:p>
            <a:fld id="{31B6D756-C94D-477A-84AA-55C213E99848}" type="slidenum">
              <a:rPr lang="en-CA" smtClean="0"/>
              <a:t>‹#›</a:t>
            </a:fld>
            <a:endParaRPr lang="en-CA"/>
          </a:p>
        </p:txBody>
      </p:sp>
    </p:spTree>
    <p:extLst>
      <p:ext uri="{BB962C8B-B14F-4D97-AF65-F5344CB8AC3E}">
        <p14:creationId xmlns:p14="http://schemas.microsoft.com/office/powerpoint/2010/main" val="1936327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8541F-57D9-D694-83A2-04A3AEE8435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58A289B6-8429-2977-4FD1-133217AA7D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FA807EA-15E0-D57C-519D-D8FCFF13533D}"/>
              </a:ext>
            </a:extLst>
          </p:cNvPr>
          <p:cNvSpPr>
            <a:spLocks noGrp="1"/>
          </p:cNvSpPr>
          <p:nvPr>
            <p:ph type="dt" sz="half" idx="10"/>
          </p:nvPr>
        </p:nvSpPr>
        <p:spPr/>
        <p:txBody>
          <a:bodyPr/>
          <a:lstStyle/>
          <a:p>
            <a:fld id="{E41E9ACA-B807-484F-B080-1D11180153A4}" type="datetimeFigureOut">
              <a:rPr lang="en-CA" smtClean="0"/>
              <a:t>2025-12-14</a:t>
            </a:fld>
            <a:endParaRPr lang="en-CA"/>
          </a:p>
        </p:txBody>
      </p:sp>
      <p:sp>
        <p:nvSpPr>
          <p:cNvPr id="5" name="Footer Placeholder 4">
            <a:extLst>
              <a:ext uri="{FF2B5EF4-FFF2-40B4-BE49-F238E27FC236}">
                <a16:creationId xmlns:a16="http://schemas.microsoft.com/office/drawing/2014/main" id="{EDA6A53C-56D8-0AF7-FAE6-941ED0F2629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D6FDDD9-17C1-C21C-C519-A919B9B6E71B}"/>
              </a:ext>
            </a:extLst>
          </p:cNvPr>
          <p:cNvSpPr>
            <a:spLocks noGrp="1"/>
          </p:cNvSpPr>
          <p:nvPr>
            <p:ph type="sldNum" sz="quarter" idx="12"/>
          </p:nvPr>
        </p:nvSpPr>
        <p:spPr/>
        <p:txBody>
          <a:bodyPr/>
          <a:lstStyle/>
          <a:p>
            <a:fld id="{31B6D756-C94D-477A-84AA-55C213E99848}" type="slidenum">
              <a:rPr lang="en-CA" smtClean="0"/>
              <a:t>‹#›</a:t>
            </a:fld>
            <a:endParaRPr lang="en-CA"/>
          </a:p>
        </p:txBody>
      </p:sp>
    </p:spTree>
    <p:extLst>
      <p:ext uri="{BB962C8B-B14F-4D97-AF65-F5344CB8AC3E}">
        <p14:creationId xmlns:p14="http://schemas.microsoft.com/office/powerpoint/2010/main" val="1369087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BFE3F-3E65-529B-CB90-70D89D8D6C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96F3321C-4340-BD7D-EF58-2D4656000E1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B119ECD-1595-0F98-6114-7869B3C31E4E}"/>
              </a:ext>
            </a:extLst>
          </p:cNvPr>
          <p:cNvSpPr>
            <a:spLocks noGrp="1"/>
          </p:cNvSpPr>
          <p:nvPr>
            <p:ph type="dt" sz="half" idx="10"/>
          </p:nvPr>
        </p:nvSpPr>
        <p:spPr/>
        <p:txBody>
          <a:bodyPr/>
          <a:lstStyle/>
          <a:p>
            <a:fld id="{E41E9ACA-B807-484F-B080-1D11180153A4}" type="datetimeFigureOut">
              <a:rPr lang="en-CA" smtClean="0"/>
              <a:t>2025-12-14</a:t>
            </a:fld>
            <a:endParaRPr lang="en-CA"/>
          </a:p>
        </p:txBody>
      </p:sp>
      <p:sp>
        <p:nvSpPr>
          <p:cNvPr id="5" name="Footer Placeholder 4">
            <a:extLst>
              <a:ext uri="{FF2B5EF4-FFF2-40B4-BE49-F238E27FC236}">
                <a16:creationId xmlns:a16="http://schemas.microsoft.com/office/drawing/2014/main" id="{237DE3A0-4C9E-AA0F-A7DE-2511E41C3EC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69A4E33-BF3F-981A-0707-67C0C5E2B3E3}"/>
              </a:ext>
            </a:extLst>
          </p:cNvPr>
          <p:cNvSpPr>
            <a:spLocks noGrp="1"/>
          </p:cNvSpPr>
          <p:nvPr>
            <p:ph type="sldNum" sz="quarter" idx="12"/>
          </p:nvPr>
        </p:nvSpPr>
        <p:spPr/>
        <p:txBody>
          <a:bodyPr/>
          <a:lstStyle/>
          <a:p>
            <a:fld id="{31B6D756-C94D-477A-84AA-55C213E99848}" type="slidenum">
              <a:rPr lang="en-CA" smtClean="0"/>
              <a:t>‹#›</a:t>
            </a:fld>
            <a:endParaRPr lang="en-CA"/>
          </a:p>
        </p:txBody>
      </p:sp>
    </p:spTree>
    <p:extLst>
      <p:ext uri="{BB962C8B-B14F-4D97-AF65-F5344CB8AC3E}">
        <p14:creationId xmlns:p14="http://schemas.microsoft.com/office/powerpoint/2010/main" val="3413789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A4FBA-496D-1747-7005-5A690E54DABF}"/>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1F59D572-71DF-C1FC-252E-68C12533F3F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2F1D9217-4B45-8879-54D6-E97F163B9D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8E70D8BB-8778-93F8-5327-00E2819A7607}"/>
              </a:ext>
            </a:extLst>
          </p:cNvPr>
          <p:cNvSpPr>
            <a:spLocks noGrp="1"/>
          </p:cNvSpPr>
          <p:nvPr>
            <p:ph type="dt" sz="half" idx="10"/>
          </p:nvPr>
        </p:nvSpPr>
        <p:spPr/>
        <p:txBody>
          <a:bodyPr/>
          <a:lstStyle/>
          <a:p>
            <a:fld id="{E41E9ACA-B807-484F-B080-1D11180153A4}" type="datetimeFigureOut">
              <a:rPr lang="en-CA" smtClean="0"/>
              <a:t>2025-12-14</a:t>
            </a:fld>
            <a:endParaRPr lang="en-CA"/>
          </a:p>
        </p:txBody>
      </p:sp>
      <p:sp>
        <p:nvSpPr>
          <p:cNvPr id="6" name="Footer Placeholder 5">
            <a:extLst>
              <a:ext uri="{FF2B5EF4-FFF2-40B4-BE49-F238E27FC236}">
                <a16:creationId xmlns:a16="http://schemas.microsoft.com/office/drawing/2014/main" id="{94600FA0-D434-B7A7-A492-069815EDC253}"/>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DC3499A-C801-08A9-43CA-D8DDA32A2E61}"/>
              </a:ext>
            </a:extLst>
          </p:cNvPr>
          <p:cNvSpPr>
            <a:spLocks noGrp="1"/>
          </p:cNvSpPr>
          <p:nvPr>
            <p:ph type="sldNum" sz="quarter" idx="12"/>
          </p:nvPr>
        </p:nvSpPr>
        <p:spPr/>
        <p:txBody>
          <a:bodyPr/>
          <a:lstStyle/>
          <a:p>
            <a:fld id="{31B6D756-C94D-477A-84AA-55C213E99848}" type="slidenum">
              <a:rPr lang="en-CA" smtClean="0"/>
              <a:t>‹#›</a:t>
            </a:fld>
            <a:endParaRPr lang="en-CA"/>
          </a:p>
        </p:txBody>
      </p:sp>
    </p:spTree>
    <p:extLst>
      <p:ext uri="{BB962C8B-B14F-4D97-AF65-F5344CB8AC3E}">
        <p14:creationId xmlns:p14="http://schemas.microsoft.com/office/powerpoint/2010/main" val="32829436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F28B7-1661-3D42-0AE8-53730B09B9F2}"/>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9185B130-3ED5-BECE-1493-ACC9FA1CA9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2501712-557A-38E7-467A-13065F8465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521460B2-E4E0-0413-EEE5-A4AF702842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AE0D97-B41C-CFE2-7B25-F88AB21881F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190B2C14-6EE0-00E3-13B8-4F3FFD5F7E7D}"/>
              </a:ext>
            </a:extLst>
          </p:cNvPr>
          <p:cNvSpPr>
            <a:spLocks noGrp="1"/>
          </p:cNvSpPr>
          <p:nvPr>
            <p:ph type="dt" sz="half" idx="10"/>
          </p:nvPr>
        </p:nvSpPr>
        <p:spPr/>
        <p:txBody>
          <a:bodyPr/>
          <a:lstStyle/>
          <a:p>
            <a:fld id="{E41E9ACA-B807-484F-B080-1D11180153A4}" type="datetimeFigureOut">
              <a:rPr lang="en-CA" smtClean="0"/>
              <a:t>2025-12-14</a:t>
            </a:fld>
            <a:endParaRPr lang="en-CA"/>
          </a:p>
        </p:txBody>
      </p:sp>
      <p:sp>
        <p:nvSpPr>
          <p:cNvPr id="8" name="Footer Placeholder 7">
            <a:extLst>
              <a:ext uri="{FF2B5EF4-FFF2-40B4-BE49-F238E27FC236}">
                <a16:creationId xmlns:a16="http://schemas.microsoft.com/office/drawing/2014/main" id="{7019D896-F5F7-36A3-C4A9-79021F3CA100}"/>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5A7AAEA2-5E13-2AE8-7F0B-511A379D792B}"/>
              </a:ext>
            </a:extLst>
          </p:cNvPr>
          <p:cNvSpPr>
            <a:spLocks noGrp="1"/>
          </p:cNvSpPr>
          <p:nvPr>
            <p:ph type="sldNum" sz="quarter" idx="12"/>
          </p:nvPr>
        </p:nvSpPr>
        <p:spPr/>
        <p:txBody>
          <a:bodyPr/>
          <a:lstStyle/>
          <a:p>
            <a:fld id="{31B6D756-C94D-477A-84AA-55C213E99848}" type="slidenum">
              <a:rPr lang="en-CA" smtClean="0"/>
              <a:t>‹#›</a:t>
            </a:fld>
            <a:endParaRPr lang="en-CA"/>
          </a:p>
        </p:txBody>
      </p:sp>
    </p:spTree>
    <p:extLst>
      <p:ext uri="{BB962C8B-B14F-4D97-AF65-F5344CB8AC3E}">
        <p14:creationId xmlns:p14="http://schemas.microsoft.com/office/powerpoint/2010/main" val="1620486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8A120-7FBC-FC32-7BAA-1895F0D67C88}"/>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E3DCC0D0-82C5-9A61-5B9C-343256DB9D97}"/>
              </a:ext>
            </a:extLst>
          </p:cNvPr>
          <p:cNvSpPr>
            <a:spLocks noGrp="1"/>
          </p:cNvSpPr>
          <p:nvPr>
            <p:ph type="dt" sz="half" idx="10"/>
          </p:nvPr>
        </p:nvSpPr>
        <p:spPr/>
        <p:txBody>
          <a:bodyPr/>
          <a:lstStyle/>
          <a:p>
            <a:fld id="{E41E9ACA-B807-484F-B080-1D11180153A4}" type="datetimeFigureOut">
              <a:rPr lang="en-CA" smtClean="0"/>
              <a:t>2025-12-14</a:t>
            </a:fld>
            <a:endParaRPr lang="en-CA"/>
          </a:p>
        </p:txBody>
      </p:sp>
      <p:sp>
        <p:nvSpPr>
          <p:cNvPr id="4" name="Footer Placeholder 3">
            <a:extLst>
              <a:ext uri="{FF2B5EF4-FFF2-40B4-BE49-F238E27FC236}">
                <a16:creationId xmlns:a16="http://schemas.microsoft.com/office/drawing/2014/main" id="{9E556412-1239-BA14-E79C-4F3D8D5E90C7}"/>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06673C45-9F2A-A702-36A6-4A0DBD5534C2}"/>
              </a:ext>
            </a:extLst>
          </p:cNvPr>
          <p:cNvSpPr>
            <a:spLocks noGrp="1"/>
          </p:cNvSpPr>
          <p:nvPr>
            <p:ph type="sldNum" sz="quarter" idx="12"/>
          </p:nvPr>
        </p:nvSpPr>
        <p:spPr/>
        <p:txBody>
          <a:bodyPr/>
          <a:lstStyle/>
          <a:p>
            <a:fld id="{31B6D756-C94D-477A-84AA-55C213E99848}" type="slidenum">
              <a:rPr lang="en-CA" smtClean="0"/>
              <a:t>‹#›</a:t>
            </a:fld>
            <a:endParaRPr lang="en-CA"/>
          </a:p>
        </p:txBody>
      </p:sp>
    </p:spTree>
    <p:extLst>
      <p:ext uri="{BB962C8B-B14F-4D97-AF65-F5344CB8AC3E}">
        <p14:creationId xmlns:p14="http://schemas.microsoft.com/office/powerpoint/2010/main" val="934039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3FEAFE-C7EF-E89B-29AB-3B7D8FC792A5}"/>
              </a:ext>
            </a:extLst>
          </p:cNvPr>
          <p:cNvSpPr>
            <a:spLocks noGrp="1"/>
          </p:cNvSpPr>
          <p:nvPr>
            <p:ph type="dt" sz="half" idx="10"/>
          </p:nvPr>
        </p:nvSpPr>
        <p:spPr/>
        <p:txBody>
          <a:bodyPr/>
          <a:lstStyle/>
          <a:p>
            <a:fld id="{E41E9ACA-B807-484F-B080-1D11180153A4}" type="datetimeFigureOut">
              <a:rPr lang="en-CA" smtClean="0"/>
              <a:t>2025-12-14</a:t>
            </a:fld>
            <a:endParaRPr lang="en-CA"/>
          </a:p>
        </p:txBody>
      </p:sp>
      <p:sp>
        <p:nvSpPr>
          <p:cNvPr id="3" name="Footer Placeholder 2">
            <a:extLst>
              <a:ext uri="{FF2B5EF4-FFF2-40B4-BE49-F238E27FC236}">
                <a16:creationId xmlns:a16="http://schemas.microsoft.com/office/drawing/2014/main" id="{707913D1-720E-F0F5-8948-3D3A42A23280}"/>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BE10D941-5486-1748-C78B-94DBD0BBADB8}"/>
              </a:ext>
            </a:extLst>
          </p:cNvPr>
          <p:cNvSpPr>
            <a:spLocks noGrp="1"/>
          </p:cNvSpPr>
          <p:nvPr>
            <p:ph type="sldNum" sz="quarter" idx="12"/>
          </p:nvPr>
        </p:nvSpPr>
        <p:spPr/>
        <p:txBody>
          <a:bodyPr/>
          <a:lstStyle/>
          <a:p>
            <a:fld id="{31B6D756-C94D-477A-84AA-55C213E99848}" type="slidenum">
              <a:rPr lang="en-CA" smtClean="0"/>
              <a:t>‹#›</a:t>
            </a:fld>
            <a:endParaRPr lang="en-CA"/>
          </a:p>
        </p:txBody>
      </p:sp>
    </p:spTree>
    <p:extLst>
      <p:ext uri="{BB962C8B-B14F-4D97-AF65-F5344CB8AC3E}">
        <p14:creationId xmlns:p14="http://schemas.microsoft.com/office/powerpoint/2010/main" val="501630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430EF-545D-A238-C47A-44E757921C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ADF49A53-58D0-A1E8-51EA-A6F95FFF78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315F1E7C-24FB-02D0-EB02-03B516C234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F5AE84-5AFE-1615-62C3-2A198B562E72}"/>
              </a:ext>
            </a:extLst>
          </p:cNvPr>
          <p:cNvSpPr>
            <a:spLocks noGrp="1"/>
          </p:cNvSpPr>
          <p:nvPr>
            <p:ph type="dt" sz="half" idx="10"/>
          </p:nvPr>
        </p:nvSpPr>
        <p:spPr/>
        <p:txBody>
          <a:bodyPr/>
          <a:lstStyle/>
          <a:p>
            <a:fld id="{E41E9ACA-B807-484F-B080-1D11180153A4}" type="datetimeFigureOut">
              <a:rPr lang="en-CA" smtClean="0"/>
              <a:t>2025-12-14</a:t>
            </a:fld>
            <a:endParaRPr lang="en-CA"/>
          </a:p>
        </p:txBody>
      </p:sp>
      <p:sp>
        <p:nvSpPr>
          <p:cNvPr id="6" name="Footer Placeholder 5">
            <a:extLst>
              <a:ext uri="{FF2B5EF4-FFF2-40B4-BE49-F238E27FC236}">
                <a16:creationId xmlns:a16="http://schemas.microsoft.com/office/drawing/2014/main" id="{A3E61712-513E-DA00-F616-6778BCB73A0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F129A3C9-8337-DF4B-B7AA-B6231DD29047}"/>
              </a:ext>
            </a:extLst>
          </p:cNvPr>
          <p:cNvSpPr>
            <a:spLocks noGrp="1"/>
          </p:cNvSpPr>
          <p:nvPr>
            <p:ph type="sldNum" sz="quarter" idx="12"/>
          </p:nvPr>
        </p:nvSpPr>
        <p:spPr/>
        <p:txBody>
          <a:bodyPr/>
          <a:lstStyle/>
          <a:p>
            <a:fld id="{31B6D756-C94D-477A-84AA-55C213E99848}" type="slidenum">
              <a:rPr lang="en-CA" smtClean="0"/>
              <a:t>‹#›</a:t>
            </a:fld>
            <a:endParaRPr lang="en-CA"/>
          </a:p>
        </p:txBody>
      </p:sp>
    </p:spTree>
    <p:extLst>
      <p:ext uri="{BB962C8B-B14F-4D97-AF65-F5344CB8AC3E}">
        <p14:creationId xmlns:p14="http://schemas.microsoft.com/office/powerpoint/2010/main" val="3727981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E07FB-0D83-BF41-A64F-7A7F8DBDE9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884F3721-49A2-77A5-72A2-EBCED315A8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50BE0C67-193C-615F-1AEA-2B4997C7E8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6CC48F-1ECB-883C-6C07-69644CAA5717}"/>
              </a:ext>
            </a:extLst>
          </p:cNvPr>
          <p:cNvSpPr>
            <a:spLocks noGrp="1"/>
          </p:cNvSpPr>
          <p:nvPr>
            <p:ph type="dt" sz="half" idx="10"/>
          </p:nvPr>
        </p:nvSpPr>
        <p:spPr/>
        <p:txBody>
          <a:bodyPr/>
          <a:lstStyle/>
          <a:p>
            <a:fld id="{E41E9ACA-B807-484F-B080-1D11180153A4}" type="datetimeFigureOut">
              <a:rPr lang="en-CA" smtClean="0"/>
              <a:t>2025-12-14</a:t>
            </a:fld>
            <a:endParaRPr lang="en-CA"/>
          </a:p>
        </p:txBody>
      </p:sp>
      <p:sp>
        <p:nvSpPr>
          <p:cNvPr id="6" name="Footer Placeholder 5">
            <a:extLst>
              <a:ext uri="{FF2B5EF4-FFF2-40B4-BE49-F238E27FC236}">
                <a16:creationId xmlns:a16="http://schemas.microsoft.com/office/drawing/2014/main" id="{DEB56192-2E54-8D1E-9819-113528C81BD7}"/>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5B54ACE6-66C4-876C-6016-5A8794CDA784}"/>
              </a:ext>
            </a:extLst>
          </p:cNvPr>
          <p:cNvSpPr>
            <a:spLocks noGrp="1"/>
          </p:cNvSpPr>
          <p:nvPr>
            <p:ph type="sldNum" sz="quarter" idx="12"/>
          </p:nvPr>
        </p:nvSpPr>
        <p:spPr/>
        <p:txBody>
          <a:bodyPr/>
          <a:lstStyle/>
          <a:p>
            <a:fld id="{31B6D756-C94D-477A-84AA-55C213E99848}" type="slidenum">
              <a:rPr lang="en-CA" smtClean="0"/>
              <a:t>‹#›</a:t>
            </a:fld>
            <a:endParaRPr lang="en-CA"/>
          </a:p>
        </p:txBody>
      </p:sp>
    </p:spTree>
    <p:extLst>
      <p:ext uri="{BB962C8B-B14F-4D97-AF65-F5344CB8AC3E}">
        <p14:creationId xmlns:p14="http://schemas.microsoft.com/office/powerpoint/2010/main" val="3312430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518E1-F368-672B-0F08-D3B3C22E61C5}"/>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EC54ACE4-D4A3-D2FA-B915-FEB2DCF8AD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3F5263D-7E41-E07E-C798-970B6D384A63}"/>
              </a:ext>
            </a:extLst>
          </p:cNvPr>
          <p:cNvSpPr>
            <a:spLocks noGrp="1"/>
          </p:cNvSpPr>
          <p:nvPr>
            <p:ph type="dt" sz="half" idx="10"/>
          </p:nvPr>
        </p:nvSpPr>
        <p:spPr/>
        <p:txBody>
          <a:bodyPr/>
          <a:lstStyle/>
          <a:p>
            <a:fld id="{E41E9ACA-B807-484F-B080-1D11180153A4}" type="datetimeFigureOut">
              <a:rPr lang="en-CA" smtClean="0"/>
              <a:t>2025-12-14</a:t>
            </a:fld>
            <a:endParaRPr lang="en-CA"/>
          </a:p>
        </p:txBody>
      </p:sp>
      <p:sp>
        <p:nvSpPr>
          <p:cNvPr id="5" name="Footer Placeholder 4">
            <a:extLst>
              <a:ext uri="{FF2B5EF4-FFF2-40B4-BE49-F238E27FC236}">
                <a16:creationId xmlns:a16="http://schemas.microsoft.com/office/drawing/2014/main" id="{3EABA1D0-48B0-DCED-ABE7-3C3E42D766E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2EE4B9F-B96A-AAA6-2F45-9E3CDD0789AE}"/>
              </a:ext>
            </a:extLst>
          </p:cNvPr>
          <p:cNvSpPr>
            <a:spLocks noGrp="1"/>
          </p:cNvSpPr>
          <p:nvPr>
            <p:ph type="sldNum" sz="quarter" idx="12"/>
          </p:nvPr>
        </p:nvSpPr>
        <p:spPr/>
        <p:txBody>
          <a:bodyPr/>
          <a:lstStyle/>
          <a:p>
            <a:fld id="{31B6D756-C94D-477A-84AA-55C213E99848}" type="slidenum">
              <a:rPr lang="en-CA" smtClean="0"/>
              <a:t>‹#›</a:t>
            </a:fld>
            <a:endParaRPr lang="en-CA"/>
          </a:p>
        </p:txBody>
      </p:sp>
    </p:spTree>
    <p:extLst>
      <p:ext uri="{BB962C8B-B14F-4D97-AF65-F5344CB8AC3E}">
        <p14:creationId xmlns:p14="http://schemas.microsoft.com/office/powerpoint/2010/main" val="186829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E57106-F744-3CC7-F66A-87F09AC3FFF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DB025255-0B1F-2626-C666-098A03BF3C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1FCE80E-6CF9-9B37-D071-16994CD632D1}"/>
              </a:ext>
            </a:extLst>
          </p:cNvPr>
          <p:cNvSpPr>
            <a:spLocks noGrp="1"/>
          </p:cNvSpPr>
          <p:nvPr>
            <p:ph type="dt" sz="half" idx="10"/>
          </p:nvPr>
        </p:nvSpPr>
        <p:spPr/>
        <p:txBody>
          <a:bodyPr/>
          <a:lstStyle/>
          <a:p>
            <a:fld id="{E41E9ACA-B807-484F-B080-1D11180153A4}" type="datetimeFigureOut">
              <a:rPr lang="en-CA" smtClean="0"/>
              <a:t>2025-12-14</a:t>
            </a:fld>
            <a:endParaRPr lang="en-CA"/>
          </a:p>
        </p:txBody>
      </p:sp>
      <p:sp>
        <p:nvSpPr>
          <p:cNvPr id="5" name="Footer Placeholder 4">
            <a:extLst>
              <a:ext uri="{FF2B5EF4-FFF2-40B4-BE49-F238E27FC236}">
                <a16:creationId xmlns:a16="http://schemas.microsoft.com/office/drawing/2014/main" id="{520A54B8-DB84-4009-BFD0-7BDB4E2DC0B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24A58991-4ED5-AE7B-7631-AEC41B665A9D}"/>
              </a:ext>
            </a:extLst>
          </p:cNvPr>
          <p:cNvSpPr>
            <a:spLocks noGrp="1"/>
          </p:cNvSpPr>
          <p:nvPr>
            <p:ph type="sldNum" sz="quarter" idx="12"/>
          </p:nvPr>
        </p:nvSpPr>
        <p:spPr/>
        <p:txBody>
          <a:bodyPr/>
          <a:lstStyle/>
          <a:p>
            <a:fld id="{31B6D756-C94D-477A-84AA-55C213E99848}" type="slidenum">
              <a:rPr lang="en-CA" smtClean="0"/>
              <a:t>‹#›</a:t>
            </a:fld>
            <a:endParaRPr lang="en-CA"/>
          </a:p>
        </p:txBody>
      </p:sp>
    </p:spTree>
    <p:extLst>
      <p:ext uri="{BB962C8B-B14F-4D97-AF65-F5344CB8AC3E}">
        <p14:creationId xmlns:p14="http://schemas.microsoft.com/office/powerpoint/2010/main" val="33648763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5" name="Footer Placeholder 4"/>
          <p:cNvSpPr>
            <a:spLocks noGrp="1"/>
          </p:cNvSpPr>
          <p:nvPr>
            <p:ph type="ftr" sz="quarter" idx="11"/>
          </p:nvPr>
        </p:nvSpPr>
        <p:spPr/>
        <p:txBody>
          <a:bodyPr/>
          <a:lstStyle/>
          <a:p>
            <a:endParaRPr lang="en-C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42555596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5" name="Footer Placeholder 4"/>
          <p:cNvSpPr>
            <a:spLocks noGrp="1"/>
          </p:cNvSpPr>
          <p:nvPr>
            <p:ph type="ftr" sz="quarter" idx="11"/>
          </p:nvPr>
        </p:nvSpPr>
        <p:spPr/>
        <p:txBody>
          <a:bodyPr/>
          <a:lstStyle/>
          <a:p>
            <a:endParaRPr lang="en-C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8421275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5" name="Footer Placeholder 4"/>
          <p:cNvSpPr>
            <a:spLocks noGrp="1"/>
          </p:cNvSpPr>
          <p:nvPr>
            <p:ph type="ftr" sz="quarter" idx="11"/>
          </p:nvPr>
        </p:nvSpPr>
        <p:spPr/>
        <p:txBody>
          <a:bodyPr/>
          <a:lstStyle/>
          <a:p>
            <a:endParaRPr lang="en-C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11665709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6" name="Footer Placeholder 5"/>
          <p:cNvSpPr>
            <a:spLocks noGrp="1"/>
          </p:cNvSpPr>
          <p:nvPr>
            <p:ph type="ftr" sz="quarter" idx="11"/>
          </p:nvPr>
        </p:nvSpPr>
        <p:spPr/>
        <p:txBody>
          <a:bodyPr/>
          <a:lstStyle/>
          <a:p>
            <a:endParaRPr lang="en-CA"/>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40163373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8" name="Footer Placeholder 7"/>
          <p:cNvSpPr>
            <a:spLocks noGrp="1"/>
          </p:cNvSpPr>
          <p:nvPr>
            <p:ph type="ftr" sz="quarter" idx="11"/>
          </p:nvPr>
        </p:nvSpPr>
        <p:spPr/>
        <p:txBody>
          <a:bodyPr/>
          <a:lstStyle/>
          <a:p>
            <a:endParaRPr lang="en-C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6375724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4" name="Footer Placeholder 3"/>
          <p:cNvSpPr>
            <a:spLocks noGrp="1"/>
          </p:cNvSpPr>
          <p:nvPr>
            <p:ph type="ftr" sz="quarter" idx="11"/>
          </p:nvPr>
        </p:nvSpPr>
        <p:spPr/>
        <p:txBody>
          <a:bodyPr/>
          <a:lstStyle/>
          <a:p>
            <a:endParaRPr lang="en-C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13631672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3" name="Footer Placeholder 2"/>
          <p:cNvSpPr>
            <a:spLocks noGrp="1"/>
          </p:cNvSpPr>
          <p:nvPr>
            <p:ph type="ftr" sz="quarter" idx="11"/>
          </p:nvPr>
        </p:nvSpPr>
        <p:spPr/>
        <p:txBody>
          <a:bodyPr/>
          <a:lstStyle/>
          <a:p>
            <a:endParaRPr lang="en-C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13333425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6" name="Footer Placeholder 5"/>
          <p:cNvSpPr>
            <a:spLocks noGrp="1"/>
          </p:cNvSpPr>
          <p:nvPr>
            <p:ph type="ftr" sz="quarter" idx="11"/>
          </p:nvPr>
        </p:nvSpPr>
        <p:spPr/>
        <p:txBody>
          <a:bodyPr/>
          <a:lstStyle/>
          <a:p>
            <a:endParaRPr lang="en-C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17230569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6" name="Footer Placeholder 5"/>
          <p:cNvSpPr>
            <a:spLocks noGrp="1"/>
          </p:cNvSpPr>
          <p:nvPr>
            <p:ph type="ftr" sz="quarter" idx="11"/>
          </p:nvPr>
        </p:nvSpPr>
        <p:spPr/>
        <p:txBody>
          <a:bodyPr/>
          <a:lstStyle/>
          <a:p>
            <a:endParaRPr lang="en-C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28615263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5" name="Footer Placeholder 4"/>
          <p:cNvSpPr>
            <a:spLocks noGrp="1"/>
          </p:cNvSpPr>
          <p:nvPr>
            <p:ph type="ftr" sz="quarter" idx="11"/>
          </p:nvPr>
        </p:nvSpPr>
        <p:spPr/>
        <p:txBody>
          <a:bodyPr/>
          <a:lstStyle/>
          <a:p>
            <a:endParaRPr lang="en-C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25813834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5" name="Footer Placeholder 4"/>
          <p:cNvSpPr>
            <a:spLocks noGrp="1"/>
          </p:cNvSpPr>
          <p:nvPr>
            <p:ph type="ftr" sz="quarter" idx="11"/>
          </p:nvPr>
        </p:nvSpPr>
        <p:spPr/>
        <p:txBody>
          <a:bodyPr/>
          <a:lstStyle/>
          <a:p>
            <a:endParaRPr lang="en-C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5D957FC-7E41-4C06-AA84-69B61429A001}" type="slidenum">
              <a:rPr lang="en-CA" smtClean="0"/>
              <a:pPr/>
              <a:t>‹#›</a:t>
            </a:fld>
            <a:endParaRPr lang="en-C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738251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6" name="Footer Placeholder 5"/>
          <p:cNvSpPr>
            <a:spLocks noGrp="1"/>
          </p:cNvSpPr>
          <p:nvPr>
            <p:ph type="ftr" sz="quarter" idx="11"/>
          </p:nvPr>
        </p:nvSpPr>
        <p:spPr/>
        <p:txBody>
          <a:bodyPr/>
          <a:lstStyle/>
          <a:p>
            <a:endParaRPr lang="en-C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17196858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6" name="Footer Placeholder 5"/>
          <p:cNvSpPr>
            <a:spLocks noGrp="1"/>
          </p:cNvSpPr>
          <p:nvPr>
            <p:ph type="ftr" sz="quarter" idx="11"/>
          </p:nvPr>
        </p:nvSpPr>
        <p:spPr/>
        <p:txBody>
          <a:bodyPr/>
          <a:lstStyle/>
          <a:p>
            <a:endParaRPr lang="en-C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D957FC-7E41-4C06-AA84-69B61429A001}" type="slidenum">
              <a:rPr lang="en-CA" smtClean="0"/>
              <a:pPr/>
              <a:t>‹#›</a:t>
            </a:fld>
            <a:endParaRPr lang="en-C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191838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6" name="Footer Placeholder 5"/>
          <p:cNvSpPr>
            <a:spLocks noGrp="1"/>
          </p:cNvSpPr>
          <p:nvPr>
            <p:ph type="ftr" sz="quarter" idx="11"/>
          </p:nvPr>
        </p:nvSpPr>
        <p:spPr/>
        <p:txBody>
          <a:bodyPr/>
          <a:lstStyle/>
          <a:p>
            <a:endParaRPr lang="en-C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3067391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5" name="Footer Placeholder 4"/>
          <p:cNvSpPr>
            <a:spLocks noGrp="1"/>
          </p:cNvSpPr>
          <p:nvPr>
            <p:ph type="ftr" sz="quarter" idx="11"/>
          </p:nvPr>
        </p:nvSpPr>
        <p:spPr/>
        <p:txBody>
          <a:bodyPr/>
          <a:lstStyle/>
          <a:p>
            <a:endParaRPr lang="en-C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39518551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5" name="Footer Placeholder 4"/>
          <p:cNvSpPr>
            <a:spLocks noGrp="1"/>
          </p:cNvSpPr>
          <p:nvPr>
            <p:ph type="ftr" sz="quarter" idx="11"/>
          </p:nvPr>
        </p:nvSpPr>
        <p:spPr/>
        <p:txBody>
          <a:bodyPr/>
          <a:lstStyle/>
          <a:p>
            <a:endParaRPr lang="en-C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33816407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15D957FC-7E41-4C06-AA84-69B61429A001}" type="slidenum">
              <a:rPr lang="en-CA" smtClean="0"/>
              <a:pPr/>
              <a:t>‹#›</a:t>
            </a:fld>
            <a:endParaRPr lang="en-CA" dirty="0"/>
          </a:p>
        </p:txBody>
      </p:sp>
    </p:spTree>
    <p:extLst>
      <p:ext uri="{BB962C8B-B14F-4D97-AF65-F5344CB8AC3E}">
        <p14:creationId xmlns:p14="http://schemas.microsoft.com/office/powerpoint/2010/main" val="21325793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5D957FC-7E41-4C06-AA84-69B61429A001}" type="slidenum">
              <a:rPr lang="en-CA" smtClean="0"/>
              <a:pPr/>
              <a:t>‹#›</a:t>
            </a:fld>
            <a:endParaRPr lang="en-CA" dirty="0"/>
          </a:p>
        </p:txBody>
      </p:sp>
    </p:spTree>
    <p:extLst>
      <p:ext uri="{BB962C8B-B14F-4D97-AF65-F5344CB8AC3E}">
        <p14:creationId xmlns:p14="http://schemas.microsoft.com/office/powerpoint/2010/main" val="17259210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5D957FC-7E41-4C06-AA84-69B61429A001}" type="slidenum">
              <a:rPr lang="en-CA" smtClean="0"/>
              <a:pPr/>
              <a:t>‹#›</a:t>
            </a:fld>
            <a:endParaRPr lang="en-CA" dirty="0"/>
          </a:p>
        </p:txBody>
      </p:sp>
    </p:spTree>
    <p:extLst>
      <p:ext uri="{BB962C8B-B14F-4D97-AF65-F5344CB8AC3E}">
        <p14:creationId xmlns:p14="http://schemas.microsoft.com/office/powerpoint/2010/main" val="30285645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C812A8-E8FC-4AAB-9DA5-AB4F407442DC}" type="datetimeFigureOut">
              <a:rPr lang="en-CA" smtClean="0"/>
              <a:pPr/>
              <a:t>2025-12-14</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15D957FC-7E41-4C06-AA84-69B61429A001}" type="slidenum">
              <a:rPr lang="en-CA" smtClean="0"/>
              <a:pPr/>
              <a:t>‹#›</a:t>
            </a:fld>
            <a:endParaRPr lang="en-CA" dirty="0"/>
          </a:p>
        </p:txBody>
      </p:sp>
    </p:spTree>
    <p:extLst>
      <p:ext uri="{BB962C8B-B14F-4D97-AF65-F5344CB8AC3E}">
        <p14:creationId xmlns:p14="http://schemas.microsoft.com/office/powerpoint/2010/main" val="14083643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AC812A8-E8FC-4AAB-9DA5-AB4F407442DC}" type="datetimeFigureOut">
              <a:rPr lang="en-CA" smtClean="0"/>
              <a:pPr/>
              <a:t>2025-12-14</a:t>
            </a:fld>
            <a:endParaRPr lang="en-CA" dirty="0"/>
          </a:p>
        </p:txBody>
      </p:sp>
      <p:sp>
        <p:nvSpPr>
          <p:cNvPr id="8" name="Footer Placeholder 7"/>
          <p:cNvSpPr>
            <a:spLocks noGrp="1"/>
          </p:cNvSpPr>
          <p:nvPr>
            <p:ph type="ftr" sz="quarter" idx="11"/>
          </p:nvPr>
        </p:nvSpPr>
        <p:spPr/>
        <p:txBody>
          <a:bodyPr/>
          <a:lstStyle/>
          <a:p>
            <a:endParaRPr lang="en-CA"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15D957FC-7E41-4C06-AA84-69B61429A001}" type="slidenum">
              <a:rPr lang="en-CA" smtClean="0"/>
              <a:pPr/>
              <a:t>‹#›</a:t>
            </a:fld>
            <a:endParaRPr lang="en-CA" dirty="0"/>
          </a:p>
        </p:txBody>
      </p:sp>
    </p:spTree>
    <p:extLst>
      <p:ext uri="{BB962C8B-B14F-4D97-AF65-F5344CB8AC3E}">
        <p14:creationId xmlns:p14="http://schemas.microsoft.com/office/powerpoint/2010/main" val="40117034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AC812A8-E8FC-4AAB-9DA5-AB4F407442DC}" type="datetimeFigureOut">
              <a:rPr lang="en-CA" smtClean="0"/>
              <a:pPr/>
              <a:t>2025-12-14</a:t>
            </a:fld>
            <a:endParaRPr lang="en-CA" dirty="0"/>
          </a:p>
        </p:txBody>
      </p:sp>
      <p:sp>
        <p:nvSpPr>
          <p:cNvPr id="4" name="Footer Placeholder 3"/>
          <p:cNvSpPr>
            <a:spLocks noGrp="1"/>
          </p:cNvSpPr>
          <p:nvPr>
            <p:ph type="ftr" sz="quarter" idx="11"/>
          </p:nvPr>
        </p:nvSpPr>
        <p:spPr/>
        <p:txBody>
          <a:bodyPr/>
          <a:lstStyle/>
          <a:p>
            <a:endParaRPr lang="en-CA"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15D957FC-7E41-4C06-AA84-69B61429A001}" type="slidenum">
              <a:rPr lang="en-CA" smtClean="0"/>
              <a:pPr/>
              <a:t>‹#›</a:t>
            </a:fld>
            <a:endParaRPr lang="en-CA" dirty="0"/>
          </a:p>
        </p:txBody>
      </p:sp>
    </p:spTree>
    <p:extLst>
      <p:ext uri="{BB962C8B-B14F-4D97-AF65-F5344CB8AC3E}">
        <p14:creationId xmlns:p14="http://schemas.microsoft.com/office/powerpoint/2010/main" val="12431306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C812A8-E8FC-4AAB-9DA5-AB4F407442DC}" type="datetimeFigureOut">
              <a:rPr lang="en-CA" smtClean="0"/>
              <a:pPr/>
              <a:t>2025-12-14</a:t>
            </a:fld>
            <a:endParaRPr lang="en-CA" dirty="0"/>
          </a:p>
        </p:txBody>
      </p:sp>
      <p:sp>
        <p:nvSpPr>
          <p:cNvPr id="3" name="Footer Placeholder 2"/>
          <p:cNvSpPr>
            <a:spLocks noGrp="1"/>
          </p:cNvSpPr>
          <p:nvPr>
            <p:ph type="ftr" sz="quarter" idx="11"/>
          </p:nvPr>
        </p:nvSpPr>
        <p:spPr/>
        <p:txBody>
          <a:bodyPr/>
          <a:lstStyle/>
          <a:p>
            <a:endParaRPr lang="en-CA"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15D957FC-7E41-4C06-AA84-69B61429A001}" type="slidenum">
              <a:rPr lang="en-CA" smtClean="0"/>
              <a:pPr/>
              <a:t>‹#›</a:t>
            </a:fld>
            <a:endParaRPr lang="en-CA" dirty="0"/>
          </a:p>
        </p:txBody>
      </p:sp>
    </p:spTree>
    <p:extLst>
      <p:ext uri="{BB962C8B-B14F-4D97-AF65-F5344CB8AC3E}">
        <p14:creationId xmlns:p14="http://schemas.microsoft.com/office/powerpoint/2010/main" val="37399128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AC812A8-E8FC-4AAB-9DA5-AB4F407442DC}" type="datetimeFigureOut">
              <a:rPr lang="en-CA" smtClean="0"/>
              <a:pPr/>
              <a:t>2025-12-14</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15D957FC-7E41-4C06-AA84-69B61429A001}" type="slidenum">
              <a:rPr lang="en-CA" smtClean="0"/>
              <a:pPr/>
              <a:t>‹#›</a:t>
            </a:fld>
            <a:endParaRPr lang="en-CA" dirty="0"/>
          </a:p>
        </p:txBody>
      </p:sp>
    </p:spTree>
    <p:extLst>
      <p:ext uri="{BB962C8B-B14F-4D97-AF65-F5344CB8AC3E}">
        <p14:creationId xmlns:p14="http://schemas.microsoft.com/office/powerpoint/2010/main" val="24558440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AC812A8-E8FC-4AAB-9DA5-AB4F407442DC}" type="datetimeFigureOut">
              <a:rPr lang="en-CA" smtClean="0"/>
              <a:pPr/>
              <a:t>2025-12-14</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D957FC-7E41-4C06-AA84-69B61429A001}" type="slidenum">
              <a:rPr lang="en-CA" smtClean="0"/>
              <a:pPr/>
              <a:t>‹#›</a:t>
            </a:fld>
            <a:endParaRPr lang="en-CA" dirty="0"/>
          </a:p>
        </p:txBody>
      </p:sp>
    </p:spTree>
    <p:extLst>
      <p:ext uri="{BB962C8B-B14F-4D97-AF65-F5344CB8AC3E}">
        <p14:creationId xmlns:p14="http://schemas.microsoft.com/office/powerpoint/2010/main" val="17031908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5D957FC-7E41-4C06-AA84-69B61429A001}" type="slidenum">
              <a:rPr lang="en-CA" smtClean="0"/>
              <a:pPr/>
              <a:t>‹#›</a:t>
            </a:fld>
            <a:endParaRPr lang="en-CA" dirty="0"/>
          </a:p>
        </p:txBody>
      </p:sp>
    </p:spTree>
    <p:extLst>
      <p:ext uri="{BB962C8B-B14F-4D97-AF65-F5344CB8AC3E}">
        <p14:creationId xmlns:p14="http://schemas.microsoft.com/office/powerpoint/2010/main" val="18556426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5D957FC-7E41-4C06-AA84-69B61429A001}" type="slidenum">
              <a:rPr lang="en-CA" smtClean="0"/>
              <a:pPr/>
              <a:t>‹#›</a:t>
            </a:fld>
            <a:endParaRPr lang="en-CA"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493177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CAC812A8-E8FC-4AAB-9DA5-AB4F407442DC}" type="datetimeFigureOut">
              <a:rPr lang="en-CA" smtClean="0"/>
              <a:pPr/>
              <a:t>2025-12-14</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D957FC-7E41-4C06-AA84-69B61429A001}" type="slidenum">
              <a:rPr lang="en-CA" smtClean="0"/>
              <a:pPr/>
              <a:t>‹#›</a:t>
            </a:fld>
            <a:endParaRPr lang="en-CA" dirty="0"/>
          </a:p>
        </p:txBody>
      </p:sp>
    </p:spTree>
    <p:extLst>
      <p:ext uri="{BB962C8B-B14F-4D97-AF65-F5344CB8AC3E}">
        <p14:creationId xmlns:p14="http://schemas.microsoft.com/office/powerpoint/2010/main" val="11878820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CAC812A8-E8FC-4AAB-9DA5-AB4F407442DC}" type="datetimeFigureOut">
              <a:rPr lang="en-CA" smtClean="0"/>
              <a:pPr/>
              <a:t>2025-12-14</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D957FC-7E41-4C06-AA84-69B61429A001}" type="slidenum">
              <a:rPr lang="en-CA" smtClean="0"/>
              <a:pPr/>
              <a:t>‹#›</a:t>
            </a:fld>
            <a:endParaRPr lang="en-CA"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591572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CAC812A8-E8FC-4AAB-9DA5-AB4F407442DC}" type="datetimeFigureOut">
              <a:rPr lang="en-CA" smtClean="0"/>
              <a:pPr/>
              <a:t>2025-12-14</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D957FC-7E41-4C06-AA84-69B61429A001}" type="slidenum">
              <a:rPr lang="en-CA" smtClean="0"/>
              <a:pPr/>
              <a:t>‹#›</a:t>
            </a:fld>
            <a:endParaRPr lang="en-CA" dirty="0"/>
          </a:p>
        </p:txBody>
      </p:sp>
    </p:spTree>
    <p:extLst>
      <p:ext uri="{BB962C8B-B14F-4D97-AF65-F5344CB8AC3E}">
        <p14:creationId xmlns:p14="http://schemas.microsoft.com/office/powerpoint/2010/main" val="28845459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5D957FC-7E41-4C06-AA84-69B61429A001}" type="slidenum">
              <a:rPr lang="en-CA" smtClean="0"/>
              <a:pPr/>
              <a:t>‹#›</a:t>
            </a:fld>
            <a:endParaRPr lang="en-CA" dirty="0"/>
          </a:p>
        </p:txBody>
      </p:sp>
    </p:spTree>
    <p:extLst>
      <p:ext uri="{BB962C8B-B14F-4D97-AF65-F5344CB8AC3E}">
        <p14:creationId xmlns:p14="http://schemas.microsoft.com/office/powerpoint/2010/main" val="320698464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5D957FC-7E41-4C06-AA84-69B61429A001}" type="slidenum">
              <a:rPr lang="en-CA" smtClean="0"/>
              <a:pPr/>
              <a:t>‹#›</a:t>
            </a:fld>
            <a:endParaRPr lang="en-CA" dirty="0"/>
          </a:p>
        </p:txBody>
      </p:sp>
    </p:spTree>
    <p:extLst>
      <p:ext uri="{BB962C8B-B14F-4D97-AF65-F5344CB8AC3E}">
        <p14:creationId xmlns:p14="http://schemas.microsoft.com/office/powerpoint/2010/main" val="222377678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5" name="Footer Placeholder 4"/>
          <p:cNvSpPr>
            <a:spLocks noGrp="1"/>
          </p:cNvSpPr>
          <p:nvPr>
            <p:ph type="ftr" sz="quarter" idx="11"/>
          </p:nvPr>
        </p:nvSpPr>
        <p:spPr/>
        <p:txBody>
          <a:bodyPr/>
          <a:lstStyle/>
          <a:p>
            <a:endParaRPr lang="en-C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16511469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5" name="Footer Placeholder 4"/>
          <p:cNvSpPr>
            <a:spLocks noGrp="1"/>
          </p:cNvSpPr>
          <p:nvPr>
            <p:ph type="ftr" sz="quarter" idx="11"/>
          </p:nvPr>
        </p:nvSpPr>
        <p:spPr/>
        <p:txBody>
          <a:bodyPr/>
          <a:lstStyle/>
          <a:p>
            <a:endParaRPr lang="en-C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15294613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5" name="Footer Placeholder 4"/>
          <p:cNvSpPr>
            <a:spLocks noGrp="1"/>
          </p:cNvSpPr>
          <p:nvPr>
            <p:ph type="ftr" sz="quarter" idx="11"/>
          </p:nvPr>
        </p:nvSpPr>
        <p:spPr/>
        <p:txBody>
          <a:bodyPr/>
          <a:lstStyle/>
          <a:p>
            <a:endParaRPr lang="en-C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4101347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6" name="Footer Placeholder 5"/>
          <p:cNvSpPr>
            <a:spLocks noGrp="1"/>
          </p:cNvSpPr>
          <p:nvPr>
            <p:ph type="ftr" sz="quarter" idx="11"/>
          </p:nvPr>
        </p:nvSpPr>
        <p:spPr/>
        <p:txBody>
          <a:bodyPr/>
          <a:lstStyle/>
          <a:p>
            <a:endParaRPr lang="en-CA"/>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185100140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8" name="Footer Placeholder 7"/>
          <p:cNvSpPr>
            <a:spLocks noGrp="1"/>
          </p:cNvSpPr>
          <p:nvPr>
            <p:ph type="ftr" sz="quarter" idx="11"/>
          </p:nvPr>
        </p:nvSpPr>
        <p:spPr/>
        <p:txBody>
          <a:bodyPr/>
          <a:lstStyle/>
          <a:p>
            <a:endParaRPr lang="en-C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333319299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4" name="Footer Placeholder 3"/>
          <p:cNvSpPr>
            <a:spLocks noGrp="1"/>
          </p:cNvSpPr>
          <p:nvPr>
            <p:ph type="ftr" sz="quarter" idx="11"/>
          </p:nvPr>
        </p:nvSpPr>
        <p:spPr/>
        <p:txBody>
          <a:bodyPr/>
          <a:lstStyle/>
          <a:p>
            <a:endParaRPr lang="en-C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16111258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3" name="Footer Placeholder 2"/>
          <p:cNvSpPr>
            <a:spLocks noGrp="1"/>
          </p:cNvSpPr>
          <p:nvPr>
            <p:ph type="ftr" sz="quarter" idx="11"/>
          </p:nvPr>
        </p:nvSpPr>
        <p:spPr/>
        <p:txBody>
          <a:bodyPr/>
          <a:lstStyle/>
          <a:p>
            <a:endParaRPr lang="en-C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35723716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6" name="Footer Placeholder 5"/>
          <p:cNvSpPr>
            <a:spLocks noGrp="1"/>
          </p:cNvSpPr>
          <p:nvPr>
            <p:ph type="ftr" sz="quarter" idx="11"/>
          </p:nvPr>
        </p:nvSpPr>
        <p:spPr/>
        <p:txBody>
          <a:bodyPr/>
          <a:lstStyle/>
          <a:p>
            <a:endParaRPr lang="en-C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146121339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6" name="Footer Placeholder 5"/>
          <p:cNvSpPr>
            <a:spLocks noGrp="1"/>
          </p:cNvSpPr>
          <p:nvPr>
            <p:ph type="ftr" sz="quarter" idx="11"/>
          </p:nvPr>
        </p:nvSpPr>
        <p:spPr/>
        <p:txBody>
          <a:bodyPr/>
          <a:lstStyle/>
          <a:p>
            <a:endParaRPr lang="en-C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29171979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5" name="Footer Placeholder 4"/>
          <p:cNvSpPr>
            <a:spLocks noGrp="1"/>
          </p:cNvSpPr>
          <p:nvPr>
            <p:ph type="ftr" sz="quarter" idx="11"/>
          </p:nvPr>
        </p:nvSpPr>
        <p:spPr/>
        <p:txBody>
          <a:bodyPr/>
          <a:lstStyle/>
          <a:p>
            <a:endParaRPr lang="en-C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1603133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5" name="Footer Placeholder 4"/>
          <p:cNvSpPr>
            <a:spLocks noGrp="1"/>
          </p:cNvSpPr>
          <p:nvPr>
            <p:ph type="ftr" sz="quarter" idx="11"/>
          </p:nvPr>
        </p:nvSpPr>
        <p:spPr/>
        <p:txBody>
          <a:bodyPr/>
          <a:lstStyle/>
          <a:p>
            <a:endParaRPr lang="en-C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5D957FC-7E41-4C06-AA84-69B61429A001}" type="slidenum">
              <a:rPr lang="en-CA" smtClean="0"/>
              <a:pPr/>
              <a:t>‹#›</a:t>
            </a:fld>
            <a:endParaRPr lang="en-C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729196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6" name="Footer Placeholder 5"/>
          <p:cNvSpPr>
            <a:spLocks noGrp="1"/>
          </p:cNvSpPr>
          <p:nvPr>
            <p:ph type="ftr" sz="quarter" idx="11"/>
          </p:nvPr>
        </p:nvSpPr>
        <p:spPr/>
        <p:txBody>
          <a:bodyPr/>
          <a:lstStyle/>
          <a:p>
            <a:endParaRPr lang="en-C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58690480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6" name="Footer Placeholder 5"/>
          <p:cNvSpPr>
            <a:spLocks noGrp="1"/>
          </p:cNvSpPr>
          <p:nvPr>
            <p:ph type="ftr" sz="quarter" idx="11"/>
          </p:nvPr>
        </p:nvSpPr>
        <p:spPr/>
        <p:txBody>
          <a:bodyPr/>
          <a:lstStyle/>
          <a:p>
            <a:endParaRPr lang="en-C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D957FC-7E41-4C06-AA84-69B61429A001}" type="slidenum">
              <a:rPr lang="en-CA" smtClean="0"/>
              <a:pPr/>
              <a:t>‹#›</a:t>
            </a:fld>
            <a:endParaRPr lang="en-C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7845763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6" name="Footer Placeholder 5"/>
          <p:cNvSpPr>
            <a:spLocks noGrp="1"/>
          </p:cNvSpPr>
          <p:nvPr>
            <p:ph type="ftr" sz="quarter" idx="11"/>
          </p:nvPr>
        </p:nvSpPr>
        <p:spPr/>
        <p:txBody>
          <a:bodyPr/>
          <a:lstStyle/>
          <a:p>
            <a:endParaRPr lang="en-C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33190435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5" name="Footer Placeholder 4"/>
          <p:cNvSpPr>
            <a:spLocks noGrp="1"/>
          </p:cNvSpPr>
          <p:nvPr>
            <p:ph type="ftr" sz="quarter" idx="11"/>
          </p:nvPr>
        </p:nvSpPr>
        <p:spPr/>
        <p:txBody>
          <a:bodyPr/>
          <a:lstStyle/>
          <a:p>
            <a:endParaRPr lang="en-C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8567841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5" name="Footer Placeholder 4"/>
          <p:cNvSpPr>
            <a:spLocks noGrp="1"/>
          </p:cNvSpPr>
          <p:nvPr>
            <p:ph type="ftr" sz="quarter" idx="11"/>
          </p:nvPr>
        </p:nvSpPr>
        <p:spPr/>
        <p:txBody>
          <a:bodyPr/>
          <a:lstStyle/>
          <a:p>
            <a:endParaRPr lang="en-C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795370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5" name="Footer Placeholder 4"/>
          <p:cNvSpPr>
            <a:spLocks noGrp="1"/>
          </p:cNvSpPr>
          <p:nvPr>
            <p:ph type="ftr" sz="quarter" idx="11"/>
          </p:nvPr>
        </p:nvSpPr>
        <p:spPr/>
        <p:txBody>
          <a:bodyPr/>
          <a:lstStyle/>
          <a:p>
            <a:endParaRPr lang="en-C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25427640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5" name="Footer Placeholder 4"/>
          <p:cNvSpPr>
            <a:spLocks noGrp="1"/>
          </p:cNvSpPr>
          <p:nvPr>
            <p:ph type="ftr" sz="quarter" idx="11"/>
          </p:nvPr>
        </p:nvSpPr>
        <p:spPr/>
        <p:txBody>
          <a:bodyPr/>
          <a:lstStyle/>
          <a:p>
            <a:endParaRPr lang="en-C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419180852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5" name="Footer Placeholder 4"/>
          <p:cNvSpPr>
            <a:spLocks noGrp="1"/>
          </p:cNvSpPr>
          <p:nvPr>
            <p:ph type="ftr" sz="quarter" idx="11"/>
          </p:nvPr>
        </p:nvSpPr>
        <p:spPr/>
        <p:txBody>
          <a:bodyPr/>
          <a:lstStyle/>
          <a:p>
            <a:endParaRPr lang="en-C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277526433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6" name="Footer Placeholder 5"/>
          <p:cNvSpPr>
            <a:spLocks noGrp="1"/>
          </p:cNvSpPr>
          <p:nvPr>
            <p:ph type="ftr" sz="quarter" idx="11"/>
          </p:nvPr>
        </p:nvSpPr>
        <p:spPr/>
        <p:txBody>
          <a:bodyPr/>
          <a:lstStyle/>
          <a:p>
            <a:endParaRPr lang="en-CA"/>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121926384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8" name="Footer Placeholder 7"/>
          <p:cNvSpPr>
            <a:spLocks noGrp="1"/>
          </p:cNvSpPr>
          <p:nvPr>
            <p:ph type="ftr" sz="quarter" idx="11"/>
          </p:nvPr>
        </p:nvSpPr>
        <p:spPr/>
        <p:txBody>
          <a:bodyPr/>
          <a:lstStyle/>
          <a:p>
            <a:endParaRPr lang="en-C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210661416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4" name="Footer Placeholder 3"/>
          <p:cNvSpPr>
            <a:spLocks noGrp="1"/>
          </p:cNvSpPr>
          <p:nvPr>
            <p:ph type="ftr" sz="quarter" idx="11"/>
          </p:nvPr>
        </p:nvSpPr>
        <p:spPr/>
        <p:txBody>
          <a:bodyPr/>
          <a:lstStyle/>
          <a:p>
            <a:endParaRPr lang="en-C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318036791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3" name="Footer Placeholder 2"/>
          <p:cNvSpPr>
            <a:spLocks noGrp="1"/>
          </p:cNvSpPr>
          <p:nvPr>
            <p:ph type="ftr" sz="quarter" idx="11"/>
          </p:nvPr>
        </p:nvSpPr>
        <p:spPr/>
        <p:txBody>
          <a:bodyPr/>
          <a:lstStyle/>
          <a:p>
            <a:endParaRPr lang="en-C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246988965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6" name="Footer Placeholder 5"/>
          <p:cNvSpPr>
            <a:spLocks noGrp="1"/>
          </p:cNvSpPr>
          <p:nvPr>
            <p:ph type="ftr" sz="quarter" idx="11"/>
          </p:nvPr>
        </p:nvSpPr>
        <p:spPr/>
        <p:txBody>
          <a:bodyPr/>
          <a:lstStyle/>
          <a:p>
            <a:endParaRPr lang="en-C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49648120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6" name="Footer Placeholder 5"/>
          <p:cNvSpPr>
            <a:spLocks noGrp="1"/>
          </p:cNvSpPr>
          <p:nvPr>
            <p:ph type="ftr" sz="quarter" idx="11"/>
          </p:nvPr>
        </p:nvSpPr>
        <p:spPr/>
        <p:txBody>
          <a:bodyPr/>
          <a:lstStyle/>
          <a:p>
            <a:endParaRPr lang="en-C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262152589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5" name="Footer Placeholder 4"/>
          <p:cNvSpPr>
            <a:spLocks noGrp="1"/>
          </p:cNvSpPr>
          <p:nvPr>
            <p:ph type="ftr" sz="quarter" idx="11"/>
          </p:nvPr>
        </p:nvSpPr>
        <p:spPr/>
        <p:txBody>
          <a:bodyPr/>
          <a:lstStyle/>
          <a:p>
            <a:endParaRPr lang="en-C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213522727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5" name="Footer Placeholder 4"/>
          <p:cNvSpPr>
            <a:spLocks noGrp="1"/>
          </p:cNvSpPr>
          <p:nvPr>
            <p:ph type="ftr" sz="quarter" idx="11"/>
          </p:nvPr>
        </p:nvSpPr>
        <p:spPr/>
        <p:txBody>
          <a:bodyPr/>
          <a:lstStyle/>
          <a:p>
            <a:endParaRPr lang="en-C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5D957FC-7E41-4C06-AA84-69B61429A001}" type="slidenum">
              <a:rPr lang="en-CA" smtClean="0"/>
              <a:pPr/>
              <a:t>‹#›</a:t>
            </a:fld>
            <a:endParaRPr lang="en-C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368017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6" name="Footer Placeholder 5"/>
          <p:cNvSpPr>
            <a:spLocks noGrp="1"/>
          </p:cNvSpPr>
          <p:nvPr>
            <p:ph type="ftr" sz="quarter" idx="11"/>
          </p:nvPr>
        </p:nvSpPr>
        <p:spPr/>
        <p:txBody>
          <a:bodyPr/>
          <a:lstStyle/>
          <a:p>
            <a:endParaRPr lang="en-C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221464231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6" name="Footer Placeholder 5"/>
          <p:cNvSpPr>
            <a:spLocks noGrp="1"/>
          </p:cNvSpPr>
          <p:nvPr>
            <p:ph type="ftr" sz="quarter" idx="11"/>
          </p:nvPr>
        </p:nvSpPr>
        <p:spPr/>
        <p:txBody>
          <a:bodyPr/>
          <a:lstStyle/>
          <a:p>
            <a:endParaRPr lang="en-C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D957FC-7E41-4C06-AA84-69B61429A001}" type="slidenum">
              <a:rPr lang="en-CA" smtClean="0"/>
              <a:pPr/>
              <a:t>‹#›</a:t>
            </a:fld>
            <a:endParaRPr lang="en-C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6290511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6" name="Footer Placeholder 5"/>
          <p:cNvSpPr>
            <a:spLocks noGrp="1"/>
          </p:cNvSpPr>
          <p:nvPr>
            <p:ph type="ftr" sz="quarter" idx="11"/>
          </p:nvPr>
        </p:nvSpPr>
        <p:spPr/>
        <p:txBody>
          <a:bodyPr/>
          <a:lstStyle/>
          <a:p>
            <a:endParaRPr lang="en-C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46668032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5" name="Footer Placeholder 4"/>
          <p:cNvSpPr>
            <a:spLocks noGrp="1"/>
          </p:cNvSpPr>
          <p:nvPr>
            <p:ph type="ftr" sz="quarter" idx="11"/>
          </p:nvPr>
        </p:nvSpPr>
        <p:spPr/>
        <p:txBody>
          <a:bodyPr/>
          <a:lstStyle/>
          <a:p>
            <a:endParaRPr lang="en-C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82520297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C812A8-E8FC-4AAB-9DA5-AB4F407442DC}" type="datetimeFigureOut">
              <a:rPr lang="en-CA" smtClean="0"/>
              <a:pPr/>
              <a:t>2025-12-14</a:t>
            </a:fld>
            <a:endParaRPr lang="en-CA"/>
          </a:p>
        </p:txBody>
      </p:sp>
      <p:sp>
        <p:nvSpPr>
          <p:cNvPr id="5" name="Footer Placeholder 4"/>
          <p:cNvSpPr>
            <a:spLocks noGrp="1"/>
          </p:cNvSpPr>
          <p:nvPr>
            <p:ph type="ftr" sz="quarter" idx="11"/>
          </p:nvPr>
        </p:nvSpPr>
        <p:spPr/>
        <p:txBody>
          <a:bodyPr/>
          <a:lstStyle/>
          <a:p>
            <a:endParaRPr lang="en-C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5D957FC-7E41-4C06-AA84-69B61429A001}" type="slidenum">
              <a:rPr lang="en-CA" smtClean="0"/>
              <a:pPr/>
              <a:t>‹#›</a:t>
            </a:fld>
            <a:endParaRPr lang="en-CA"/>
          </a:p>
        </p:txBody>
      </p:sp>
    </p:spTree>
    <p:extLst>
      <p:ext uri="{BB962C8B-B14F-4D97-AF65-F5344CB8AC3E}">
        <p14:creationId xmlns:p14="http://schemas.microsoft.com/office/powerpoint/2010/main" val="1224516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F41B6F-2356-7569-63BF-4CA9A2B7B5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88D2621F-2874-9F5B-926F-EA9486FCAA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B657D3C-2A52-4E7B-0D81-C4CC51A2B4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41E9ACA-B807-484F-B080-1D11180153A4}" type="datetimeFigureOut">
              <a:rPr lang="en-CA" smtClean="0"/>
              <a:t>2025-12-14</a:t>
            </a:fld>
            <a:endParaRPr lang="en-CA"/>
          </a:p>
        </p:txBody>
      </p:sp>
      <p:sp>
        <p:nvSpPr>
          <p:cNvPr id="5" name="Footer Placeholder 4">
            <a:extLst>
              <a:ext uri="{FF2B5EF4-FFF2-40B4-BE49-F238E27FC236}">
                <a16:creationId xmlns:a16="http://schemas.microsoft.com/office/drawing/2014/main" id="{9D14FA7D-DF9A-AA63-5289-B0758EF226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29CDA3E3-3BE1-235E-821C-8D9C847331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1B6D756-C94D-477A-84AA-55C213E99848}" type="slidenum">
              <a:rPr lang="en-CA" smtClean="0"/>
              <a:t>‹#›</a:t>
            </a:fld>
            <a:endParaRPr lang="en-CA"/>
          </a:p>
        </p:txBody>
      </p:sp>
    </p:spTree>
    <p:extLst>
      <p:ext uri="{BB962C8B-B14F-4D97-AF65-F5344CB8AC3E}">
        <p14:creationId xmlns:p14="http://schemas.microsoft.com/office/powerpoint/2010/main" val="12912804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CA"/>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CA"/>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CA"/>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CA"/>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CA"/>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CA"/>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CA"/>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CA"/>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CA"/>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CA"/>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CA"/>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CA"/>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CA"/>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CA"/>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CA"/>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CA"/>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CA"/>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CA"/>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CA"/>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CA"/>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CA"/>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CA"/>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CA"/>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CA"/>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AC812A8-E8FC-4AAB-9DA5-AB4F407442DC}" type="datetimeFigureOut">
              <a:rPr lang="en-CA" smtClean="0"/>
              <a:pPr/>
              <a:t>2025-12-14</a:t>
            </a:fld>
            <a:endParaRPr lang="en-C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CA"/>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15D957FC-7E41-4C06-AA84-69B61429A001}" type="slidenum">
              <a:rPr lang="en-CA" smtClean="0"/>
              <a:pPr/>
              <a:t>‹#›</a:t>
            </a:fld>
            <a:endParaRPr lang="en-CA"/>
          </a:p>
        </p:txBody>
      </p:sp>
    </p:spTree>
    <p:extLst>
      <p:ext uri="{BB962C8B-B14F-4D97-AF65-F5344CB8AC3E}">
        <p14:creationId xmlns:p14="http://schemas.microsoft.com/office/powerpoint/2010/main" val="19678104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CA"/>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CA"/>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CA"/>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CA"/>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CA"/>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CA"/>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CA"/>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CA"/>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CA"/>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CA"/>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CA"/>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CA"/>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CA"/>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CA"/>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CA"/>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CA"/>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CA"/>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CA"/>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CA"/>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CA"/>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CA"/>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CA"/>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CA"/>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CA"/>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AC812A8-E8FC-4AAB-9DA5-AB4F407442DC}" type="datetimeFigureOut">
              <a:rPr lang="en-CA" smtClean="0"/>
              <a:pPr/>
              <a:t>2025-12-14</a:t>
            </a:fld>
            <a:endParaRPr lang="en-CA"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CA"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15D957FC-7E41-4C06-AA84-69B61429A001}" type="slidenum">
              <a:rPr lang="en-CA" smtClean="0"/>
              <a:pPr/>
              <a:t>‹#›</a:t>
            </a:fld>
            <a:endParaRPr lang="en-CA" dirty="0"/>
          </a:p>
        </p:txBody>
      </p:sp>
    </p:spTree>
    <p:extLst>
      <p:ext uri="{BB962C8B-B14F-4D97-AF65-F5344CB8AC3E}">
        <p14:creationId xmlns:p14="http://schemas.microsoft.com/office/powerpoint/2010/main" val="312408640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CA"/>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CA"/>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CA"/>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CA"/>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CA"/>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CA"/>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CA"/>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CA"/>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CA"/>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CA"/>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CA"/>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CA"/>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CA"/>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CA"/>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CA"/>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CA"/>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CA"/>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CA"/>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CA"/>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CA"/>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CA"/>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CA"/>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CA"/>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CA"/>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AC812A8-E8FC-4AAB-9DA5-AB4F407442DC}" type="datetimeFigureOut">
              <a:rPr lang="en-CA" smtClean="0"/>
              <a:pPr/>
              <a:t>2025-12-14</a:t>
            </a:fld>
            <a:endParaRPr lang="en-C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15D957FC-7E41-4C06-AA84-69B61429A001}" type="slidenum">
              <a:rPr lang="en-CA" smtClean="0"/>
              <a:pPr/>
              <a:t>‹#›</a:t>
            </a:fld>
            <a:endParaRPr lang="en-CA"/>
          </a:p>
        </p:txBody>
      </p:sp>
    </p:spTree>
    <p:extLst>
      <p:ext uri="{BB962C8B-B14F-4D97-AF65-F5344CB8AC3E}">
        <p14:creationId xmlns:p14="http://schemas.microsoft.com/office/powerpoint/2010/main" val="197873983"/>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CA"/>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CA"/>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CA"/>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CA"/>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CA"/>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CA"/>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CA"/>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CA"/>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CA"/>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CA"/>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CA"/>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CA"/>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CA"/>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CA"/>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CA"/>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CA"/>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CA"/>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CA"/>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CA"/>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CA"/>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CA"/>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CA"/>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CA"/>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CA"/>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AC812A8-E8FC-4AAB-9DA5-AB4F407442DC}" type="datetimeFigureOut">
              <a:rPr lang="en-CA" smtClean="0"/>
              <a:pPr/>
              <a:t>2025-12-14</a:t>
            </a:fld>
            <a:endParaRPr lang="en-C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15D957FC-7E41-4C06-AA84-69B61429A001}" type="slidenum">
              <a:rPr lang="en-CA" smtClean="0"/>
              <a:pPr/>
              <a:t>‹#›</a:t>
            </a:fld>
            <a:endParaRPr lang="en-CA"/>
          </a:p>
        </p:txBody>
      </p:sp>
    </p:spTree>
    <p:extLst>
      <p:ext uri="{BB962C8B-B14F-4D97-AF65-F5344CB8AC3E}">
        <p14:creationId xmlns:p14="http://schemas.microsoft.com/office/powerpoint/2010/main" val="872389590"/>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8.xml"/><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4oGnvxzOqDw" TargetMode="External"/><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0.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0.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hyperlink" Target="https://www.ncbi.nlm.nih.gov/books/NBK556096/" TargetMode="External"/><Relationship Id="rId2" Type="http://schemas.openxmlformats.org/officeDocument/2006/relationships/notesSlide" Target="../notesSlides/notesSlide17.xml"/><Relationship Id="rId1" Type="http://schemas.openxmlformats.org/officeDocument/2006/relationships/slideLayout" Target="../slideLayouts/slideLayout20.xml"/><Relationship Id="rId5" Type="http://schemas.openxmlformats.org/officeDocument/2006/relationships/image" Target="../media/image24.jpeg"/><Relationship Id="rId4" Type="http://schemas.openxmlformats.org/officeDocument/2006/relationships/hyperlink" Target="../Dropbox/SCC%20CS%20&amp;%20Admin/Cluster%20A%20Study%20Materials/019R-1%20Normal%20Development/Erik%20Erikson%20Article.docx"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hyperlink" Target="https://www.simplypsychology.org/kohlberg.html" TargetMode="External"/><Relationship Id="rId2" Type="http://schemas.openxmlformats.org/officeDocument/2006/relationships/hyperlink" Target="https://www.khanacademy.org/test-prep/mcat/individuals-and-society/self-identity/v/kohlberg-moral-development" TargetMode="External"/><Relationship Id="rId1" Type="http://schemas.openxmlformats.org/officeDocument/2006/relationships/slideLayout" Target="../slideLayouts/slideLayout13.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33.xml"/><Relationship Id="rId4"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hyperlink" Target="https://www.youtube.com/watch?time_continue=5&amp;v=00WSTrw43X4" TargetMode="External"/><Relationship Id="rId4" Type="http://schemas.openxmlformats.org/officeDocument/2006/relationships/notesSlide" Target="../notesSlides/notesSlide20.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37.jpe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hyperlink" Target="http://kidshealth.org/en/parents/development.html" TargetMode="External"/><Relationship Id="rId2" Type="http://schemas.openxmlformats.org/officeDocument/2006/relationships/notesSlide" Target="../notesSlides/notesSlide32.xml"/><Relationship Id="rId1" Type="http://schemas.openxmlformats.org/officeDocument/2006/relationships/slideLayout" Target="../slideLayouts/slideLayout13.xml"/><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hyperlink" Target="https://www.youtube.com/watch?v=OtpiBtL_7zc" TargetMode="External"/><Relationship Id="rId2" Type="http://schemas.openxmlformats.org/officeDocument/2006/relationships/notesSlide" Target="../notesSlides/notesSlide35.xml"/><Relationship Id="rId1" Type="http://schemas.openxmlformats.org/officeDocument/2006/relationships/slideLayout" Target="../slideLayouts/slideLayout29.xml"/><Relationship Id="rId4" Type="http://schemas.openxmlformats.org/officeDocument/2006/relationships/image" Target="../media/image46.png"/></Relationships>
</file>

<file path=ppt/slides/_rels/slide4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7.xml"/><Relationship Id="rId1" Type="http://schemas.openxmlformats.org/officeDocument/2006/relationships/slideLayout" Target="../slideLayouts/slideLayout29.xml"/><Relationship Id="rId4" Type="http://schemas.openxmlformats.org/officeDocument/2006/relationships/image" Target="../media/image49.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0.xml"/><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1.xml"/><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3" Type="http://schemas.openxmlformats.org/officeDocument/2006/relationships/hyperlink" Target="https://www.youtube.com/watch?v=GLnUHF6717A" TargetMode="External"/><Relationship Id="rId2" Type="http://schemas.openxmlformats.org/officeDocument/2006/relationships/notesSlide" Target="../notesSlides/notesSlide43.xml"/><Relationship Id="rId1" Type="http://schemas.openxmlformats.org/officeDocument/2006/relationships/slideLayout" Target="../slideLayouts/slideLayout34.xml"/><Relationship Id="rId4" Type="http://schemas.openxmlformats.org/officeDocument/2006/relationships/image" Target="../media/image51.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3" Type="http://schemas.openxmlformats.org/officeDocument/2006/relationships/hyperlink" Target="https://www.youtube.com/watch?v=c_ACTN-Ua8M" TargetMode="External"/><Relationship Id="rId2" Type="http://schemas.openxmlformats.org/officeDocument/2006/relationships/notesSlide" Target="../notesSlides/notesSlide45.xml"/><Relationship Id="rId1" Type="http://schemas.openxmlformats.org/officeDocument/2006/relationships/slideLayout" Target="../slideLayouts/slideLayout29.xml"/><Relationship Id="rId4" Type="http://schemas.openxmlformats.org/officeDocument/2006/relationships/hyperlink" Target="http://www.csulb.edu/~mhalim/pub/Halim_Ruble_2010_Gender_identity_stereotyping_handbook_chapter.pdf"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6.xml"/><Relationship Id="rId1" Type="http://schemas.openxmlformats.org/officeDocument/2006/relationships/slideLayout" Target="../slideLayouts/slideLayout33.xml"/><Relationship Id="rId4" Type="http://schemas.openxmlformats.org/officeDocument/2006/relationships/image" Target="../media/image53.jpeg"/></Relationships>
</file>

<file path=ppt/slides/_rels/slide5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7.xml"/><Relationship Id="rId1" Type="http://schemas.openxmlformats.org/officeDocument/2006/relationships/slideLayout" Target="../slideLayouts/slideLayout13.xml"/><Relationship Id="rId4" Type="http://schemas.openxmlformats.org/officeDocument/2006/relationships/hyperlink" Target="https://www.youtube.com/watch?v=6TjmHkVMEdI" TargetMode="External"/></Relationships>
</file>

<file path=ppt/slides/_rels/slide5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png"/><Relationship Id="rId5" Type="http://schemas.openxmlformats.org/officeDocument/2006/relationships/image" Target="../media/image59.JPG"/><Relationship Id="rId4" Type="http://schemas.openxmlformats.org/officeDocument/2006/relationships/notesSlide" Target="../notesSlides/notesSlide48.xml"/></Relationships>
</file>

<file path=ppt/slides/_rels/slide58.xml.rels><?xml version="1.0" encoding="UTF-8" standalone="yes"?>
<Relationships xmlns="http://schemas.openxmlformats.org/package/2006/relationships"><Relationship Id="rId3" Type="http://schemas.openxmlformats.org/officeDocument/2006/relationships/hyperlink" Target="https://www.youtube.com/watch?v=_JmA2ClUvUY" TargetMode="External"/><Relationship Id="rId2" Type="http://schemas.openxmlformats.org/officeDocument/2006/relationships/notesSlide" Target="../notesSlides/notesSlide49.xml"/><Relationship Id="rId1" Type="http://schemas.openxmlformats.org/officeDocument/2006/relationships/slideLayout" Target="../slideLayouts/slideLayout13.xml"/><Relationship Id="rId4" Type="http://schemas.openxmlformats.org/officeDocument/2006/relationships/image" Target="../media/image60.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4.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4.xml.rels><?xml version="1.0" encoding="UTF-8" standalone="yes"?>
<Relationships xmlns="http://schemas.openxmlformats.org/package/2006/relationships"><Relationship Id="rId3" Type="http://schemas.openxmlformats.org/officeDocument/2006/relationships/hyperlink" Target="https://www.youtube.com/watch?v=naRK-OKOXV8" TargetMode="External"/><Relationship Id="rId2" Type="http://schemas.openxmlformats.org/officeDocument/2006/relationships/notesSlide" Target="../notesSlides/notesSlide55.xml"/><Relationship Id="rId1" Type="http://schemas.openxmlformats.org/officeDocument/2006/relationships/slideLayout" Target="../slideLayouts/slideLayout29.xml"/><Relationship Id="rId4" Type="http://schemas.openxmlformats.org/officeDocument/2006/relationships/image" Target="../media/image63.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7.xml"/><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9.xml"/></Relationships>
</file>

<file path=ppt/slides/_rels/slide7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1.xml"/><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9.xml"/></Relationships>
</file>

<file path=ppt/slides/_rels/slide76.xml.rels><?xml version="1.0" encoding="UTF-8" standalone="yes"?>
<Relationships xmlns="http://schemas.openxmlformats.org/package/2006/relationships"><Relationship Id="rId3" Type="http://schemas.openxmlformats.org/officeDocument/2006/relationships/hyperlink" Target="https://www.youtube.com/watch?v=mzpZIRJC82I" TargetMode="External"/><Relationship Id="rId2" Type="http://schemas.openxmlformats.org/officeDocument/2006/relationships/notesSlide" Target="../notesSlides/notesSlide62.xml"/><Relationship Id="rId1" Type="http://schemas.openxmlformats.org/officeDocument/2006/relationships/slideLayout" Target="../slideLayouts/slideLayout29.xml"/><Relationship Id="rId4" Type="http://schemas.openxmlformats.org/officeDocument/2006/relationships/image" Target="../media/image68.png"/></Relationships>
</file>

<file path=ppt/slides/_rels/slide77.xml.rels><?xml version="1.0" encoding="UTF-8" standalone="yes"?>
<Relationships xmlns="http://schemas.openxmlformats.org/package/2006/relationships"><Relationship Id="rId3" Type="http://schemas.openxmlformats.org/officeDocument/2006/relationships/hyperlink" Target="https://www.youtube.com/watch?v=Flhr7gxLp5U" TargetMode="External"/><Relationship Id="rId2" Type="http://schemas.openxmlformats.org/officeDocument/2006/relationships/notesSlide" Target="../notesSlides/notesSlide63.xml"/><Relationship Id="rId1" Type="http://schemas.openxmlformats.org/officeDocument/2006/relationships/slideLayout" Target="../slideLayouts/slideLayout34.xml"/><Relationship Id="rId4" Type="http://schemas.openxmlformats.org/officeDocument/2006/relationships/image" Target="../media/image69.jpeg"/></Relationships>
</file>

<file path=ppt/slides/_rels/slide78.xml.rels><?xml version="1.0" encoding="UTF-8" standalone="yes"?>
<Relationships xmlns="http://schemas.openxmlformats.org/package/2006/relationships"><Relationship Id="rId3" Type="http://schemas.openxmlformats.org/officeDocument/2006/relationships/hyperlink" Target="https://www.youtube.com/watch?v=swG2DQpNs-k" TargetMode="External"/><Relationship Id="rId2" Type="http://schemas.openxmlformats.org/officeDocument/2006/relationships/notesSlide" Target="../notesSlides/notesSlide64.xml"/><Relationship Id="rId1" Type="http://schemas.openxmlformats.org/officeDocument/2006/relationships/slideLayout" Target="../slideLayouts/slideLayout34.xml"/><Relationship Id="rId4" Type="http://schemas.openxmlformats.org/officeDocument/2006/relationships/image" Target="../media/image70.jpeg"/></Relationships>
</file>

<file path=ppt/slides/_rels/slide7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5.xml"/><Relationship Id="rId1" Type="http://schemas.openxmlformats.org/officeDocument/2006/relationships/slideLayout" Target="../slideLayouts/slideLayout33.xml"/><Relationship Id="rId4" Type="http://schemas.openxmlformats.org/officeDocument/2006/relationships/image" Target="../media/image72.jpeg"/></Relationships>
</file>

<file path=ppt/slides/_rels/slide80.xml.rels><?xml version="1.0" encoding="UTF-8" standalone="yes"?>
<Relationships xmlns="http://schemas.openxmlformats.org/package/2006/relationships"><Relationship Id="rId3" Type="http://schemas.openxmlformats.org/officeDocument/2006/relationships/hyperlink" Target="http://www.gracepointwellness.org/poc/view_doc.php?type=doc&amp;id=7930&amp;cn=28" TargetMode="External"/><Relationship Id="rId2" Type="http://schemas.openxmlformats.org/officeDocument/2006/relationships/notesSlide" Target="../notesSlides/notesSlide66.xml"/><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9.xml"/><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0.xm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1.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3" Type="http://schemas.openxmlformats.org/officeDocument/2006/relationships/hyperlink" Target="https://www.youtube.com/watch?v=mnnqpwbeiW0" TargetMode="External"/><Relationship Id="rId2" Type="http://schemas.openxmlformats.org/officeDocument/2006/relationships/notesSlide" Target="../notesSlides/notesSlide76.xml"/><Relationship Id="rId1" Type="http://schemas.openxmlformats.org/officeDocument/2006/relationships/slideLayout" Target="../slideLayouts/slideLayout29.xml"/><Relationship Id="rId4" Type="http://schemas.openxmlformats.org/officeDocument/2006/relationships/image" Target="../media/image76.pn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9.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9.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80.xml"/><Relationship Id="rId1" Type="http://schemas.openxmlformats.org/officeDocument/2006/relationships/slideLayout" Target="../slideLayouts/slideLayout29.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81.xml"/><Relationship Id="rId1" Type="http://schemas.openxmlformats.org/officeDocument/2006/relationships/slideLayout" Target="../slideLayouts/slideLayout29.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2.xml"/><Relationship Id="rId1" Type="http://schemas.openxmlformats.org/officeDocument/2006/relationships/slideLayout" Target="../slideLayouts/slideLayout29.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3.xml"/><Relationship Id="rId1" Type="http://schemas.openxmlformats.org/officeDocument/2006/relationships/slideLayout" Target="../slideLayouts/slideLayout29.xml"/></Relationships>
</file>

<file path=ppt/slides/_rels/slide9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84.xml"/><Relationship Id="rId1" Type="http://schemas.openxmlformats.org/officeDocument/2006/relationships/slideLayout" Target="../slideLayouts/slideLayout29.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9.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9.xml"/></Relationships>
</file>

<file path=ppt/slides/_rels/slide10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87.xml"/><Relationship Id="rId1" Type="http://schemas.openxmlformats.org/officeDocument/2006/relationships/slideLayout" Target="../slideLayouts/slideLayout29.xml"/></Relationships>
</file>

<file path=ppt/slides/_rels/slide10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88.xml"/><Relationship Id="rId1" Type="http://schemas.openxmlformats.org/officeDocument/2006/relationships/slideLayout" Target="../slideLayouts/slideLayout29.xml"/></Relationships>
</file>

<file path=ppt/slides/_rels/slide103.xml.rels><?xml version="1.0" encoding="UTF-8" standalone="yes"?>
<Relationships xmlns="http://schemas.openxmlformats.org/package/2006/relationships"><Relationship Id="rId3" Type="http://schemas.openxmlformats.org/officeDocument/2006/relationships/hyperlink" Target="http://www.sagepub.com/upm-data/16297_Chapter_5.pdf" TargetMode="External"/><Relationship Id="rId2" Type="http://schemas.openxmlformats.org/officeDocument/2006/relationships/notesSlide" Target="../notesSlides/notesSlide89.xml"/><Relationship Id="rId1" Type="http://schemas.openxmlformats.org/officeDocument/2006/relationships/slideLayout" Target="../slideLayouts/slideLayout34.xml"/><Relationship Id="rId4" Type="http://schemas.openxmlformats.org/officeDocument/2006/relationships/image" Target="../media/image84.jpeg"/></Relationships>
</file>

<file path=ppt/slides/_rels/slide10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90.xml"/><Relationship Id="rId1" Type="http://schemas.openxmlformats.org/officeDocument/2006/relationships/slideLayout" Target="../slideLayouts/slideLayout29.xml"/></Relationships>
</file>

<file path=ppt/slides/_rels/slide10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91.xml"/><Relationship Id="rId1" Type="http://schemas.openxmlformats.org/officeDocument/2006/relationships/slideLayout" Target="../slideLayouts/slideLayout29.xml"/></Relationships>
</file>

<file path=ppt/slides/_rels/slide10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hyperlink" Target="http://www.superteachertools.us/jeopardyx/jeopardy-review-game.php?gamefile=2513233#.XKtpD5hKiUm" TargetMode="External"/><Relationship Id="rId1" Type="http://schemas.openxmlformats.org/officeDocument/2006/relationships/slideLayout" Target="../slideLayouts/slideLayout35.xml"/></Relationships>
</file>

<file path=ppt/slides/_rels/slide10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29.xml"/></Relationships>
</file>

<file path=ppt/slides/_rels/slide10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4.xml"/></Relationships>
</file>

<file path=ppt/slides/_rels/slide109.xml.rels><?xml version="1.0" encoding="UTF-8" standalone="yes"?>
<Relationships xmlns="http://schemas.openxmlformats.org/package/2006/relationships"><Relationship Id="rId3" Type="http://schemas.openxmlformats.org/officeDocument/2006/relationships/hyperlink" Target="https://www.youtube.com/watch?v=xxQj72d-0kE" TargetMode="External"/><Relationship Id="rId2" Type="http://schemas.openxmlformats.org/officeDocument/2006/relationships/notesSlide" Target="../notesSlides/notesSlide92.xml"/><Relationship Id="rId1" Type="http://schemas.openxmlformats.org/officeDocument/2006/relationships/slideLayout" Target="../slideLayouts/slideLayout45.xml"/><Relationship Id="rId4" Type="http://schemas.openxmlformats.org/officeDocument/2006/relationships/image" Target="../media/image90.png"/></Relationships>
</file>

<file path=ppt/slides/_rels/slide110.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45.xml"/></Relationships>
</file>

<file path=ppt/slides/_rels/slide11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3.xml"/><Relationship Id="rId1" Type="http://schemas.openxmlformats.org/officeDocument/2006/relationships/slideLayout" Target="../slideLayouts/slideLayout45.xml"/></Relationships>
</file>

<file path=ppt/slides/_rels/slide112.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45.xml"/></Relationships>
</file>

<file path=ppt/slides/_rels/slide113.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45.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15.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45.xml"/></Relationships>
</file>

<file path=ppt/slides/_rels/slide116.xml.rels><?xml version="1.0" encoding="UTF-8" standalone="yes"?>
<Relationships xmlns="http://schemas.openxmlformats.org/package/2006/relationships"><Relationship Id="rId3" Type="http://schemas.openxmlformats.org/officeDocument/2006/relationships/hyperlink" Target="https://www.ncbi.nlm.nih.gov/pmc/articles/PMC4477452/" TargetMode="External"/><Relationship Id="rId2" Type="http://schemas.openxmlformats.org/officeDocument/2006/relationships/hyperlink" Target="http://actforyouth.net/sexual_health/sexual_development/" TargetMode="External"/><Relationship Id="rId1" Type="http://schemas.openxmlformats.org/officeDocument/2006/relationships/slideLayout" Target="../slideLayouts/slideLayout45.xml"/><Relationship Id="rId4" Type="http://schemas.openxmlformats.org/officeDocument/2006/relationships/image" Target="../media/image96.jpeg"/></Relationships>
</file>

<file path=ppt/slides/_rels/slide117.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45.xml"/></Relationships>
</file>

<file path=ppt/slides/_rels/slide118.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45.xml"/></Relationships>
</file>

<file path=ppt/slides/_rels/slide119.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45.xml"/></Relationships>
</file>

<file path=ppt/slides/_rels/slide120.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45.xml"/></Relationships>
</file>

<file path=ppt/slides/_rels/slide121.xml.rels><?xml version="1.0" encoding="UTF-8" standalone="yes"?>
<Relationships xmlns="http://schemas.openxmlformats.org/package/2006/relationships"><Relationship Id="rId3" Type="http://schemas.openxmlformats.org/officeDocument/2006/relationships/hyperlink" Target="http://www.simplypsychology.org/Erik-Erikson.html" TargetMode="External"/><Relationship Id="rId2" Type="http://schemas.openxmlformats.org/officeDocument/2006/relationships/image" Target="../media/image100.jpeg"/><Relationship Id="rId1" Type="http://schemas.openxmlformats.org/officeDocument/2006/relationships/slideLayout" Target="../slideLayouts/slideLayout45.xml"/></Relationships>
</file>

<file path=ppt/slides/_rels/slide122.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45.xml"/></Relationships>
</file>

<file path=ppt/slides/_rels/slide123.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45.xml"/></Relationships>
</file>

<file path=ppt/slides/_rels/slide124.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hyperlink" Target="http://www.simplypsychology.org/kohlberg.html" TargetMode="External"/><Relationship Id="rId1" Type="http://schemas.openxmlformats.org/officeDocument/2006/relationships/slideLayout" Target="../slideLayouts/slideLayout45.xml"/></Relationships>
</file>

<file path=ppt/slides/_rels/slide125.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45.xml"/></Relationships>
</file>

<file path=ppt/slides/_rels/slide126.xml.rels><?xml version="1.0" encoding="UTF-8" standalone="yes"?>
<Relationships xmlns="http://schemas.openxmlformats.org/package/2006/relationships"><Relationship Id="rId3" Type="http://schemas.openxmlformats.org/officeDocument/2006/relationships/hyperlink" Target="https://www.urmc.rochester.edu/encyclopedia/content.aspx?contenttypeid=90&amp;contentid=P01642" TargetMode="External"/><Relationship Id="rId2" Type="http://schemas.openxmlformats.org/officeDocument/2006/relationships/image" Target="../media/image105.png"/><Relationship Id="rId1" Type="http://schemas.openxmlformats.org/officeDocument/2006/relationships/slideLayout" Target="../slideLayouts/slideLayout45.xml"/></Relationships>
</file>

<file path=ppt/slides/_rels/slide12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94.xml"/><Relationship Id="rId1" Type="http://schemas.openxmlformats.org/officeDocument/2006/relationships/slideLayout" Target="../slideLayouts/slideLayout45.xml"/></Relationships>
</file>

<file path=ppt/slides/_rels/slide128.xml.rels><?xml version="1.0" encoding="UTF-8" standalone="yes"?>
<Relationships xmlns="http://schemas.openxmlformats.org/package/2006/relationships"><Relationship Id="rId3" Type="http://schemas.openxmlformats.org/officeDocument/2006/relationships/hyperlink" Target="https://www.simplypsychology.org/formal-operational.html" TargetMode="External"/><Relationship Id="rId2" Type="http://schemas.openxmlformats.org/officeDocument/2006/relationships/notesSlide" Target="../notesSlides/notesSlide95.xml"/><Relationship Id="rId1" Type="http://schemas.openxmlformats.org/officeDocument/2006/relationships/slideLayout" Target="../slideLayouts/slideLayout49.xml"/><Relationship Id="rId4" Type="http://schemas.openxmlformats.org/officeDocument/2006/relationships/image" Target="../media/image107.jpeg"/></Relationships>
</file>

<file path=ppt/slides/_rels/slide129.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49.xml"/></Relationships>
</file>

<file path=ppt/slides/_rels/slide130.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49.xml"/></Relationships>
</file>

<file path=ppt/slides/_rels/slide131.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49.xml"/></Relationships>
</file>

<file path=ppt/slides/_rels/slide132.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49.xml"/></Relationships>
</file>

<file path=ppt/slides/_rels/slide133.xml.rels><?xml version="1.0" encoding="UTF-8" standalone="yes"?>
<Relationships xmlns="http://schemas.openxmlformats.org/package/2006/relationships"><Relationship Id="rId3" Type="http://schemas.openxmlformats.org/officeDocument/2006/relationships/hyperlink" Target="https://www.livestrong.com/article/226031-language-development-in-teenagers/" TargetMode="External"/><Relationship Id="rId2" Type="http://schemas.openxmlformats.org/officeDocument/2006/relationships/hyperlink" Target="http://www.speechlanguage-resources.com/adolescent-language-development.html" TargetMode="External"/><Relationship Id="rId1" Type="http://schemas.openxmlformats.org/officeDocument/2006/relationships/slideLayout" Target="../slideLayouts/slideLayout49.xml"/><Relationship Id="rId4" Type="http://schemas.openxmlformats.org/officeDocument/2006/relationships/image" Target="../media/image112.png"/></Relationships>
</file>

<file path=ppt/slides/_rels/slide13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hyperlink" Target="https://www.jahonline.org/article/S1054-139X(99)00047-6/fulltext" TargetMode="External"/><Relationship Id="rId1" Type="http://schemas.openxmlformats.org/officeDocument/2006/relationships/slideLayout" Target="../slideLayouts/slideLayout45.xml"/></Relationships>
</file>

<file path=ppt/slides/_rels/slide135.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65.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6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38.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61.xml"/></Relationships>
</file>

<file path=ppt/slides/_rels/slide13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97.xml"/><Relationship Id="rId1" Type="http://schemas.openxmlformats.org/officeDocument/2006/relationships/slideLayout" Target="../slideLayouts/slideLayout61.xml"/></Relationships>
</file>

<file path=ppt/slides/_rels/slide140.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61.xml"/></Relationships>
</file>

<file path=ppt/slides/_rels/slide141.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61.xml"/></Relationships>
</file>

<file path=ppt/slides/_rels/slide142.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61.xml"/></Relationships>
</file>

<file path=ppt/slides/_rels/slide143.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61.xml"/></Relationships>
</file>

<file path=ppt/slides/_rels/slide144.xml.rels><?xml version="1.0" encoding="UTF-8" standalone="yes"?>
<Relationships xmlns="http://schemas.openxmlformats.org/package/2006/relationships"><Relationship Id="rId2" Type="http://schemas.openxmlformats.org/officeDocument/2006/relationships/image" Target="../media/image121.jpg"/><Relationship Id="rId1" Type="http://schemas.openxmlformats.org/officeDocument/2006/relationships/slideLayout" Target="../slideLayouts/slideLayout61.xml"/></Relationships>
</file>

<file path=ppt/slides/_rels/slide145.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61.xml"/></Relationships>
</file>

<file path=ppt/slides/_rels/slide146.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6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48.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61.xml"/></Relationships>
</file>

<file path=ppt/slides/_rels/slide149.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61.xml"/></Relationships>
</file>

<file path=ppt/slides/_rels/slide150.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61.xml"/></Relationships>
</file>

<file path=ppt/slides/_rels/slide151.xml.rels><?xml version="1.0" encoding="UTF-8" standalone="yes"?>
<Relationships xmlns="http://schemas.openxmlformats.org/package/2006/relationships"><Relationship Id="rId3" Type="http://schemas.openxmlformats.org/officeDocument/2006/relationships/hyperlink" Target="http://adultdevelopment.weebly.com/levinson.html" TargetMode="External"/><Relationship Id="rId2" Type="http://schemas.openxmlformats.org/officeDocument/2006/relationships/image" Target="../media/image127.jpeg"/><Relationship Id="rId1" Type="http://schemas.openxmlformats.org/officeDocument/2006/relationships/slideLayout" Target="../slideLayouts/slideLayout61.xml"/></Relationships>
</file>

<file path=ppt/slides/_rels/slide152.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61.xml"/></Relationships>
</file>

<file path=ppt/slides/_rels/slide153.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61.xml"/></Relationships>
</file>

<file path=ppt/slides/_rels/slide154.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61.xml"/></Relationships>
</file>

<file path=ppt/slides/_rels/slide155.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61.xml"/></Relationships>
</file>

<file path=ppt/slides/_rels/slide156.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61.xml"/></Relationships>
</file>

<file path=ppt/slides/_rels/slide157.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61.xml"/></Relationships>
</file>

<file path=ppt/slides/_rels/slide158.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61.xml"/></Relationships>
</file>

<file path=ppt/slides/_rels/slide159.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61.xml"/></Relationships>
</file>

<file path=ppt/slides/_rels/slide16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98.xml"/><Relationship Id="rId1" Type="http://schemas.openxmlformats.org/officeDocument/2006/relationships/slideLayout" Target="../slideLayouts/slideLayout61.xml"/><Relationship Id="rId4" Type="http://schemas.openxmlformats.org/officeDocument/2006/relationships/image" Target="../media/image137.jpeg"/></Relationships>
</file>

<file path=ppt/slides/_rels/slide161.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61.xml"/></Relationships>
</file>

<file path=ppt/slides/_rels/slide162.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61.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64.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61.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66.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61.xml"/></Relationships>
</file>

<file path=ppt/slides/_rels/slide167.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61.xml"/></Relationships>
</file>

<file path=ppt/slides/_rels/slide168.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image" Target="../media/image143.jpeg"/><Relationship Id="rId1" Type="http://schemas.openxmlformats.org/officeDocument/2006/relationships/slideLayout" Target="../slideLayouts/slideLayout61.xml"/></Relationships>
</file>

<file path=ppt/slides/_rels/slide169.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61.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71.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61.xml"/></Relationships>
</file>

<file path=ppt/slides/_rels/slide172.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61.xml"/></Relationships>
</file>

<file path=ppt/slides/_rels/slide173.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61.xml"/></Relationships>
</file>

<file path=ppt/slides/_rels/slide174.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61.xml"/></Relationships>
</file>

<file path=ppt/slides/_rels/slide175.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61.xml"/></Relationships>
</file>

<file path=ppt/slides/_rels/slide176.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61.xml"/></Relationships>
</file>

<file path=ppt/slides/_rels/slide177.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61.xml"/></Relationships>
</file>

<file path=ppt/slides/_rels/slide178.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61.xml"/></Relationships>
</file>

<file path=ppt/slides/_rels/slide179.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61.xml"/></Relationships>
</file>

<file path=ppt/slides/_rels/slide180.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61.xml"/></Relationships>
</file>

<file path=ppt/slides/_rels/slide181.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61.xml"/></Relationships>
</file>

<file path=ppt/slides/_rels/slide182.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61.xml"/></Relationships>
</file>

<file path=ppt/slides/_rels/slide183.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61.xml"/></Relationships>
</file>

<file path=ppt/slides/_rels/slide184.xml.rels><?xml version="1.0" encoding="UTF-8" standalone="yes"?>
<Relationships xmlns="http://schemas.openxmlformats.org/package/2006/relationships"><Relationship Id="rId2" Type="http://schemas.openxmlformats.org/officeDocument/2006/relationships/image" Target="../media/image159.jpeg"/><Relationship Id="rId1" Type="http://schemas.openxmlformats.org/officeDocument/2006/relationships/slideLayout" Target="../slideLayouts/slideLayout61.xml"/></Relationships>
</file>

<file path=ppt/slides/_rels/slide185.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61.xml"/></Relationships>
</file>

<file path=ppt/slides/_rels/slide186.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61.xml"/></Relationships>
</file>

<file path=ppt/slides/_rels/slide187.xml.rels><?xml version="1.0" encoding="UTF-8" standalone="yes"?>
<Relationships xmlns="http://schemas.openxmlformats.org/package/2006/relationships"><Relationship Id="rId2" Type="http://schemas.openxmlformats.org/officeDocument/2006/relationships/image" Target="../media/image162.jpeg"/><Relationship Id="rId1" Type="http://schemas.openxmlformats.org/officeDocument/2006/relationships/slideLayout" Target="../slideLayouts/slideLayout61.xml"/></Relationships>
</file>

<file path=ppt/slides/_rels/slide188.xml.rels><?xml version="1.0" encoding="UTF-8" standalone="yes"?>
<Relationships xmlns="http://schemas.openxmlformats.org/package/2006/relationships"><Relationship Id="rId3" Type="http://schemas.openxmlformats.org/officeDocument/2006/relationships/hyperlink" Target="http://gsi.berkeley.edu/teachingguide/theories/perry.html" TargetMode="External"/><Relationship Id="rId2" Type="http://schemas.openxmlformats.org/officeDocument/2006/relationships/image" Target="../media/image163.jpeg"/><Relationship Id="rId1" Type="http://schemas.openxmlformats.org/officeDocument/2006/relationships/slideLayout" Target="../slideLayouts/slideLayout61.xml"/></Relationships>
</file>

<file path=ppt/slides/_rels/slide189.xml.rels><?xml version="1.0" encoding="UTF-8" standalone="yes"?>
<Relationships xmlns="http://schemas.openxmlformats.org/package/2006/relationships"><Relationship Id="rId2" Type="http://schemas.openxmlformats.org/officeDocument/2006/relationships/image" Target="../media/image164.jpeg"/><Relationship Id="rId1" Type="http://schemas.openxmlformats.org/officeDocument/2006/relationships/slideLayout" Target="../slideLayouts/slideLayout61.xml"/></Relationships>
</file>

<file path=ppt/slides/_rels/slide190.xml.rels><?xml version="1.0" encoding="UTF-8" standalone="yes"?>
<Relationships xmlns="http://schemas.openxmlformats.org/package/2006/relationships"><Relationship Id="rId2" Type="http://schemas.openxmlformats.org/officeDocument/2006/relationships/image" Target="../media/image165.jpeg"/><Relationship Id="rId1" Type="http://schemas.openxmlformats.org/officeDocument/2006/relationships/slideLayout" Target="../slideLayouts/slideLayout61.xml"/></Relationships>
</file>

<file path=ppt/slides/_rels/slide191.xml.rels><?xml version="1.0" encoding="UTF-8" standalone="yes"?>
<Relationships xmlns="http://schemas.openxmlformats.org/package/2006/relationships"><Relationship Id="rId2" Type="http://schemas.openxmlformats.org/officeDocument/2006/relationships/image" Target="../media/image166.jpeg"/><Relationship Id="rId1" Type="http://schemas.openxmlformats.org/officeDocument/2006/relationships/slideLayout" Target="../slideLayouts/slideLayout61.xml"/></Relationships>
</file>

<file path=ppt/slides/_rels/slide192.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61.xml"/></Relationships>
</file>

<file path=ppt/slides/_rels/slide193.xml.rels><?xml version="1.0" encoding="UTF-8" standalone="yes"?>
<Relationships xmlns="http://schemas.openxmlformats.org/package/2006/relationships"><Relationship Id="rId3" Type="http://schemas.openxmlformats.org/officeDocument/2006/relationships/hyperlink" Target="http://www.jblearning.com/samples/0763751375/46436_CH05_000_000.pdf" TargetMode="External"/><Relationship Id="rId2" Type="http://schemas.openxmlformats.org/officeDocument/2006/relationships/notesSlide" Target="../notesSlides/notesSlide99.xml"/><Relationship Id="rId1" Type="http://schemas.openxmlformats.org/officeDocument/2006/relationships/slideLayout" Target="../slideLayouts/slideLayout61.xml"/><Relationship Id="rId4" Type="http://schemas.openxmlformats.org/officeDocument/2006/relationships/image" Target="../media/image168.jpeg"/></Relationships>
</file>

<file path=ppt/slides/_rels/slide194.xml.rels><?xml version="1.0" encoding="UTF-8" standalone="yes"?>
<Relationships xmlns="http://schemas.openxmlformats.org/package/2006/relationships"><Relationship Id="rId3" Type="http://schemas.openxmlformats.org/officeDocument/2006/relationships/hyperlink" Target="http://www.uwpsychiatry.org/sls/publications/stg_theo_mdl_adlt_cog_dev.pdf" TargetMode="External"/><Relationship Id="rId2" Type="http://schemas.openxmlformats.org/officeDocument/2006/relationships/image" Target="../media/image169.jpeg"/><Relationship Id="rId1" Type="http://schemas.openxmlformats.org/officeDocument/2006/relationships/slideLayout" Target="../slideLayouts/slideLayout61.xml"/></Relationships>
</file>

<file path=ppt/slides/_rels/slide195.xml.rels><?xml version="1.0" encoding="UTF-8" standalone="yes"?>
<Relationships xmlns="http://schemas.openxmlformats.org/package/2006/relationships"><Relationship Id="rId3" Type="http://schemas.openxmlformats.org/officeDocument/2006/relationships/image" Target="../media/image170.jpeg"/><Relationship Id="rId2" Type="http://schemas.openxmlformats.org/officeDocument/2006/relationships/notesSlide" Target="../notesSlides/notesSlide100.xml"/><Relationship Id="rId1" Type="http://schemas.openxmlformats.org/officeDocument/2006/relationships/slideLayout" Target="../slideLayouts/slideLayout61.xml"/></Relationships>
</file>

<file path=ppt/slides/_rels/slide196.xml.rels><?xml version="1.0" encoding="UTF-8" standalone="yes"?>
<Relationships xmlns="http://schemas.openxmlformats.org/package/2006/relationships"><Relationship Id="rId2" Type="http://schemas.openxmlformats.org/officeDocument/2006/relationships/image" Target="../media/image171.gif"/><Relationship Id="rId1" Type="http://schemas.openxmlformats.org/officeDocument/2006/relationships/slideLayout" Target="../slideLayouts/slideLayout61.xml"/></Relationships>
</file>

<file path=ppt/slides/_rels/slide197.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61.xml"/></Relationships>
</file>

<file path=ppt/slides/_rels/slide198.xml.rels><?xml version="1.0" encoding="UTF-8" standalone="yes"?>
<Relationships xmlns="http://schemas.openxmlformats.org/package/2006/relationships"><Relationship Id="rId2" Type="http://schemas.openxmlformats.org/officeDocument/2006/relationships/image" Target="../media/image173.jpeg"/><Relationship Id="rId1" Type="http://schemas.openxmlformats.org/officeDocument/2006/relationships/slideLayout" Target="../slideLayouts/slideLayout61.xml"/></Relationships>
</file>

<file path=ppt/slides/_rels/slide199.xml.rels><?xml version="1.0" encoding="UTF-8" standalone="yes"?>
<Relationships xmlns="http://schemas.openxmlformats.org/package/2006/relationships"><Relationship Id="rId3" Type="http://schemas.openxmlformats.org/officeDocument/2006/relationships/hyperlink" Target="https://socialsci.libretexts.org/Bookshelves/Anthropology/Introductory_Anthropology/Introduction_to_Anthropology_(OpenStax)/11%3A_Forming_Family_through_Kinship/11.05%3A_Marriage_and_Families_across_Cultures" TargetMode="External"/><Relationship Id="rId2" Type="http://schemas.openxmlformats.org/officeDocument/2006/relationships/image" Target="../media/image174.jpeg"/><Relationship Id="rId1" Type="http://schemas.openxmlformats.org/officeDocument/2006/relationships/slideLayout" Target="../slideLayouts/slideLayout61.xml"/></Relationships>
</file>

<file path=ppt/slides/_rels/slide200.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65.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07.xml.rels><?xml version="1.0" encoding="UTF-8" standalone="yes"?>
<Relationships xmlns="http://schemas.openxmlformats.org/package/2006/relationships"><Relationship Id="rId2" Type="http://schemas.openxmlformats.org/officeDocument/2006/relationships/image" Target="../media/image175.jpeg"/><Relationship Id="rId1" Type="http://schemas.openxmlformats.org/officeDocument/2006/relationships/slideLayout" Target="../slideLayouts/slideLayout61.xml"/></Relationships>
</file>

<file path=ppt/slides/_rels/slide208.xml.rels><?xml version="1.0" encoding="UTF-8" standalone="yes"?>
<Relationships xmlns="http://schemas.openxmlformats.org/package/2006/relationships"><Relationship Id="rId2" Type="http://schemas.openxmlformats.org/officeDocument/2006/relationships/image" Target="../media/image176.jpeg"/><Relationship Id="rId1" Type="http://schemas.openxmlformats.org/officeDocument/2006/relationships/slideLayout" Target="../slideLayouts/slideLayout61.xml"/></Relationships>
</file>

<file path=ppt/slides/_rels/slide209.xml.rels><?xml version="1.0" encoding="UTF-8" standalone="yes"?>
<Relationships xmlns="http://schemas.openxmlformats.org/package/2006/relationships"><Relationship Id="rId2" Type="http://schemas.openxmlformats.org/officeDocument/2006/relationships/image" Target="../media/image177.jpeg"/><Relationship Id="rId1" Type="http://schemas.openxmlformats.org/officeDocument/2006/relationships/slideLayout" Target="../slideLayouts/slideLayout61.xml"/></Relationships>
</file>

<file path=ppt/slides/_rels/slide210.xml.rels><?xml version="1.0" encoding="UTF-8" standalone="yes"?>
<Relationships xmlns="http://schemas.openxmlformats.org/package/2006/relationships"><Relationship Id="rId3" Type="http://schemas.openxmlformats.org/officeDocument/2006/relationships/hyperlink" Target="http://barnejr0.tripod.com/giselalabouvievief/" TargetMode="External"/><Relationship Id="rId2" Type="http://schemas.openxmlformats.org/officeDocument/2006/relationships/image" Target="../media/image178.jpeg"/><Relationship Id="rId1" Type="http://schemas.openxmlformats.org/officeDocument/2006/relationships/slideLayout" Target="../slideLayouts/slideLayout61.xml"/></Relationships>
</file>

<file path=ppt/slides/_rels/slide211.xml.rels><?xml version="1.0" encoding="UTF-8" standalone="yes"?>
<Relationships xmlns="http://schemas.openxmlformats.org/package/2006/relationships"><Relationship Id="rId2" Type="http://schemas.openxmlformats.org/officeDocument/2006/relationships/image" Target="../media/image179.jpeg"/><Relationship Id="rId1" Type="http://schemas.openxmlformats.org/officeDocument/2006/relationships/slideLayout" Target="../slideLayouts/slideLayout61.xml"/></Relationships>
</file>

<file path=ppt/slides/_rels/slide212.xml.rels><?xml version="1.0" encoding="UTF-8" standalone="yes"?>
<Relationships xmlns="http://schemas.openxmlformats.org/package/2006/relationships"><Relationship Id="rId2" Type="http://schemas.openxmlformats.org/officeDocument/2006/relationships/image" Target="../media/image180.jpeg"/><Relationship Id="rId1" Type="http://schemas.openxmlformats.org/officeDocument/2006/relationships/slideLayout" Target="../slideLayouts/slideLayout61.xml"/></Relationships>
</file>

<file path=ppt/slides/_rels/slide213.xml.rels><?xml version="1.0" encoding="UTF-8" standalone="yes"?>
<Relationships xmlns="http://schemas.openxmlformats.org/package/2006/relationships"><Relationship Id="rId2" Type="http://schemas.openxmlformats.org/officeDocument/2006/relationships/image" Target="../media/image181.jpeg"/><Relationship Id="rId1" Type="http://schemas.openxmlformats.org/officeDocument/2006/relationships/slideLayout" Target="../slideLayouts/slideLayout61.xml"/></Relationships>
</file>

<file path=ppt/slides/_rels/slide214.xml.rels><?xml version="1.0" encoding="UTF-8" standalone="yes"?>
<Relationships xmlns="http://schemas.openxmlformats.org/package/2006/relationships"><Relationship Id="rId2" Type="http://schemas.openxmlformats.org/officeDocument/2006/relationships/image" Target="../media/image182.jpeg"/><Relationship Id="rId1" Type="http://schemas.openxmlformats.org/officeDocument/2006/relationships/slideLayout" Target="../slideLayouts/slideLayout61.xml"/></Relationships>
</file>

<file path=ppt/slides/_rels/slide215.xml.rels><?xml version="1.0" encoding="UTF-8" standalone="yes"?>
<Relationships xmlns="http://schemas.openxmlformats.org/package/2006/relationships"><Relationship Id="rId2" Type="http://schemas.openxmlformats.org/officeDocument/2006/relationships/image" Target="../media/image183.jpeg"/><Relationship Id="rId1" Type="http://schemas.openxmlformats.org/officeDocument/2006/relationships/slideLayout" Target="../slideLayouts/slideLayout61.xml"/></Relationships>
</file>

<file path=ppt/slides/_rels/slide216.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notesSlide" Target="../notesSlides/notesSlide101.xml"/><Relationship Id="rId1" Type="http://schemas.openxmlformats.org/officeDocument/2006/relationships/slideLayout" Target="../slideLayouts/slideLayout61.xml"/></Relationships>
</file>

<file path=ppt/slides/_rels/slide217.xml.rels><?xml version="1.0" encoding="UTF-8" standalone="yes"?>
<Relationships xmlns="http://schemas.openxmlformats.org/package/2006/relationships"><Relationship Id="rId2" Type="http://schemas.openxmlformats.org/officeDocument/2006/relationships/image" Target="../media/image185.jpeg"/><Relationship Id="rId1" Type="http://schemas.openxmlformats.org/officeDocument/2006/relationships/slideLayout" Target="../slideLayouts/slideLayout61.xml"/></Relationships>
</file>

<file path=ppt/slides/_rels/slide218.xml.rels><?xml version="1.0" encoding="UTF-8" standalone="yes"?>
<Relationships xmlns="http://schemas.openxmlformats.org/package/2006/relationships"><Relationship Id="rId2" Type="http://schemas.openxmlformats.org/officeDocument/2006/relationships/image" Target="../media/image186.jpeg"/><Relationship Id="rId1" Type="http://schemas.openxmlformats.org/officeDocument/2006/relationships/slideLayout" Target="../slideLayouts/slideLayout61.xml"/></Relationships>
</file>

<file path=ppt/slides/_rels/slide219.xml.rels><?xml version="1.0" encoding="UTF-8" standalone="yes"?>
<Relationships xmlns="http://schemas.openxmlformats.org/package/2006/relationships"><Relationship Id="rId2" Type="http://schemas.openxmlformats.org/officeDocument/2006/relationships/image" Target="../media/image187.jpeg"/><Relationship Id="rId1" Type="http://schemas.openxmlformats.org/officeDocument/2006/relationships/slideLayout" Target="../slideLayouts/slideLayout61.xml"/></Relationships>
</file>

<file path=ppt/slides/_rels/slide220.xml.rels><?xml version="1.0" encoding="UTF-8" standalone="yes"?>
<Relationships xmlns="http://schemas.openxmlformats.org/package/2006/relationships"><Relationship Id="rId2" Type="http://schemas.openxmlformats.org/officeDocument/2006/relationships/image" Target="../media/image188.jpeg"/><Relationship Id="rId1" Type="http://schemas.openxmlformats.org/officeDocument/2006/relationships/slideLayout" Target="../slideLayouts/slideLayout61.xml"/></Relationships>
</file>

<file path=ppt/slides/_rels/slide221.xml.rels><?xml version="1.0" encoding="UTF-8" standalone="yes"?>
<Relationships xmlns="http://schemas.openxmlformats.org/package/2006/relationships"><Relationship Id="rId2" Type="http://schemas.openxmlformats.org/officeDocument/2006/relationships/image" Target="../media/image189.jpeg"/><Relationship Id="rId1" Type="http://schemas.openxmlformats.org/officeDocument/2006/relationships/slideLayout" Target="../slideLayouts/slideLayout61.xml"/></Relationships>
</file>

<file path=ppt/slides/_rels/slide222.xml.rels><?xml version="1.0" encoding="UTF-8" standalone="yes"?>
<Relationships xmlns="http://schemas.openxmlformats.org/package/2006/relationships"><Relationship Id="rId2" Type="http://schemas.openxmlformats.org/officeDocument/2006/relationships/image" Target="../media/image190.jpeg"/><Relationship Id="rId1" Type="http://schemas.openxmlformats.org/officeDocument/2006/relationships/slideLayout" Target="../slideLayouts/slideLayout61.xml"/></Relationships>
</file>

<file path=ppt/slides/_rels/slide223.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61.xml"/></Relationships>
</file>

<file path=ppt/slides/_rels/slide224.xml.rels><?xml version="1.0" encoding="UTF-8" standalone="yes"?>
<Relationships xmlns="http://schemas.openxmlformats.org/package/2006/relationships"><Relationship Id="rId2" Type="http://schemas.openxmlformats.org/officeDocument/2006/relationships/image" Target="../media/image192.jpeg"/><Relationship Id="rId1" Type="http://schemas.openxmlformats.org/officeDocument/2006/relationships/slideLayout" Target="../slideLayouts/slideLayout61.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27.xml.rels><?xml version="1.0" encoding="UTF-8" standalone="yes"?>
<Relationships xmlns="http://schemas.openxmlformats.org/package/2006/relationships"><Relationship Id="rId2" Type="http://schemas.openxmlformats.org/officeDocument/2006/relationships/image" Target="../media/image193.jpeg"/><Relationship Id="rId1" Type="http://schemas.openxmlformats.org/officeDocument/2006/relationships/slideLayout" Target="../slideLayouts/slideLayout61.xml"/></Relationships>
</file>

<file path=ppt/slides/_rels/slide228.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hyperlink" Target="https://www.psychologytoday.com/ca/blog/non-weird-science/202310/aging-across-borders-how-we-age-around-the-world" TargetMode="External"/><Relationship Id="rId1" Type="http://schemas.openxmlformats.org/officeDocument/2006/relationships/slideLayout" Target="../slideLayouts/slideLayout61.xml"/><Relationship Id="rId4" Type="http://schemas.openxmlformats.org/officeDocument/2006/relationships/image" Target="../media/image195.jpeg"/></Relationships>
</file>

<file path=ppt/slides/_rels/slide229.xml.rels><?xml version="1.0" encoding="UTF-8" standalone="yes"?>
<Relationships xmlns="http://schemas.openxmlformats.org/package/2006/relationships"><Relationship Id="rId2" Type="http://schemas.openxmlformats.org/officeDocument/2006/relationships/image" Target="../media/image196.jpeg"/><Relationship Id="rId1" Type="http://schemas.openxmlformats.org/officeDocument/2006/relationships/slideLayout" Target="../slideLayouts/slideLayout60.xml"/></Relationships>
</file>

<file path=ppt/slides/_rels/slide230.xml.rels><?xml version="1.0" encoding="UTF-8" standalone="yes"?>
<Relationships xmlns="http://schemas.openxmlformats.org/package/2006/relationships"><Relationship Id="rId3" Type="http://schemas.openxmlformats.org/officeDocument/2006/relationships/hyperlink" Target="https://www.firstpsychology.co.uk/files/transitions-booklet.pdf" TargetMode="External"/><Relationship Id="rId2" Type="http://schemas.openxmlformats.org/officeDocument/2006/relationships/image" Target="../media/image197.jpeg"/><Relationship Id="rId1" Type="http://schemas.openxmlformats.org/officeDocument/2006/relationships/slideLayout" Target="../slideLayouts/slideLayout61.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32.xml.rels><?xml version="1.0" encoding="UTF-8" standalone="yes"?>
<Relationships xmlns="http://schemas.openxmlformats.org/package/2006/relationships"><Relationship Id="rId2" Type="http://schemas.openxmlformats.org/officeDocument/2006/relationships/image" Target="../media/image198.jpeg"/><Relationship Id="rId1" Type="http://schemas.openxmlformats.org/officeDocument/2006/relationships/slideLayout" Target="../slideLayouts/slideLayout61.xml"/></Relationships>
</file>

<file path=ppt/slides/_rels/slide233.xml.rels><?xml version="1.0" encoding="UTF-8" standalone="yes"?>
<Relationships xmlns="http://schemas.openxmlformats.org/package/2006/relationships"><Relationship Id="rId2" Type="http://schemas.openxmlformats.org/officeDocument/2006/relationships/image" Target="../media/image199.jpeg"/><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4" name="Rectangle 1043">
            <a:extLst>
              <a:ext uri="{FF2B5EF4-FFF2-40B4-BE49-F238E27FC236}">
                <a16:creationId xmlns:a16="http://schemas.microsoft.com/office/drawing/2014/main" id="{2DA60C47-9F76-46D7-9D57-E0C7BA42B8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7A0AAF-8058-5FA8-ADE6-BAC863E36E4C}"/>
              </a:ext>
            </a:extLst>
          </p:cNvPr>
          <p:cNvSpPr>
            <a:spLocks noGrp="1"/>
          </p:cNvSpPr>
          <p:nvPr>
            <p:ph type="ctrTitle"/>
          </p:nvPr>
        </p:nvSpPr>
        <p:spPr>
          <a:xfrm>
            <a:off x="7178596" y="679730"/>
            <a:ext cx="4475848" cy="3787041"/>
          </a:xfrm>
        </p:spPr>
        <p:txBody>
          <a:bodyPr>
            <a:normAutofit/>
          </a:bodyPr>
          <a:lstStyle/>
          <a:p>
            <a:pPr algn="l"/>
            <a:r>
              <a:rPr lang="en-CA" sz="3800"/>
              <a:t>Cluster A </a:t>
            </a:r>
            <a:br>
              <a:rPr lang="en-CA" sz="3800"/>
            </a:br>
            <a:br>
              <a:rPr lang="en-CA" sz="3800"/>
            </a:br>
            <a:r>
              <a:rPr lang="en-CA" sz="3800"/>
              <a:t>02FJ </a:t>
            </a:r>
            <a:br>
              <a:rPr lang="en-CA" sz="3800"/>
            </a:br>
            <a:r>
              <a:rPr lang="en-CA" sz="3800"/>
              <a:t>Situate the person from a developmental standpoint</a:t>
            </a:r>
          </a:p>
        </p:txBody>
      </p:sp>
      <p:sp>
        <p:nvSpPr>
          <p:cNvPr id="3" name="Subtitle 2">
            <a:extLst>
              <a:ext uri="{FF2B5EF4-FFF2-40B4-BE49-F238E27FC236}">
                <a16:creationId xmlns:a16="http://schemas.microsoft.com/office/drawing/2014/main" id="{6B581605-1DBC-F41F-B6EF-05C5E0655882}"/>
              </a:ext>
            </a:extLst>
          </p:cNvPr>
          <p:cNvSpPr>
            <a:spLocks noGrp="1"/>
          </p:cNvSpPr>
          <p:nvPr>
            <p:ph type="subTitle" idx="1"/>
          </p:nvPr>
        </p:nvSpPr>
        <p:spPr>
          <a:xfrm>
            <a:off x="7178595" y="5045529"/>
            <a:ext cx="4475848" cy="1322614"/>
          </a:xfrm>
        </p:spPr>
        <p:txBody>
          <a:bodyPr>
            <a:normAutofit/>
          </a:bodyPr>
          <a:lstStyle/>
          <a:p>
            <a:pPr algn="l"/>
            <a:r>
              <a:rPr lang="en-CA" dirty="0"/>
              <a:t> </a:t>
            </a:r>
            <a:r>
              <a:rPr lang="en-CA"/>
              <a:t>SPECIAL EDUCATION TECHNIQUES </a:t>
            </a:r>
          </a:p>
        </p:txBody>
      </p:sp>
      <p:sp>
        <p:nvSpPr>
          <p:cNvPr id="1046" name="Rectangle 1045">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365538" y="385757"/>
            <a:ext cx="1715478" cy="64465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8" name="Rectangle 1047">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413" y="269325"/>
            <a:ext cx="5591744" cy="617193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Champlain RAC">
            <a:extLst>
              <a:ext uri="{FF2B5EF4-FFF2-40B4-BE49-F238E27FC236}">
                <a16:creationId xmlns:a16="http://schemas.microsoft.com/office/drawing/2014/main" id="{48B2F786-7011-0277-D293-56581760EC3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65587" y="491859"/>
            <a:ext cx="5127395" cy="269188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Exercises for Seniors to Improve Balance and Strength">
            <a:extLst>
              <a:ext uri="{FF2B5EF4-FFF2-40B4-BE49-F238E27FC236}">
                <a16:creationId xmlns:a16="http://schemas.microsoft.com/office/drawing/2014/main" id="{8DDC9EA2-000C-99B6-8400-9845E535631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68605" y="3773308"/>
            <a:ext cx="5127395" cy="2153505"/>
          </a:xfrm>
          <a:prstGeom prst="rect">
            <a:avLst/>
          </a:prstGeom>
          <a:noFill/>
          <a:extLst>
            <a:ext uri="{909E8E84-426E-40DD-AFC4-6F175D3DCCD1}">
              <a14:hiddenFill xmlns:a14="http://schemas.microsoft.com/office/drawing/2010/main">
                <a:solidFill>
                  <a:srgbClr val="FFFFFF"/>
                </a:solidFill>
              </a14:hiddenFill>
            </a:ext>
          </a:extLst>
        </p:spPr>
      </p:pic>
      <p:sp>
        <p:nvSpPr>
          <p:cNvPr id="1050" name="Rectangle 1049">
            <a:extLst>
              <a:ext uri="{FF2B5EF4-FFF2-40B4-BE49-F238E27FC236}">
                <a16:creationId xmlns:a16="http://schemas.microsoft.com/office/drawing/2014/main" id="{6CF143E5-57C3-46A3-91A2-EDAA7A8E6A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00543" y="2754068"/>
            <a:ext cx="149016" cy="17099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3077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A692209D-B607-46C3-8560-07AF722916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94874638-CF15-4908-BC4B-4908744D0B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4639734"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 name="Title 1"/>
          <p:cNvSpPr>
            <a:spLocks noGrp="1"/>
          </p:cNvSpPr>
          <p:nvPr>
            <p:ph type="ctrTitle"/>
          </p:nvPr>
        </p:nvSpPr>
        <p:spPr>
          <a:xfrm>
            <a:off x="540279" y="967417"/>
            <a:ext cx="3778870" cy="3943250"/>
          </a:xfrm>
        </p:spPr>
        <p:txBody>
          <a:bodyPr anchorCtr="0">
            <a:normAutofit/>
          </a:bodyPr>
          <a:lstStyle/>
          <a:p>
            <a:pPr marL="0" marR="0" lvl="0" indent="0" defTabSz="914400" rtl="0" eaLnBrk="1" fontAlgn="auto" latinLnBrk="0" hangingPunct="1">
              <a:spcBef>
                <a:spcPct val="0"/>
              </a:spcBef>
              <a:spcAft>
                <a:spcPts val="0"/>
              </a:spcAft>
              <a:buClrTx/>
              <a:buSzTx/>
              <a:buFontTx/>
              <a:buNone/>
              <a:tabLst/>
              <a:defRPr/>
            </a:pPr>
            <a:r>
              <a:rPr kumimoji="0" lang="en-CA" sz="4000" b="1" i="0" u="none" strike="noStrike" kern="1200" cap="none" spc="-120" normalizeH="0" baseline="0" noProof="0" dirty="0">
                <a:ln>
                  <a:noFill/>
                </a:ln>
                <a:solidFill>
                  <a:srgbClr val="FEFFFF"/>
                </a:solidFill>
                <a:effectLst/>
                <a:uLnTx/>
                <a:uFillTx/>
                <a:latin typeface="Calibri" panose="020F0502020204030204" pitchFamily="34" charset="0"/>
                <a:ea typeface="+mj-ea"/>
                <a:cs typeface="Calibri" panose="020F0502020204030204" pitchFamily="34" charset="0"/>
              </a:rPr>
              <a:t>Introduction to the Theories</a:t>
            </a:r>
          </a:p>
          <a:p>
            <a:pPr marL="0" marR="0" lvl="0" indent="0" defTabSz="914400" rtl="0" eaLnBrk="1" fontAlgn="auto" latinLnBrk="0" hangingPunct="1">
              <a:spcBef>
                <a:spcPct val="0"/>
              </a:spcBef>
              <a:spcAft>
                <a:spcPts val="0"/>
              </a:spcAft>
              <a:buClrTx/>
              <a:buSzTx/>
              <a:buFontTx/>
              <a:buNone/>
              <a:tabLst/>
              <a:defRPr/>
            </a:pPr>
            <a:r>
              <a:rPr kumimoji="0" lang="en-CA" sz="4000" b="1" i="0" u="none" strike="noStrike" kern="1200" cap="none" spc="-120" normalizeH="0" baseline="0" noProof="0" dirty="0">
                <a:ln>
                  <a:noFill/>
                </a:ln>
                <a:solidFill>
                  <a:srgbClr val="FEFFFF"/>
                </a:solidFill>
                <a:effectLst/>
                <a:uLnTx/>
                <a:uFillTx/>
                <a:latin typeface="Calibri" panose="020F0502020204030204" pitchFamily="34" charset="0"/>
                <a:ea typeface="+mj-ea"/>
                <a:cs typeface="Calibri" panose="020F0502020204030204" pitchFamily="34" charset="0"/>
              </a:rPr>
              <a:t>Related to Human Development </a:t>
            </a:r>
          </a:p>
        </p:txBody>
      </p:sp>
      <p:sp>
        <p:nvSpPr>
          <p:cNvPr id="1035" name="Freeform 5">
            <a:extLst>
              <a:ext uri="{FF2B5EF4-FFF2-40B4-BE49-F238E27FC236}">
                <a16:creationId xmlns:a16="http://schemas.microsoft.com/office/drawing/2014/main" id="{5F1B8348-CD6E-4561-A704-C232D9A2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5404022" cy="857047"/>
          </a:xfrm>
          <a:custGeom>
            <a:avLst/>
            <a:gdLst>
              <a:gd name="T0" fmla="*/ 1114 w 1117"/>
              <a:gd name="T1" fmla="*/ 77 h 163"/>
              <a:gd name="T2" fmla="*/ 1040 w 1117"/>
              <a:gd name="T3" fmla="*/ 3 h 163"/>
              <a:gd name="T4" fmla="*/ 1039 w 1117"/>
              <a:gd name="T5" fmla="*/ 2 h 163"/>
              <a:gd name="T6" fmla="*/ 1034 w 1117"/>
              <a:gd name="T7" fmla="*/ 0 h 163"/>
              <a:gd name="T8" fmla="*/ 578 w 1117"/>
              <a:gd name="T9" fmla="*/ 0 h 163"/>
              <a:gd name="T10" fmla="*/ 562 w 1117"/>
              <a:gd name="T11" fmla="*/ 0 h 163"/>
              <a:gd name="T12" fmla="*/ 440 w 1117"/>
              <a:gd name="T13" fmla="*/ 0 h 163"/>
              <a:gd name="T14" fmla="*/ 106 w 1117"/>
              <a:gd name="T15" fmla="*/ 0 h 163"/>
              <a:gd name="T16" fmla="*/ 0 w 1117"/>
              <a:gd name="T17" fmla="*/ 0 h 163"/>
              <a:gd name="T18" fmla="*/ 0 w 1117"/>
              <a:gd name="T19" fmla="*/ 163 h 163"/>
              <a:gd name="T20" fmla="*/ 106 w 1117"/>
              <a:gd name="T21" fmla="*/ 163 h 163"/>
              <a:gd name="T22" fmla="*/ 440 w 1117"/>
              <a:gd name="T23" fmla="*/ 163 h 163"/>
              <a:gd name="T24" fmla="*/ 562 w 1117"/>
              <a:gd name="T25" fmla="*/ 163 h 163"/>
              <a:gd name="T26" fmla="*/ 578 w 1117"/>
              <a:gd name="T27" fmla="*/ 163 h 163"/>
              <a:gd name="T28" fmla="*/ 1034 w 1117"/>
              <a:gd name="T29" fmla="*/ 163 h 163"/>
              <a:gd name="T30" fmla="*/ 1039 w 1117"/>
              <a:gd name="T31" fmla="*/ 161 h 163"/>
              <a:gd name="T32" fmla="*/ 1040 w 1117"/>
              <a:gd name="T33" fmla="*/ 160 h 163"/>
              <a:gd name="T34" fmla="*/ 1114 w 1117"/>
              <a:gd name="T35" fmla="*/ 86 h 163"/>
              <a:gd name="T36" fmla="*/ 1114 w 1117"/>
              <a:gd name="T3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7" h="163">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1026" name="Picture 2" descr="Image result for lifespan development">
            <a:extLst>
              <a:ext uri="{FF2B5EF4-FFF2-40B4-BE49-F238E27FC236}">
                <a16:creationId xmlns:a16="http://schemas.microsoft.com/office/drawing/2014/main" id="{B8B17E31-C180-4CAC-8775-6E4E17D79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834" b="15000"/>
          <a:stretch/>
        </p:blipFill>
        <p:spPr bwMode="auto">
          <a:xfrm>
            <a:off x="5587994" y="1271884"/>
            <a:ext cx="5640502" cy="4321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175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79376" y="6072593"/>
            <a:ext cx="609600" cy="590978"/>
          </a:xfrm>
          <a:prstGeom prst="rect">
            <a:avLst/>
          </a:prstGeom>
        </p:spPr>
      </p:pic>
      <p:sp>
        <p:nvSpPr>
          <p:cNvPr id="4" name="TextBox 3"/>
          <p:cNvSpPr txBox="1"/>
          <p:nvPr/>
        </p:nvSpPr>
        <p:spPr>
          <a:xfrm>
            <a:off x="1775520" y="476672"/>
            <a:ext cx="9577064" cy="138499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C00000"/>
                </a:solidFill>
                <a:effectLst/>
                <a:uLnTx/>
                <a:uFillTx/>
                <a:latin typeface="Century Gothic" panose="020B0502020202020204"/>
                <a:ea typeface="+mn-ea"/>
                <a:cs typeface="+mn-cs"/>
              </a:rPr>
              <a:t>Introduction: A Framework for Understanding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prstClr val="black">
                    <a:lumMod val="85000"/>
                    <a:lumOff val="15000"/>
                  </a:prstClr>
                </a:solidFill>
                <a:effectLst/>
                <a:uLnTx/>
                <a:uFillTx/>
                <a:latin typeface="Century Gothic" panose="020B0502020202020204"/>
                <a:ea typeface="+mn-ea"/>
                <a:cs typeface="+mn-cs"/>
              </a:rPr>
              <a:t>This is the first seminar in a series of seminars in which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prstClr val="black">
                    <a:lumMod val="85000"/>
                    <a:lumOff val="15000"/>
                  </a:prstClr>
                </a:solidFill>
                <a:effectLst/>
                <a:uLnTx/>
                <a:uFillTx/>
                <a:latin typeface="Century Gothic" panose="020B0502020202020204"/>
                <a:ea typeface="+mn-ea"/>
                <a:cs typeface="+mn-cs"/>
              </a:rPr>
              <a:t>we explore human development across the lifespan.</a:t>
            </a:r>
          </a:p>
        </p:txBody>
      </p:sp>
      <p:pic>
        <p:nvPicPr>
          <p:cNvPr id="5" name="Picture 4">
            <a:extLst>
              <a:ext uri="{FF2B5EF4-FFF2-40B4-BE49-F238E27FC236}">
                <a16:creationId xmlns:a16="http://schemas.microsoft.com/office/drawing/2014/main" id="{3D272E80-78A4-4019-92E9-21953160709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83632" y="2012339"/>
            <a:ext cx="6730280" cy="43557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0306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37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23281" y="335366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pic>
        <p:nvPicPr>
          <p:cNvPr id="6" name="Picture 5" descr="Image result for lifespan development"/>
          <p:cNvPicPr/>
          <p:nvPr/>
        </p:nvPicPr>
        <p:blipFill rotWithShape="1">
          <a:blip r:embed="rId3">
            <a:extLst>
              <a:ext uri="{28A0092B-C50C-407E-A947-70E740481C1C}">
                <a14:useLocalDpi xmlns:a14="http://schemas.microsoft.com/office/drawing/2010/main" val="0"/>
              </a:ext>
            </a:extLst>
          </a:blip>
          <a:srcRect b="64706"/>
          <a:stretch/>
        </p:blipFill>
        <p:spPr bwMode="auto">
          <a:xfrm>
            <a:off x="1171684" y="2204864"/>
            <a:ext cx="9793088" cy="936104"/>
          </a:xfrm>
          <a:prstGeom prst="rect">
            <a:avLst/>
          </a:prstGeom>
          <a:ln/>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pic>
      <p:sp>
        <p:nvSpPr>
          <p:cNvPr id="7" name="Rectangle 6"/>
          <p:cNvSpPr>
            <a:spLocks noChangeArrowheads="1"/>
          </p:cNvSpPr>
          <p:nvPr/>
        </p:nvSpPr>
        <p:spPr bwMode="auto">
          <a:xfrm>
            <a:off x="1896255" y="3353668"/>
            <a:ext cx="8352928" cy="3046988"/>
          </a:xfrm>
          <a:prstGeom prst="rect">
            <a:avLst/>
          </a:prstGeom>
          <a:solidFill>
            <a:schemeClr val="accent1">
              <a:lumMod val="40000"/>
              <a:lumOff val="60000"/>
            </a:schemeClr>
          </a:solidFill>
          <a:ln/>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Century Gothic" panose="020B0502020202020204"/>
                <a:ea typeface="Calibri" panose="020F0502020204030204" pitchFamily="34" charset="0"/>
                <a:cs typeface="Arial" panose="020B0604020202020204" pitchFamily="34" charset="0"/>
              </a:rPr>
              <a:t>A lifespan approach to normal development recognizes the great complexity in factors that contribute to human change. Studying development using the lifespan perspective illustrates how lives are unique.</a:t>
            </a:r>
            <a:endParaRPr kumimoji="0" lang="en-US" altLang="en-US" sz="2000" b="0" i="0" u="none" strike="noStrike" kern="1200" cap="none" spc="0" normalizeH="0" baseline="0" noProof="0" dirty="0">
              <a:ln>
                <a:noFill/>
              </a:ln>
              <a:solidFill>
                <a:prstClr val="black"/>
              </a:solidFill>
              <a:effectLst/>
              <a:uLnTx/>
              <a:uFillTx/>
              <a:latin typeface="Trebuchet MS" panose="020B0603020202020204" pitchFamily="34" charset="0"/>
              <a:ea typeface="Calibri" panose="020F0502020204030204" pitchFamily="34" charset="0"/>
              <a:cs typeface="Arial" panose="020B0604020202020204" pitchFamily="34" charset="0"/>
            </a:endParaRPr>
          </a:p>
        </p:txBody>
      </p:sp>
      <p:sp>
        <p:nvSpPr>
          <p:cNvPr id="11" name="Rectangle 10"/>
          <p:cNvSpPr/>
          <p:nvPr/>
        </p:nvSpPr>
        <p:spPr>
          <a:xfrm>
            <a:off x="1364889" y="1268374"/>
            <a:ext cx="9406678" cy="707886"/>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entury Gothic" panose="020B0502020202020204"/>
                <a:ea typeface="Calibri" panose="020F0502020204030204" pitchFamily="34" charset="0"/>
                <a:cs typeface="Arial" panose="020B0604020202020204" pitchFamily="34" charset="0"/>
              </a:rPr>
              <a:t>Normal Development- A Lifespan Approach</a:t>
            </a:r>
            <a:endParaRPr kumimoji="0" lang="en-CA" sz="40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70557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lifespan human">
            <a:extLst>
              <a:ext uri="{FF2B5EF4-FFF2-40B4-BE49-F238E27FC236}">
                <a16:creationId xmlns:a16="http://schemas.microsoft.com/office/drawing/2014/main" id="{A6503329-EC24-434C-981C-0495C3F0C3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9244" y="476672"/>
            <a:ext cx="10071292" cy="5667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267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23281" y="335366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2" name="TextBox 11"/>
          <p:cNvSpPr txBox="1"/>
          <p:nvPr/>
        </p:nvSpPr>
        <p:spPr>
          <a:xfrm>
            <a:off x="6816080" y="975314"/>
            <a:ext cx="4968552" cy="44627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a:ln>
                  <a:noFill/>
                </a:ln>
                <a:solidFill>
                  <a:srgbClr val="DE7E18">
                    <a:lumMod val="75000"/>
                  </a:srgbClr>
                </a:solidFill>
                <a:effectLst/>
                <a:uLnTx/>
                <a:uFillTx/>
                <a:latin typeface="Calibri" panose="020F0502020204030204" pitchFamily="34" charset="0"/>
                <a:ea typeface="Calibri" panose="020F0502020204030204" pitchFamily="34" charset="0"/>
                <a:cs typeface="Calibri" panose="020F0502020204030204" pitchFamily="34" charset="0"/>
              </a:rPr>
              <a:t>Theories of Human Development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1" i="1" u="none" strike="noStrike" kern="1200" cap="none" spc="0" normalizeH="0" baseline="0" noProof="0">
              <a:ln>
                <a:noFill/>
              </a:ln>
              <a:solidFill>
                <a:srgbClr val="DE7E18">
                  <a:lumMod val="75000"/>
                </a:srgb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To understand human development across the lifespan, it is helpful to understand some of the theories of human development. </a:t>
            </a:r>
          </a:p>
        </p:txBody>
      </p:sp>
      <p:pic>
        <p:nvPicPr>
          <p:cNvPr id="6" name="Picture 2" descr="Related image">
            <a:extLst>
              <a:ext uri="{FF2B5EF4-FFF2-40B4-BE49-F238E27FC236}">
                <a16:creationId xmlns:a16="http://schemas.microsoft.com/office/drawing/2014/main" id="{14342711-FE43-4A2B-AA73-EFA9F737E1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376" y="1422460"/>
            <a:ext cx="6061306" cy="4015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0826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949D40C-AD09-4ADA-83FB-AF372613A3C6}"/>
              </a:ext>
            </a:extLst>
          </p:cNvPr>
          <p:cNvSpPr txBox="1">
            <a:spLocks noChangeArrowheads="1"/>
          </p:cNvSpPr>
          <p:nvPr/>
        </p:nvSpPr>
        <p:spPr>
          <a:xfrm>
            <a:off x="1919536" y="697632"/>
            <a:ext cx="7797552"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Century Gothic" panose="020B0502020202020204"/>
                <a:ea typeface="+mj-ea"/>
                <a:cs typeface="+mj-cs"/>
              </a:rPr>
              <a:t>Theories </a:t>
            </a:r>
          </a:p>
        </p:txBody>
      </p:sp>
      <p:sp>
        <p:nvSpPr>
          <p:cNvPr id="4" name="Rectangle 3">
            <a:extLst>
              <a:ext uri="{FF2B5EF4-FFF2-40B4-BE49-F238E27FC236}">
                <a16:creationId xmlns:a16="http://schemas.microsoft.com/office/drawing/2014/main" id="{A76E7600-8663-4EF4-AD8D-6E3001266F9A}"/>
              </a:ext>
            </a:extLst>
          </p:cNvPr>
          <p:cNvSpPr txBox="1">
            <a:spLocks noChangeArrowheads="1"/>
          </p:cNvSpPr>
          <p:nvPr/>
        </p:nvSpPr>
        <p:spPr>
          <a:xfrm>
            <a:off x="1919536" y="1916832"/>
            <a:ext cx="8856984" cy="447213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000" b="0" i="0" u="none" strike="noStrike" kern="1200" cap="none" spc="0" normalizeH="0" baseline="0" noProof="0">
                <a:ln>
                  <a:noFill/>
                </a:ln>
                <a:solidFill>
                  <a:prstClr val="black"/>
                </a:solidFill>
                <a:effectLst/>
                <a:uLnTx/>
                <a:uFillTx/>
                <a:latin typeface="Stone Sans ITC TT-Semi" pitchFamily="1" charset="0"/>
                <a:ea typeface="+mn-ea"/>
                <a:cs typeface="+mn-cs"/>
              </a:rPr>
              <a:t>What is a theory?</a:t>
            </a:r>
          </a:p>
          <a:p>
            <a:pPr marL="974725" marR="0" lvl="1" indent="-517525"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black"/>
                </a:solidFill>
                <a:effectLst/>
                <a:uLnTx/>
                <a:uFillTx/>
                <a:latin typeface="Stone Sans ITC TT-Semi" pitchFamily="1" charset="0"/>
                <a:ea typeface="+mn-ea"/>
                <a:cs typeface="+mn-cs"/>
              </a:rPr>
              <a:t>Orderly set of ideas which describe, explain, and predict behavior.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000" b="0" i="0" u="none" strike="noStrike" kern="1200" cap="none" spc="0" normalizeH="0" baseline="0" noProof="0">
                <a:ln>
                  <a:noFill/>
                </a:ln>
                <a:solidFill>
                  <a:srgbClr val="000000"/>
                </a:solidFill>
                <a:effectLst/>
                <a:uLnTx/>
                <a:uFillTx/>
                <a:latin typeface="Stone Sans ITC TT-Semi" pitchFamily="1" charset="0"/>
                <a:ea typeface="+mn-ea"/>
                <a:cs typeface="+mn-cs"/>
              </a:rPr>
              <a:t>Why are theories important?</a:t>
            </a:r>
          </a:p>
          <a:p>
            <a:pPr marL="1035050" marR="0" lvl="1" indent="-5778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000000"/>
                </a:solidFill>
                <a:effectLst/>
                <a:uLnTx/>
                <a:uFillTx/>
                <a:latin typeface="Stone Sans ITC TT-Semi" pitchFamily="1" charset="0"/>
                <a:ea typeface="+mn-ea"/>
                <a:cs typeface="+mn-cs"/>
              </a:rPr>
              <a:t>To give meaning to what we observe.</a:t>
            </a:r>
          </a:p>
          <a:p>
            <a:pPr marL="1035050" marR="0" lvl="1" indent="-5778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000000"/>
                </a:solidFill>
                <a:effectLst/>
                <a:uLnTx/>
                <a:uFillTx/>
                <a:latin typeface="Stone Sans ITC TT-Semi" pitchFamily="1" charset="0"/>
                <a:ea typeface="+mn-ea"/>
                <a:cs typeface="+mn-cs"/>
              </a:rPr>
              <a:t>As a basis for action -- finding ways to improve the lives and education of children.</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000000"/>
              </a:solidFill>
              <a:effectLst/>
              <a:uLnTx/>
              <a:uFillTx/>
              <a:latin typeface="Stone Sans ITC TT-Semi" pitchFamily="1" charset="0"/>
              <a:ea typeface="+mn-ea"/>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000000"/>
              </a:solidFill>
              <a:effectLst/>
              <a:uLnTx/>
              <a:uFillTx/>
              <a:latin typeface="Stone Sans ITC TT-Semi" pitchFamily="1" charset="0"/>
              <a:ea typeface="+mn-ea"/>
              <a:cs typeface="+mn-cs"/>
            </a:endParaRPr>
          </a:p>
        </p:txBody>
      </p:sp>
    </p:spTree>
    <p:extLst>
      <p:ext uri="{BB962C8B-B14F-4D97-AF65-F5344CB8AC3E}">
        <p14:creationId xmlns:p14="http://schemas.microsoft.com/office/powerpoint/2010/main" val="2321911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2055" name="Group 2054">
            <a:extLst>
              <a:ext uri="{FF2B5EF4-FFF2-40B4-BE49-F238E27FC236}">
                <a16:creationId xmlns:a16="http://schemas.microsoft.com/office/drawing/2014/main" id="{5D1F2FD8-11FD-4495-9EFA-1D11D791D8C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2056" name="Freeform 11">
              <a:extLst>
                <a:ext uri="{FF2B5EF4-FFF2-40B4-BE49-F238E27FC236}">
                  <a16:creationId xmlns:a16="http://schemas.microsoft.com/office/drawing/2014/main" id="{F07E62E0-C435-4556-B265-2AC622C080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CA"/>
            </a:p>
          </p:txBody>
        </p:sp>
        <p:sp>
          <p:nvSpPr>
            <p:cNvPr id="2057" name="Freeform 12">
              <a:extLst>
                <a:ext uri="{FF2B5EF4-FFF2-40B4-BE49-F238E27FC236}">
                  <a16:creationId xmlns:a16="http://schemas.microsoft.com/office/drawing/2014/main" id="{A31AA73F-4D24-48A1-B14B-50392BB2C8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CA"/>
            </a:p>
          </p:txBody>
        </p:sp>
        <p:sp>
          <p:nvSpPr>
            <p:cNvPr id="2058" name="Freeform 13">
              <a:extLst>
                <a:ext uri="{FF2B5EF4-FFF2-40B4-BE49-F238E27FC236}">
                  <a16:creationId xmlns:a16="http://schemas.microsoft.com/office/drawing/2014/main" id="{B1A912C9-FD8E-4C0D-A7B5-5240BF1545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CA"/>
            </a:p>
          </p:txBody>
        </p:sp>
        <p:sp>
          <p:nvSpPr>
            <p:cNvPr id="2059" name="Freeform 14">
              <a:extLst>
                <a:ext uri="{FF2B5EF4-FFF2-40B4-BE49-F238E27FC236}">
                  <a16:creationId xmlns:a16="http://schemas.microsoft.com/office/drawing/2014/main" id="{0C687240-9008-4C95-9A83-BAE72BF3D5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CA"/>
            </a:p>
          </p:txBody>
        </p:sp>
        <p:sp>
          <p:nvSpPr>
            <p:cNvPr id="2060" name="Freeform 15">
              <a:extLst>
                <a:ext uri="{FF2B5EF4-FFF2-40B4-BE49-F238E27FC236}">
                  <a16:creationId xmlns:a16="http://schemas.microsoft.com/office/drawing/2014/main" id="{7E87EBB2-C786-4064-9E78-21C52E76F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CA"/>
            </a:p>
          </p:txBody>
        </p:sp>
        <p:sp>
          <p:nvSpPr>
            <p:cNvPr id="2061" name="Freeform 16">
              <a:extLst>
                <a:ext uri="{FF2B5EF4-FFF2-40B4-BE49-F238E27FC236}">
                  <a16:creationId xmlns:a16="http://schemas.microsoft.com/office/drawing/2014/main" id="{6AEC0C10-BB8D-4A8E-8160-9B514B5F7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CA"/>
            </a:p>
          </p:txBody>
        </p:sp>
        <p:sp>
          <p:nvSpPr>
            <p:cNvPr id="2062" name="Freeform 17">
              <a:extLst>
                <a:ext uri="{FF2B5EF4-FFF2-40B4-BE49-F238E27FC236}">
                  <a16:creationId xmlns:a16="http://schemas.microsoft.com/office/drawing/2014/main" id="{3E2AE5E5-81C4-4817-85A9-6700C135C5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CA"/>
            </a:p>
          </p:txBody>
        </p:sp>
        <p:sp>
          <p:nvSpPr>
            <p:cNvPr id="2063" name="Freeform 18">
              <a:extLst>
                <a:ext uri="{FF2B5EF4-FFF2-40B4-BE49-F238E27FC236}">
                  <a16:creationId xmlns:a16="http://schemas.microsoft.com/office/drawing/2014/main" id="{0E29C0C2-2A04-4AC1-9181-B811A06BE4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CA"/>
            </a:p>
          </p:txBody>
        </p:sp>
        <p:sp>
          <p:nvSpPr>
            <p:cNvPr id="2064" name="Freeform 19">
              <a:extLst>
                <a:ext uri="{FF2B5EF4-FFF2-40B4-BE49-F238E27FC236}">
                  <a16:creationId xmlns:a16="http://schemas.microsoft.com/office/drawing/2014/main" id="{13DA17A5-17E1-4B7D-9ABD-C7ED44F152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CA"/>
            </a:p>
          </p:txBody>
        </p:sp>
        <p:sp>
          <p:nvSpPr>
            <p:cNvPr id="2065" name="Freeform 20">
              <a:extLst>
                <a:ext uri="{FF2B5EF4-FFF2-40B4-BE49-F238E27FC236}">
                  <a16:creationId xmlns:a16="http://schemas.microsoft.com/office/drawing/2014/main" id="{7C6F6843-161E-4C29-A663-8DBA4D483D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CA"/>
            </a:p>
          </p:txBody>
        </p:sp>
        <p:sp>
          <p:nvSpPr>
            <p:cNvPr id="2066" name="Freeform 21">
              <a:extLst>
                <a:ext uri="{FF2B5EF4-FFF2-40B4-BE49-F238E27FC236}">
                  <a16:creationId xmlns:a16="http://schemas.microsoft.com/office/drawing/2014/main" id="{A516671D-8E1D-4713-BE9D-81B0C35FE2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CA"/>
            </a:p>
          </p:txBody>
        </p:sp>
        <p:sp>
          <p:nvSpPr>
            <p:cNvPr id="2067" name="Freeform 22">
              <a:extLst>
                <a:ext uri="{FF2B5EF4-FFF2-40B4-BE49-F238E27FC236}">
                  <a16:creationId xmlns:a16="http://schemas.microsoft.com/office/drawing/2014/main" id="{4E04D4C8-7532-4BBD-9AF8-3249324AF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CA"/>
            </a:p>
          </p:txBody>
        </p:sp>
      </p:grpSp>
      <p:grpSp>
        <p:nvGrpSpPr>
          <p:cNvPr id="2069" name="Group 2068">
            <a:extLst>
              <a:ext uri="{FF2B5EF4-FFF2-40B4-BE49-F238E27FC236}">
                <a16:creationId xmlns:a16="http://schemas.microsoft.com/office/drawing/2014/main" id="{B87488CD-16CF-4BC7-BD9F-4F4EB13B0B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2070" name="Freeform 27">
              <a:extLst>
                <a:ext uri="{FF2B5EF4-FFF2-40B4-BE49-F238E27FC236}">
                  <a16:creationId xmlns:a16="http://schemas.microsoft.com/office/drawing/2014/main" id="{40224168-C932-4F63-8CEA-2465E192BF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CA"/>
            </a:p>
          </p:txBody>
        </p:sp>
        <p:sp>
          <p:nvSpPr>
            <p:cNvPr id="2071" name="Freeform 28">
              <a:extLst>
                <a:ext uri="{FF2B5EF4-FFF2-40B4-BE49-F238E27FC236}">
                  <a16:creationId xmlns:a16="http://schemas.microsoft.com/office/drawing/2014/main" id="{F2291983-5E57-490B-B713-0A78B584F8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CA"/>
            </a:p>
          </p:txBody>
        </p:sp>
        <p:sp>
          <p:nvSpPr>
            <p:cNvPr id="2072" name="Freeform 29">
              <a:extLst>
                <a:ext uri="{FF2B5EF4-FFF2-40B4-BE49-F238E27FC236}">
                  <a16:creationId xmlns:a16="http://schemas.microsoft.com/office/drawing/2014/main" id="{815C3A19-E287-48A6-9ECB-D0409D37FF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CA"/>
            </a:p>
          </p:txBody>
        </p:sp>
        <p:sp>
          <p:nvSpPr>
            <p:cNvPr id="2073" name="Freeform 30">
              <a:extLst>
                <a:ext uri="{FF2B5EF4-FFF2-40B4-BE49-F238E27FC236}">
                  <a16:creationId xmlns:a16="http://schemas.microsoft.com/office/drawing/2014/main" id="{0196FC81-2B97-4747-859B-2475FFD126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CA"/>
            </a:p>
          </p:txBody>
        </p:sp>
        <p:sp>
          <p:nvSpPr>
            <p:cNvPr id="2074" name="Freeform 31">
              <a:extLst>
                <a:ext uri="{FF2B5EF4-FFF2-40B4-BE49-F238E27FC236}">
                  <a16:creationId xmlns:a16="http://schemas.microsoft.com/office/drawing/2014/main" id="{43A76FF0-4A33-44A0-AE53-92146AA813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CA"/>
            </a:p>
          </p:txBody>
        </p:sp>
        <p:sp>
          <p:nvSpPr>
            <p:cNvPr id="2075" name="Freeform 32">
              <a:extLst>
                <a:ext uri="{FF2B5EF4-FFF2-40B4-BE49-F238E27FC236}">
                  <a16:creationId xmlns:a16="http://schemas.microsoft.com/office/drawing/2014/main" id="{B94FC67F-70D7-496B-BFA2-B2AACF2ED0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CA"/>
            </a:p>
          </p:txBody>
        </p:sp>
        <p:sp>
          <p:nvSpPr>
            <p:cNvPr id="2076" name="Freeform 33">
              <a:extLst>
                <a:ext uri="{FF2B5EF4-FFF2-40B4-BE49-F238E27FC236}">
                  <a16:creationId xmlns:a16="http://schemas.microsoft.com/office/drawing/2014/main" id="{761C78BD-A48E-4171-AC10-D066FDF464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CA"/>
            </a:p>
          </p:txBody>
        </p:sp>
        <p:sp>
          <p:nvSpPr>
            <p:cNvPr id="2077" name="Freeform 34">
              <a:extLst>
                <a:ext uri="{FF2B5EF4-FFF2-40B4-BE49-F238E27FC236}">
                  <a16:creationId xmlns:a16="http://schemas.microsoft.com/office/drawing/2014/main" id="{8DD13455-5B55-48B7-AA52-981C48B3FB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CA"/>
            </a:p>
          </p:txBody>
        </p:sp>
        <p:sp>
          <p:nvSpPr>
            <p:cNvPr id="2078" name="Freeform 35">
              <a:extLst>
                <a:ext uri="{FF2B5EF4-FFF2-40B4-BE49-F238E27FC236}">
                  <a16:creationId xmlns:a16="http://schemas.microsoft.com/office/drawing/2014/main" id="{8AFF35F4-12AC-44F3-AC19-88F2E3F9BE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CA"/>
            </a:p>
          </p:txBody>
        </p:sp>
        <p:sp>
          <p:nvSpPr>
            <p:cNvPr id="2079" name="Freeform 36">
              <a:extLst>
                <a:ext uri="{FF2B5EF4-FFF2-40B4-BE49-F238E27FC236}">
                  <a16:creationId xmlns:a16="http://schemas.microsoft.com/office/drawing/2014/main" id="{410D4BFE-B9DB-440B-BF78-21B4F317F7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CA"/>
            </a:p>
          </p:txBody>
        </p:sp>
        <p:sp>
          <p:nvSpPr>
            <p:cNvPr id="2080" name="Freeform 37">
              <a:extLst>
                <a:ext uri="{FF2B5EF4-FFF2-40B4-BE49-F238E27FC236}">
                  <a16:creationId xmlns:a16="http://schemas.microsoft.com/office/drawing/2014/main" id="{8F0E6EB0-F23E-4342-9FBD-3178F4B818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CA"/>
            </a:p>
          </p:txBody>
        </p:sp>
        <p:sp>
          <p:nvSpPr>
            <p:cNvPr id="2081" name="Freeform 38">
              <a:extLst>
                <a:ext uri="{FF2B5EF4-FFF2-40B4-BE49-F238E27FC236}">
                  <a16:creationId xmlns:a16="http://schemas.microsoft.com/office/drawing/2014/main" id="{3A4E0803-C8CF-4E6B-95EF-BBEBF237E3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CA"/>
            </a:p>
          </p:txBody>
        </p:sp>
      </p:grpSp>
      <p:sp>
        <p:nvSpPr>
          <p:cNvPr id="2083" name="Rectangle 2082">
            <a:extLst>
              <a:ext uri="{FF2B5EF4-FFF2-40B4-BE49-F238E27FC236}">
                <a16:creationId xmlns:a16="http://schemas.microsoft.com/office/drawing/2014/main" id="{F6D9986E-2FC4-4377-B163-42766AD821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085" name="Freeform 11">
            <a:extLst>
              <a:ext uri="{FF2B5EF4-FFF2-40B4-BE49-F238E27FC236}">
                <a16:creationId xmlns:a16="http://schemas.microsoft.com/office/drawing/2014/main" id="{50807C25-453D-4A47-A22C-3AE0C4E0E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CA"/>
          </a:p>
        </p:txBody>
      </p:sp>
      <p:sp>
        <p:nvSpPr>
          <p:cNvPr id="3" name="Rectangle 2">
            <a:extLst>
              <a:ext uri="{FF2B5EF4-FFF2-40B4-BE49-F238E27FC236}">
                <a16:creationId xmlns:a16="http://schemas.microsoft.com/office/drawing/2014/main" id="{E949D40C-AD09-4ADA-83FB-AF372613A3C6}"/>
              </a:ext>
            </a:extLst>
          </p:cNvPr>
          <p:cNvSpPr txBox="1">
            <a:spLocks noChangeArrowheads="1"/>
          </p:cNvSpPr>
          <p:nvPr/>
        </p:nvSpPr>
        <p:spPr>
          <a:xfrm>
            <a:off x="1687670" y="624110"/>
            <a:ext cx="4038876" cy="128089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457200" fontAlgn="auto">
              <a:spcAft>
                <a:spcPts val="600"/>
              </a:spcAft>
              <a:buClrTx/>
              <a:buSzTx/>
              <a:tabLst/>
              <a:defRPr/>
            </a:pPr>
            <a:r>
              <a:rPr kumimoji="0" lang="en-US" sz="2700" b="1" i="0" u="none" strike="noStrike" cap="none" spc="0" normalizeH="0" baseline="0" noProof="0">
                <a:ln>
                  <a:noFill/>
                </a:ln>
                <a:solidFill>
                  <a:schemeClr val="tx1">
                    <a:lumMod val="85000"/>
                    <a:lumOff val="15000"/>
                  </a:schemeClr>
                </a:solidFill>
                <a:effectLst/>
                <a:uLnTx/>
                <a:uFillTx/>
              </a:rPr>
              <a:t>Theories Related to Normal Development</a:t>
            </a:r>
          </a:p>
        </p:txBody>
      </p:sp>
      <p:sp>
        <p:nvSpPr>
          <p:cNvPr id="4" name="Rectangle 3">
            <a:extLst>
              <a:ext uri="{FF2B5EF4-FFF2-40B4-BE49-F238E27FC236}">
                <a16:creationId xmlns:a16="http://schemas.microsoft.com/office/drawing/2014/main" id="{A76E7600-8663-4EF4-AD8D-6E3001266F9A}"/>
              </a:ext>
            </a:extLst>
          </p:cNvPr>
          <p:cNvSpPr txBox="1">
            <a:spLocks noChangeArrowheads="1"/>
          </p:cNvSpPr>
          <p:nvPr/>
        </p:nvSpPr>
        <p:spPr>
          <a:xfrm>
            <a:off x="1683956" y="2133600"/>
            <a:ext cx="4042589" cy="37776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457200" fontAlgn="auto">
              <a:buClr>
                <a:schemeClr val="accent1"/>
              </a:buClr>
              <a:buSzTx/>
              <a:buFont typeface="Wingdings 3" charset="2"/>
              <a:buChar char=""/>
              <a:tabLst/>
              <a:defRPr/>
            </a:pPr>
            <a:r>
              <a:rPr kumimoji="0" lang="en-US" b="0" i="0" u="none" strike="noStrike" cap="none" spc="0" normalizeH="0" baseline="0" noProof="0" dirty="0">
                <a:ln>
                  <a:noFill/>
                </a:ln>
                <a:effectLst/>
                <a:uLnTx/>
                <a:uFillTx/>
              </a:rPr>
              <a:t>Piaget, Erikson, Freud and Kohlberg are theorists who have contributed greatly to our understanding of human development. </a:t>
            </a:r>
          </a:p>
          <a:p>
            <a:pPr marL="457200" marR="0" lvl="1" indent="0" defTabSz="457200" fontAlgn="auto">
              <a:spcBef>
                <a:spcPts val="1000"/>
              </a:spcBef>
              <a:buClr>
                <a:schemeClr val="accent1"/>
              </a:buClr>
              <a:buSzTx/>
              <a:buFont typeface="Wingdings 3" charset="2"/>
              <a:buChar char=""/>
              <a:tabLst/>
              <a:defRPr/>
            </a:pPr>
            <a:endParaRPr kumimoji="0" lang="en-US" sz="2800" b="0" i="0" u="none" strike="noStrike" cap="none" spc="0" normalizeH="0" baseline="0" noProof="0" dirty="0">
              <a:ln>
                <a:noFill/>
              </a:ln>
              <a:effectLst/>
              <a:uLnTx/>
              <a:uFillTx/>
            </a:endParaRPr>
          </a:p>
          <a:p>
            <a:pPr marL="457200" marR="0" lvl="1" indent="0" defTabSz="457200" fontAlgn="auto">
              <a:spcBef>
                <a:spcPts val="1000"/>
              </a:spcBef>
              <a:buClr>
                <a:schemeClr val="accent1"/>
              </a:buClr>
              <a:buSzTx/>
              <a:buFont typeface="Wingdings 3" charset="2"/>
              <a:buChar char=""/>
              <a:tabLst/>
              <a:defRPr/>
            </a:pPr>
            <a:endParaRPr kumimoji="0" lang="en-US" sz="1600" b="0" i="0" u="none" strike="noStrike" cap="none" spc="0" normalizeH="0" baseline="0" noProof="0" dirty="0">
              <a:ln>
                <a:noFill/>
              </a:ln>
              <a:effectLst/>
              <a:uLnTx/>
              <a:uFillTx/>
            </a:endParaRPr>
          </a:p>
        </p:txBody>
      </p:sp>
      <p:pic>
        <p:nvPicPr>
          <p:cNvPr id="35" name="Picture 4" descr="Image result for piaget">
            <a:extLst>
              <a:ext uri="{FF2B5EF4-FFF2-40B4-BE49-F238E27FC236}">
                <a16:creationId xmlns:a16="http://schemas.microsoft.com/office/drawing/2014/main" id="{3B50CAEB-AF2C-4E2B-8AB1-FDACD868C23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500" r="7500" b="35650"/>
          <a:stretch/>
        </p:blipFill>
        <p:spPr bwMode="auto">
          <a:xfrm>
            <a:off x="6346657" y="645106"/>
            <a:ext cx="2130021" cy="269883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Stages of Moral Development - Lawrence Kohlberg - Educational Technology">
            <a:extLst>
              <a:ext uri="{FF2B5EF4-FFF2-40B4-BE49-F238E27FC236}">
                <a16:creationId xmlns:a16="http://schemas.microsoft.com/office/drawing/2014/main" id="{47D0C94A-F585-4983-B6D5-25E740698621}"/>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892286" y="674770"/>
            <a:ext cx="2639503" cy="2639503"/>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Related image">
            <a:extLst>
              <a:ext uri="{FF2B5EF4-FFF2-40B4-BE49-F238E27FC236}">
                <a16:creationId xmlns:a16="http://schemas.microsoft.com/office/drawing/2014/main" id="{0E22934C-18FC-429C-99CD-4B1A765907F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5077" t="14515" r="13022" b="17600"/>
          <a:stretch/>
        </p:blipFill>
        <p:spPr bwMode="auto">
          <a:xfrm>
            <a:off x="6913073" y="3508529"/>
            <a:ext cx="3797561" cy="2384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6116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919536" y="692696"/>
            <a:ext cx="6403582" cy="1004690"/>
          </a:xfrm>
        </p:spPr>
        <p:txBody>
          <a:bodyPr>
            <a:normAutofit/>
          </a:bodyPr>
          <a:lstStyle/>
          <a:p>
            <a:r>
              <a:rPr lang="en-US" sz="4000" b="1" dirty="0"/>
              <a:t>Jean Piaget (1896-1980)</a:t>
            </a:r>
          </a:p>
        </p:txBody>
      </p:sp>
      <p:sp>
        <p:nvSpPr>
          <p:cNvPr id="7" name="Rectangle 4">
            <a:extLst>
              <a:ext uri="{FF2B5EF4-FFF2-40B4-BE49-F238E27FC236}">
                <a16:creationId xmlns:a16="http://schemas.microsoft.com/office/drawing/2014/main" id="{CC0944F0-E715-4F63-A4F5-56BE88F6116B}"/>
              </a:ext>
            </a:extLst>
          </p:cNvPr>
          <p:cNvSpPr txBox="1">
            <a:spLocks noChangeArrowheads="1"/>
          </p:cNvSpPr>
          <p:nvPr/>
        </p:nvSpPr>
        <p:spPr>
          <a:xfrm>
            <a:off x="5087888" y="1988840"/>
            <a:ext cx="6552728" cy="4392488"/>
          </a:xfrm>
          <a:prstGeom prst="rect">
            <a:avLst/>
          </a:prstGeom>
        </p:spPr>
        <p:txBody>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ctr" defTabSz="457200" rtl="0" eaLnBrk="1" fontAlgn="auto" latinLnBrk="0" hangingPunct="1">
              <a:lnSpc>
                <a:spcPct val="90000"/>
              </a:lnSpc>
              <a:spcBef>
                <a:spcPts val="1000"/>
              </a:spcBef>
              <a:spcAft>
                <a:spcPts val="0"/>
              </a:spcAft>
              <a:buClr>
                <a:srgbClr val="A53010"/>
              </a:buClr>
              <a:buSzTx/>
              <a:buFont typeface="Wingdings" charset="2"/>
              <a:buNone/>
              <a:tabLst/>
              <a:defRPr/>
            </a:pPr>
            <a:r>
              <a:rPr kumimoji="0" lang="en-US" sz="3400" b="1" i="0" u="none" strike="noStrike" kern="1200" cap="none" spc="0" normalizeH="0" baseline="0" noProof="0">
                <a:ln>
                  <a:noFill/>
                </a:ln>
                <a:solidFill>
                  <a:srgbClr val="000000"/>
                </a:solidFill>
                <a:effectLst/>
                <a:uLnTx/>
                <a:uFillTx/>
                <a:latin typeface="Stone Sans ITC TT-Semi" pitchFamily="1" charset="0"/>
                <a:ea typeface="+mn-ea"/>
                <a:cs typeface="+mn-cs"/>
              </a:rPr>
              <a:t>Cognitive development theory</a:t>
            </a:r>
            <a:endParaRPr kumimoji="0" lang="en-US" sz="2600" b="0" i="0" u="none" strike="noStrike" kern="1200" cap="none" spc="0" normalizeH="0" baseline="0" noProof="0">
              <a:ln>
                <a:noFill/>
              </a:ln>
              <a:solidFill>
                <a:srgbClr val="000000"/>
              </a:solidFill>
              <a:effectLst/>
              <a:uLnTx/>
              <a:uFillTx/>
              <a:latin typeface="Stone Sans ITC TT-Semi" pitchFamily="1" charset="0"/>
              <a:ea typeface="+mn-ea"/>
              <a:cs typeface="+mn-cs"/>
            </a:endParaRPr>
          </a:p>
          <a:p>
            <a:pPr marL="342900" marR="0" lvl="0" indent="-342900" algn="l" defTabSz="457200" rtl="0" eaLnBrk="1" fontAlgn="auto" latinLnBrk="0" hangingPunct="1">
              <a:lnSpc>
                <a:spcPct val="90000"/>
              </a:lnSpc>
              <a:spcBef>
                <a:spcPts val="1000"/>
              </a:spcBef>
              <a:spcAft>
                <a:spcPts val="0"/>
              </a:spcAft>
              <a:buClr>
                <a:srgbClr val="A53010"/>
              </a:buClr>
              <a:buSzTx/>
              <a:buFont typeface="Wingdings 3" charset="2"/>
              <a:buChar char=""/>
              <a:tabLst/>
              <a:defRPr/>
            </a:pPr>
            <a:r>
              <a:rPr kumimoji="0" lang="en-US" sz="2400" b="0" i="0" u="none" strike="noStrike" kern="1200" cap="none" spc="0" normalizeH="0" baseline="0" noProof="0">
                <a:ln>
                  <a:noFill/>
                </a:ln>
                <a:solidFill>
                  <a:srgbClr val="000000"/>
                </a:solidFill>
                <a:effectLst/>
                <a:uLnTx/>
                <a:uFillTx/>
                <a:latin typeface="Stone Sans ITC TT-Semi" pitchFamily="1" charset="0"/>
                <a:ea typeface="+mn-ea"/>
                <a:cs typeface="+mn-cs"/>
              </a:rPr>
              <a:t>Children "construct" their understanding of the world </a:t>
            </a:r>
            <a:r>
              <a:rPr kumimoji="0" lang="en-US" sz="2400" b="0" i="0" u="none" strike="noStrike" kern="1200" cap="none" spc="0" normalizeH="0" baseline="0" noProof="0">
                <a:ln>
                  <a:noFill/>
                </a:ln>
                <a:solidFill>
                  <a:prstClr val="black">
                    <a:lumMod val="75000"/>
                    <a:lumOff val="25000"/>
                  </a:prstClr>
                </a:solidFill>
                <a:effectLst/>
                <a:uLnTx/>
                <a:uFillTx/>
                <a:latin typeface="Stone Sans ITC TT-Semi" pitchFamily="1" charset="0"/>
                <a:ea typeface="+mn-ea"/>
                <a:cs typeface="+mn-cs"/>
              </a:rPr>
              <a:t>through their active involvement and interactions.</a:t>
            </a:r>
          </a:p>
          <a:p>
            <a:pPr marL="342900" marR="0" lvl="0" indent="-342900" algn="l" defTabSz="457200" rtl="0" eaLnBrk="1" fontAlgn="auto" latinLnBrk="0" hangingPunct="1">
              <a:lnSpc>
                <a:spcPct val="90000"/>
              </a:lnSpc>
              <a:spcBef>
                <a:spcPts val="1000"/>
              </a:spcBef>
              <a:spcAft>
                <a:spcPts val="0"/>
              </a:spcAft>
              <a:buClr>
                <a:srgbClr val="A53010"/>
              </a:buClr>
              <a:buSzTx/>
              <a:buFont typeface="Wingdings 3" charset="2"/>
              <a:buChar char=""/>
              <a:tabLst/>
              <a:defRPr/>
            </a:pPr>
            <a:r>
              <a:rPr kumimoji="0" lang="en-US" sz="2400" b="0" i="0" u="none" strike="noStrike" kern="1200" cap="none" spc="0" normalizeH="0" baseline="0" noProof="0">
                <a:ln>
                  <a:noFill/>
                </a:ln>
                <a:solidFill>
                  <a:srgbClr val="000000"/>
                </a:solidFill>
                <a:effectLst/>
                <a:uLnTx/>
                <a:uFillTx/>
                <a:latin typeface="Stone Sans ITC TT-Semi" pitchFamily="1" charset="0"/>
                <a:ea typeface="+mn-ea"/>
                <a:cs typeface="+mn-cs"/>
              </a:rPr>
              <a:t>Studied his 3 children to focus not on </a:t>
            </a:r>
            <a:r>
              <a:rPr kumimoji="0" lang="en-US" sz="2400" b="0" i="1" u="none" strike="noStrike" kern="1200" cap="none" spc="0" normalizeH="0" baseline="0" noProof="0">
                <a:ln>
                  <a:noFill/>
                </a:ln>
                <a:solidFill>
                  <a:srgbClr val="000000"/>
                </a:solidFill>
                <a:effectLst/>
                <a:uLnTx/>
                <a:uFillTx/>
                <a:latin typeface="Stone Sans ITC TT-Semi" pitchFamily="1" charset="0"/>
                <a:ea typeface="+mn-ea"/>
                <a:cs typeface="+mn-cs"/>
              </a:rPr>
              <a:t>what</a:t>
            </a:r>
            <a:r>
              <a:rPr kumimoji="0" lang="en-US" sz="2400" b="0" i="0" u="none" strike="noStrike" kern="1200" cap="none" spc="0" normalizeH="0" baseline="0" noProof="0">
                <a:ln>
                  <a:noFill/>
                </a:ln>
                <a:solidFill>
                  <a:srgbClr val="000000"/>
                </a:solidFill>
                <a:effectLst/>
                <a:uLnTx/>
                <a:uFillTx/>
                <a:latin typeface="Stone Sans ITC TT-Semi" pitchFamily="1" charset="0"/>
                <a:ea typeface="+mn-ea"/>
                <a:cs typeface="+mn-cs"/>
              </a:rPr>
              <a:t> they knew but </a:t>
            </a:r>
            <a:r>
              <a:rPr kumimoji="0" lang="en-US" sz="2400" b="0" i="1" u="none" strike="noStrike" kern="1200" cap="none" spc="0" normalizeH="0" baseline="0" noProof="0">
                <a:ln>
                  <a:noFill/>
                </a:ln>
                <a:solidFill>
                  <a:srgbClr val="000000"/>
                </a:solidFill>
                <a:effectLst/>
                <a:uLnTx/>
                <a:uFillTx/>
                <a:latin typeface="Stone Sans ITC TT-Semi" pitchFamily="1" charset="0"/>
                <a:ea typeface="+mn-ea"/>
                <a:cs typeface="+mn-cs"/>
              </a:rPr>
              <a:t>how</a:t>
            </a:r>
            <a:r>
              <a:rPr kumimoji="0" lang="en-US" sz="2400" b="0" i="0" u="none" strike="noStrike" kern="1200" cap="none" spc="0" normalizeH="0" baseline="0" noProof="0">
                <a:ln>
                  <a:noFill/>
                </a:ln>
                <a:solidFill>
                  <a:srgbClr val="000000"/>
                </a:solidFill>
                <a:effectLst/>
                <a:uLnTx/>
                <a:uFillTx/>
                <a:latin typeface="Stone Sans ITC TT-Semi" pitchFamily="1" charset="0"/>
                <a:ea typeface="+mn-ea"/>
                <a:cs typeface="+mn-cs"/>
              </a:rPr>
              <a:t> they knew it.</a:t>
            </a:r>
          </a:p>
          <a:p>
            <a:pPr marL="342900" marR="0" lvl="0" indent="-342900" algn="l" defTabSz="457200" rtl="0" eaLnBrk="1" fontAlgn="auto" latinLnBrk="0" hangingPunct="1">
              <a:lnSpc>
                <a:spcPct val="90000"/>
              </a:lnSpc>
              <a:spcBef>
                <a:spcPts val="1000"/>
              </a:spcBef>
              <a:spcAft>
                <a:spcPts val="0"/>
              </a:spcAft>
              <a:buClr>
                <a:srgbClr val="A53010"/>
              </a:buClr>
              <a:buSzTx/>
              <a:buFont typeface="Wingdings 3" charset="2"/>
              <a:buChar char=""/>
              <a:tabLst/>
              <a:defRPr/>
            </a:pPr>
            <a:r>
              <a:rPr kumimoji="0" lang="en-US" sz="2400" b="0" i="0" u="none" strike="noStrike" kern="1200" cap="none" spc="0" normalizeH="0" baseline="0" noProof="0">
                <a:ln>
                  <a:noFill/>
                </a:ln>
                <a:solidFill>
                  <a:srgbClr val="000000"/>
                </a:solidFill>
                <a:effectLst/>
                <a:uLnTx/>
                <a:uFillTx/>
                <a:latin typeface="Stone Sans ITC TT-Semi" pitchFamily="1" charset="0"/>
                <a:ea typeface="+mn-ea"/>
                <a:cs typeface="+mn-cs"/>
              </a:rPr>
              <a:t>Described children's understanding as their "schemas” and how they use:</a:t>
            </a:r>
          </a:p>
          <a:p>
            <a:pPr marL="742950" marR="0" lvl="1" indent="-285750" algn="l" defTabSz="457200" rtl="0" eaLnBrk="1" fontAlgn="auto" latinLnBrk="0" hangingPunct="1">
              <a:lnSpc>
                <a:spcPct val="90000"/>
              </a:lnSpc>
              <a:spcBef>
                <a:spcPts val="1000"/>
              </a:spcBef>
              <a:spcAft>
                <a:spcPts val="0"/>
              </a:spcAft>
              <a:buClr>
                <a:srgbClr val="A53010"/>
              </a:buClr>
              <a:buSzTx/>
              <a:buFont typeface="Wingdings 3" charset="2"/>
              <a:buChar char=""/>
              <a:tabLst/>
              <a:defRPr/>
            </a:pPr>
            <a:r>
              <a:rPr kumimoji="0" lang="en-US" sz="2400" b="0" i="0" u="none" strike="noStrike" kern="1200" cap="none" spc="0" normalizeH="0" baseline="0" noProof="0">
                <a:ln>
                  <a:noFill/>
                </a:ln>
                <a:solidFill>
                  <a:srgbClr val="000000"/>
                </a:solidFill>
                <a:effectLst/>
                <a:uLnTx/>
                <a:uFillTx/>
                <a:latin typeface="Stone Sans ITC TT-Semi" pitchFamily="1" charset="0"/>
                <a:ea typeface="+mn-ea"/>
                <a:cs typeface="+mn-cs"/>
              </a:rPr>
              <a:t>assimilation </a:t>
            </a:r>
          </a:p>
          <a:p>
            <a:pPr marL="742950" marR="0" lvl="1" indent="-285750" algn="l" defTabSz="457200" rtl="0" eaLnBrk="1" fontAlgn="auto" latinLnBrk="0" hangingPunct="1">
              <a:lnSpc>
                <a:spcPct val="90000"/>
              </a:lnSpc>
              <a:spcBef>
                <a:spcPts val="1000"/>
              </a:spcBef>
              <a:spcAft>
                <a:spcPts val="0"/>
              </a:spcAft>
              <a:buClr>
                <a:srgbClr val="A53010"/>
              </a:buClr>
              <a:buSzTx/>
              <a:buFont typeface="Wingdings 3" charset="2"/>
              <a:buChar char=""/>
              <a:tabLst/>
              <a:defRPr/>
            </a:pPr>
            <a:r>
              <a:rPr kumimoji="0" lang="en-US" sz="2400" b="0" i="0" u="none" strike="noStrike" kern="1200" cap="none" spc="0" normalizeH="0" baseline="0" noProof="0">
                <a:ln>
                  <a:noFill/>
                </a:ln>
                <a:solidFill>
                  <a:srgbClr val="000000"/>
                </a:solidFill>
                <a:effectLst/>
                <a:uLnTx/>
                <a:uFillTx/>
                <a:latin typeface="Stone Sans ITC TT-Semi" pitchFamily="1" charset="0"/>
                <a:ea typeface="+mn-ea"/>
                <a:cs typeface="+mn-cs"/>
              </a:rPr>
              <a:t>accommodation</a:t>
            </a:r>
            <a:endParaRPr kumimoji="0" lang="en-US" sz="1500" b="0" i="0" u="none" strike="noStrike" kern="1200" cap="none" spc="0" normalizeH="0" baseline="0" noProof="0">
              <a:ln>
                <a:noFill/>
              </a:ln>
              <a:solidFill>
                <a:srgbClr val="000000"/>
              </a:solidFill>
              <a:effectLst/>
              <a:uLnTx/>
              <a:uFillTx/>
              <a:latin typeface="Stone Sans ITC TT-Semi" pitchFamily="1" charset="0"/>
              <a:ea typeface="+mn-ea"/>
              <a:cs typeface="+mn-cs"/>
            </a:endParaRPr>
          </a:p>
          <a:p>
            <a:pPr marL="742950" marR="0" lvl="1" indent="-285750" algn="l" defTabSz="457200" rtl="0" eaLnBrk="1" fontAlgn="auto" latinLnBrk="0" hangingPunct="1">
              <a:lnSpc>
                <a:spcPct val="90000"/>
              </a:lnSpc>
              <a:spcBef>
                <a:spcPts val="1000"/>
              </a:spcBef>
              <a:spcAft>
                <a:spcPts val="0"/>
              </a:spcAft>
              <a:buClr>
                <a:srgbClr val="A53010"/>
              </a:buClr>
              <a:buSzTx/>
              <a:buFont typeface="Wingdings 3" charset="2"/>
              <a:buChar char=""/>
              <a:tabLst/>
              <a:defRPr/>
            </a:pPr>
            <a:endParaRPr kumimoji="0" lang="en-US" sz="1800" b="0" i="0" u="none" strike="noStrike" kern="1200" cap="none" spc="0" normalizeH="0" baseline="0" noProof="0">
              <a:ln>
                <a:noFill/>
              </a:ln>
              <a:solidFill>
                <a:srgbClr val="000000"/>
              </a:solidFill>
              <a:effectLst/>
              <a:uLnTx/>
              <a:uFillTx/>
              <a:latin typeface="Stone Sans ITC TT-Semi" pitchFamily="1" charset="0"/>
              <a:ea typeface="+mn-ea"/>
              <a:cs typeface="+mn-cs"/>
            </a:endParaRPr>
          </a:p>
        </p:txBody>
      </p:sp>
      <p:pic>
        <p:nvPicPr>
          <p:cNvPr id="8" name="Picture 9">
            <a:extLst>
              <a:ext uri="{FF2B5EF4-FFF2-40B4-BE49-F238E27FC236}">
                <a16:creationId xmlns:a16="http://schemas.microsoft.com/office/drawing/2014/main" id="{E08409F4-BAB4-41C3-BA21-D23C2124BCE2}"/>
              </a:ext>
            </a:extLst>
          </p:cNvPr>
          <p:cNvPicPr>
            <a:picLocks noGrp="1" noChangeAspect="1" noChangeArrowheads="1"/>
          </p:cNvPicPr>
          <p:nvPr>
            <p:ph sz="half" idx="1"/>
          </p:nvPr>
        </p:nvPicPr>
        <p:blipFill>
          <a:blip r:embed="rId3" cstate="print"/>
          <a:srcRect/>
          <a:stretch>
            <a:fillRect/>
          </a:stretch>
        </p:blipFill>
        <p:spPr>
          <a:xfrm>
            <a:off x="1914410" y="2060848"/>
            <a:ext cx="2892425" cy="3886200"/>
          </a:xfrm>
        </p:spPr>
      </p:pic>
    </p:spTree>
    <p:extLst>
      <p:ext uri="{BB962C8B-B14F-4D97-AF65-F5344CB8AC3E}">
        <p14:creationId xmlns:p14="http://schemas.microsoft.com/office/powerpoint/2010/main" val="3072332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23281" y="335366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 name="Rectangle 2">
            <a:extLst>
              <a:ext uri="{FF2B5EF4-FFF2-40B4-BE49-F238E27FC236}">
                <a16:creationId xmlns:a16="http://schemas.microsoft.com/office/drawing/2014/main" id="{78E5E938-AF93-411E-9863-3CFB3A39A968}"/>
              </a:ext>
            </a:extLst>
          </p:cNvPr>
          <p:cNvSpPr txBox="1">
            <a:spLocks noChangeArrowheads="1"/>
          </p:cNvSpPr>
          <p:nvPr/>
        </p:nvSpPr>
        <p:spPr>
          <a:xfrm>
            <a:off x="1976723" y="620688"/>
            <a:ext cx="8229600" cy="1368152"/>
          </a:xfrm>
          <a:prstGeom prst="rect">
            <a:avLst/>
          </a:prstGeom>
        </p:spPr>
        <p:txBody>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a:ln>
                  <a:noFill/>
                </a:ln>
                <a:solidFill>
                  <a:prstClr val="black">
                    <a:lumMod val="85000"/>
                    <a:lumOff val="15000"/>
                  </a:prstClr>
                </a:solidFill>
                <a:effectLst/>
                <a:uLnTx/>
                <a:uFillTx/>
                <a:latin typeface="Century Gothic" panose="020B0502020202020204"/>
                <a:ea typeface="+mj-ea"/>
                <a:cs typeface="+mj-cs"/>
              </a:rPr>
              <a:t>Piaget’s Cognitive </a:t>
            </a:r>
            <a:br>
              <a:rPr kumimoji="0" lang="en-US" sz="4000" b="1" i="0" u="none" strike="noStrike" kern="1200" cap="none" spc="0" normalizeH="0" baseline="0" noProof="0">
                <a:ln>
                  <a:noFill/>
                </a:ln>
                <a:solidFill>
                  <a:prstClr val="black">
                    <a:lumMod val="85000"/>
                    <a:lumOff val="15000"/>
                  </a:prstClr>
                </a:solidFill>
                <a:effectLst/>
                <a:uLnTx/>
                <a:uFillTx/>
                <a:latin typeface="Century Gothic" panose="020B0502020202020204"/>
                <a:ea typeface="+mj-ea"/>
                <a:cs typeface="+mj-cs"/>
              </a:rPr>
            </a:br>
            <a:r>
              <a:rPr kumimoji="0" lang="en-US" sz="4000" b="1" i="0" u="none" strike="noStrike" kern="1200" cap="none" spc="0" normalizeH="0" baseline="0" noProof="0">
                <a:ln>
                  <a:noFill/>
                </a:ln>
                <a:solidFill>
                  <a:prstClr val="black">
                    <a:lumMod val="85000"/>
                    <a:lumOff val="15000"/>
                  </a:prstClr>
                </a:solidFill>
                <a:effectLst/>
                <a:uLnTx/>
                <a:uFillTx/>
                <a:latin typeface="Century Gothic" panose="020B0502020202020204"/>
                <a:ea typeface="+mj-ea"/>
                <a:cs typeface="+mj-cs"/>
              </a:rPr>
              <a:t>Development Stages</a:t>
            </a:r>
          </a:p>
        </p:txBody>
      </p:sp>
      <p:sp>
        <p:nvSpPr>
          <p:cNvPr id="8" name="Rectangle 3">
            <a:extLst>
              <a:ext uri="{FF2B5EF4-FFF2-40B4-BE49-F238E27FC236}">
                <a16:creationId xmlns:a16="http://schemas.microsoft.com/office/drawing/2014/main" id="{1D40BA53-7DD1-4A42-BCD8-B431E44BEBA8}"/>
              </a:ext>
            </a:extLst>
          </p:cNvPr>
          <p:cNvSpPr txBox="1">
            <a:spLocks noChangeArrowheads="1"/>
          </p:cNvSpPr>
          <p:nvPr/>
        </p:nvSpPr>
        <p:spPr>
          <a:xfrm>
            <a:off x="870943" y="2132856"/>
            <a:ext cx="10441160" cy="4495800"/>
          </a:xfrm>
          <a:prstGeom prst="rect">
            <a:avLst/>
          </a:prstGeom>
        </p:spPr>
        <p:txBody>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90000"/>
              </a:lnSpc>
              <a:spcBef>
                <a:spcPts val="1000"/>
              </a:spcBef>
              <a:spcAft>
                <a:spcPts val="0"/>
              </a:spcAft>
              <a:buClr>
                <a:srgbClr val="A53010"/>
              </a:buClr>
              <a:buSzTx/>
              <a:buFont typeface="Wingdings 3" charset="2"/>
              <a:buChar char=""/>
              <a:tabLst/>
              <a:defRPr/>
            </a:pPr>
            <a:r>
              <a:rPr kumimoji="0" lang="en-US" sz="2400" b="0" i="0" u="none" strike="noStrike" kern="1200" cap="none" spc="0" normalizeH="0" baseline="0" noProof="0">
                <a:ln>
                  <a:noFill/>
                </a:ln>
                <a:solidFill>
                  <a:prstClr val="black">
                    <a:lumMod val="75000"/>
                    <a:lumOff val="25000"/>
                  </a:prstClr>
                </a:solidFill>
                <a:effectLst/>
                <a:uLnTx/>
                <a:uFillTx/>
                <a:latin typeface="Stone Sans ITC TT-Semi" pitchFamily="1" charset="0"/>
                <a:ea typeface="+mn-ea"/>
                <a:cs typeface="+mn-cs"/>
              </a:rPr>
              <a:t>Sensori-motor</a:t>
            </a:r>
            <a:endParaRPr kumimoji="0" lang="en-US" sz="3200" b="0" i="0" u="none" strike="noStrike" kern="1200" cap="none" spc="0" normalizeH="0" baseline="0" noProof="0">
              <a:ln>
                <a:noFill/>
              </a:ln>
              <a:solidFill>
                <a:prstClr val="black">
                  <a:lumMod val="75000"/>
                  <a:lumOff val="25000"/>
                </a:prstClr>
              </a:solidFill>
              <a:effectLst/>
              <a:uLnTx/>
              <a:uFillTx/>
              <a:latin typeface="Stone Sans ITC TT-Semi" pitchFamily="1" charset="0"/>
              <a:ea typeface="+mn-ea"/>
              <a:cs typeface="+mn-cs"/>
            </a:endParaRPr>
          </a:p>
          <a:p>
            <a:pPr marL="742950" marR="0" lvl="1" indent="-285750" algn="l" defTabSz="457200" rtl="0" eaLnBrk="1" fontAlgn="auto" latinLnBrk="0" hangingPunct="1">
              <a:lnSpc>
                <a:spcPct val="90000"/>
              </a:lnSpc>
              <a:spcBef>
                <a:spcPts val="1000"/>
              </a:spcBef>
              <a:spcAft>
                <a:spcPts val="0"/>
              </a:spcAft>
              <a:buClr>
                <a:srgbClr val="A53010"/>
              </a:buClr>
              <a:buSzTx/>
              <a:buFont typeface="Wingdings 3" charset="2"/>
              <a:buChar char=""/>
              <a:tabLst/>
              <a:defRPr/>
            </a:pPr>
            <a:r>
              <a:rPr kumimoji="0" lang="en-US" sz="2000" b="0" i="0" u="none" strike="noStrike" kern="1200" cap="none" spc="0" normalizeH="0" baseline="0" noProof="0">
                <a:ln>
                  <a:noFill/>
                </a:ln>
                <a:solidFill>
                  <a:prstClr val="black">
                    <a:lumMod val="75000"/>
                    <a:lumOff val="25000"/>
                  </a:prstClr>
                </a:solidFill>
                <a:effectLst/>
                <a:uLnTx/>
                <a:uFillTx/>
                <a:latin typeface="Stone Sans ITC TT-Semi" pitchFamily="1" charset="0"/>
                <a:ea typeface="+mn-ea"/>
                <a:cs typeface="+mn-cs"/>
              </a:rPr>
              <a:t>Ages birth - 2: the infant uses his senses and motor abilities to understand the world</a:t>
            </a:r>
            <a:endParaRPr kumimoji="0" lang="en-US" sz="2400" b="0" i="0" u="none" strike="noStrike" kern="1200" cap="none" spc="0" normalizeH="0" baseline="0" noProof="0">
              <a:ln>
                <a:noFill/>
              </a:ln>
              <a:solidFill>
                <a:prstClr val="black">
                  <a:lumMod val="75000"/>
                  <a:lumOff val="25000"/>
                </a:prstClr>
              </a:solidFill>
              <a:effectLst/>
              <a:uLnTx/>
              <a:uFillTx/>
              <a:latin typeface="Stone Sans ITC TT-Semi" pitchFamily="1" charset="0"/>
              <a:ea typeface="+mn-ea"/>
              <a:cs typeface="+mn-cs"/>
            </a:endParaRPr>
          </a:p>
          <a:p>
            <a:pPr marL="342900" marR="0" lvl="0" indent="-342900" algn="l" defTabSz="457200" rtl="0" eaLnBrk="1" fontAlgn="auto" latinLnBrk="0" hangingPunct="1">
              <a:lnSpc>
                <a:spcPct val="90000"/>
              </a:lnSpc>
              <a:spcBef>
                <a:spcPts val="1000"/>
              </a:spcBef>
              <a:spcAft>
                <a:spcPts val="0"/>
              </a:spcAft>
              <a:buClr>
                <a:srgbClr val="A53010"/>
              </a:buClr>
              <a:buSzTx/>
              <a:buFont typeface="Wingdings 3" charset="2"/>
              <a:buChar char=""/>
              <a:tabLst/>
              <a:defRPr/>
            </a:pPr>
            <a:r>
              <a:rPr kumimoji="0" lang="en-US" sz="2400" b="0" i="0" u="none" strike="noStrike" kern="1200" cap="none" spc="0" normalizeH="0" baseline="0" noProof="0">
                <a:ln>
                  <a:noFill/>
                </a:ln>
                <a:solidFill>
                  <a:prstClr val="black">
                    <a:lumMod val="75000"/>
                    <a:lumOff val="25000"/>
                  </a:prstClr>
                </a:solidFill>
                <a:effectLst/>
                <a:uLnTx/>
                <a:uFillTx/>
                <a:latin typeface="Stone Sans ITC TT-Semi" pitchFamily="1" charset="0"/>
                <a:ea typeface="+mn-ea"/>
                <a:cs typeface="+mn-cs"/>
              </a:rPr>
              <a:t>Preoperation</a:t>
            </a:r>
            <a:endParaRPr kumimoji="0" lang="en-US" sz="3200" b="0" i="0" u="none" strike="noStrike" kern="1200" cap="none" spc="0" normalizeH="0" baseline="0" noProof="0">
              <a:ln>
                <a:noFill/>
              </a:ln>
              <a:solidFill>
                <a:prstClr val="black">
                  <a:lumMod val="75000"/>
                  <a:lumOff val="25000"/>
                </a:prstClr>
              </a:solidFill>
              <a:effectLst/>
              <a:uLnTx/>
              <a:uFillTx/>
              <a:latin typeface="Stone Sans ITC TT-Semi" pitchFamily="1" charset="0"/>
              <a:ea typeface="+mn-ea"/>
              <a:cs typeface="+mn-cs"/>
            </a:endParaRPr>
          </a:p>
          <a:p>
            <a:pPr marL="742950" marR="0" lvl="1" indent="-285750" algn="l" defTabSz="457200" rtl="0" eaLnBrk="1" fontAlgn="auto" latinLnBrk="0" hangingPunct="1">
              <a:lnSpc>
                <a:spcPct val="90000"/>
              </a:lnSpc>
              <a:spcBef>
                <a:spcPts val="1000"/>
              </a:spcBef>
              <a:spcAft>
                <a:spcPts val="0"/>
              </a:spcAft>
              <a:buClr>
                <a:srgbClr val="A53010"/>
              </a:buClr>
              <a:buSzTx/>
              <a:buFont typeface="Wingdings 3" charset="2"/>
              <a:buChar char=""/>
              <a:tabLst/>
              <a:defRPr/>
            </a:pPr>
            <a:r>
              <a:rPr kumimoji="0" lang="en-US" sz="2000" b="0" i="0" u="none" strike="noStrike" kern="1200" cap="none" spc="0" normalizeH="0" baseline="0" noProof="0">
                <a:ln>
                  <a:noFill/>
                </a:ln>
                <a:solidFill>
                  <a:prstClr val="black">
                    <a:lumMod val="75000"/>
                    <a:lumOff val="25000"/>
                  </a:prstClr>
                </a:solidFill>
                <a:effectLst/>
                <a:uLnTx/>
                <a:uFillTx/>
                <a:latin typeface="Stone Sans ITC TT-Semi" pitchFamily="1" charset="0"/>
                <a:ea typeface="+mn-ea"/>
                <a:cs typeface="+mn-cs"/>
              </a:rPr>
              <a:t>Ages 2-7: the child uses metal representations of objects and is able to use symbolic thought and language</a:t>
            </a:r>
            <a:endParaRPr kumimoji="0" lang="en-US" sz="2400" b="0" i="0" u="none" strike="noStrike" kern="1200" cap="none" spc="0" normalizeH="0" baseline="0" noProof="0">
              <a:ln>
                <a:noFill/>
              </a:ln>
              <a:solidFill>
                <a:prstClr val="black">
                  <a:lumMod val="75000"/>
                  <a:lumOff val="25000"/>
                </a:prstClr>
              </a:solidFill>
              <a:effectLst/>
              <a:uLnTx/>
              <a:uFillTx/>
              <a:latin typeface="Stone Sans ITC TT-Semi" pitchFamily="1" charset="0"/>
              <a:ea typeface="+mn-ea"/>
              <a:cs typeface="+mn-cs"/>
            </a:endParaRPr>
          </a:p>
          <a:p>
            <a:pPr marL="342900" marR="0" lvl="0" indent="-342900" algn="l" defTabSz="457200" rtl="0" eaLnBrk="1" fontAlgn="auto" latinLnBrk="0" hangingPunct="1">
              <a:lnSpc>
                <a:spcPct val="90000"/>
              </a:lnSpc>
              <a:spcBef>
                <a:spcPts val="1000"/>
              </a:spcBef>
              <a:spcAft>
                <a:spcPts val="0"/>
              </a:spcAft>
              <a:buClr>
                <a:srgbClr val="A53010"/>
              </a:buClr>
              <a:buSzTx/>
              <a:buFont typeface="Wingdings 3" charset="2"/>
              <a:buChar char=""/>
              <a:tabLst/>
              <a:defRPr/>
            </a:pPr>
            <a:r>
              <a:rPr kumimoji="0" lang="en-US" sz="2400" b="0" i="0" u="none" strike="noStrike" kern="1200" cap="none" spc="0" normalizeH="0" baseline="0" noProof="0">
                <a:ln>
                  <a:noFill/>
                </a:ln>
                <a:solidFill>
                  <a:prstClr val="black">
                    <a:lumMod val="75000"/>
                    <a:lumOff val="25000"/>
                  </a:prstClr>
                </a:solidFill>
                <a:effectLst/>
                <a:uLnTx/>
                <a:uFillTx/>
                <a:latin typeface="Stone Sans ITC TT-Semi" pitchFamily="1" charset="0"/>
                <a:ea typeface="+mn-ea"/>
                <a:cs typeface="+mn-cs"/>
              </a:rPr>
              <a:t>Concrete operations</a:t>
            </a:r>
            <a:endParaRPr kumimoji="0" lang="en-US" sz="3200" b="0" i="0" u="none" strike="noStrike" kern="1200" cap="none" spc="0" normalizeH="0" baseline="0" noProof="0">
              <a:ln>
                <a:noFill/>
              </a:ln>
              <a:solidFill>
                <a:prstClr val="black">
                  <a:lumMod val="75000"/>
                  <a:lumOff val="25000"/>
                </a:prstClr>
              </a:solidFill>
              <a:effectLst/>
              <a:uLnTx/>
              <a:uFillTx/>
              <a:latin typeface="Stone Sans ITC TT-Semi" pitchFamily="1" charset="0"/>
              <a:ea typeface="+mn-ea"/>
              <a:cs typeface="+mn-cs"/>
            </a:endParaRPr>
          </a:p>
          <a:p>
            <a:pPr marL="742950" marR="0" lvl="1" indent="-285750" algn="l" defTabSz="457200" rtl="0" eaLnBrk="1" fontAlgn="auto" latinLnBrk="0" hangingPunct="1">
              <a:lnSpc>
                <a:spcPct val="90000"/>
              </a:lnSpc>
              <a:spcBef>
                <a:spcPts val="1000"/>
              </a:spcBef>
              <a:spcAft>
                <a:spcPts val="0"/>
              </a:spcAft>
              <a:buClr>
                <a:srgbClr val="A53010"/>
              </a:buClr>
              <a:buSzTx/>
              <a:buFont typeface="Wingdings 3" charset="2"/>
              <a:buChar char=""/>
              <a:tabLst/>
              <a:defRPr/>
            </a:pPr>
            <a:r>
              <a:rPr kumimoji="0" lang="en-US" sz="2000" b="0" i="0" u="none" strike="noStrike" kern="1200" cap="none" spc="0" normalizeH="0" baseline="0" noProof="0">
                <a:ln>
                  <a:noFill/>
                </a:ln>
                <a:solidFill>
                  <a:prstClr val="black">
                    <a:lumMod val="75000"/>
                    <a:lumOff val="25000"/>
                  </a:prstClr>
                </a:solidFill>
                <a:effectLst/>
                <a:uLnTx/>
                <a:uFillTx/>
                <a:latin typeface="Stone Sans ITC TT-Semi" pitchFamily="1" charset="0"/>
                <a:ea typeface="+mn-ea"/>
                <a:cs typeface="+mn-cs"/>
              </a:rPr>
              <a:t>Ages 7-11; the child uses logical operations or principles when solving problems</a:t>
            </a:r>
            <a:endParaRPr kumimoji="0" lang="en-US" sz="2400" b="0" i="0" u="none" strike="noStrike" kern="1200" cap="none" spc="0" normalizeH="0" baseline="0" noProof="0">
              <a:ln>
                <a:noFill/>
              </a:ln>
              <a:solidFill>
                <a:prstClr val="black">
                  <a:lumMod val="75000"/>
                  <a:lumOff val="25000"/>
                </a:prstClr>
              </a:solidFill>
              <a:effectLst/>
              <a:uLnTx/>
              <a:uFillTx/>
              <a:latin typeface="Stone Sans ITC TT-Semi" pitchFamily="1" charset="0"/>
              <a:ea typeface="+mn-ea"/>
              <a:cs typeface="+mn-cs"/>
            </a:endParaRPr>
          </a:p>
          <a:p>
            <a:pPr marL="342900" marR="0" lvl="0" indent="-342900" algn="l" defTabSz="457200" rtl="0" eaLnBrk="1" fontAlgn="auto" latinLnBrk="0" hangingPunct="1">
              <a:lnSpc>
                <a:spcPct val="90000"/>
              </a:lnSpc>
              <a:spcBef>
                <a:spcPts val="1000"/>
              </a:spcBef>
              <a:spcAft>
                <a:spcPts val="0"/>
              </a:spcAft>
              <a:buClr>
                <a:srgbClr val="A53010"/>
              </a:buClr>
              <a:buSzTx/>
              <a:buFont typeface="Wingdings 3" charset="2"/>
              <a:buChar char=""/>
              <a:tabLst/>
              <a:defRPr/>
            </a:pPr>
            <a:r>
              <a:rPr kumimoji="0" lang="en-US" sz="2400" b="0" i="0" u="none" strike="noStrike" kern="1200" cap="none" spc="0" normalizeH="0" baseline="0" noProof="0">
                <a:ln>
                  <a:noFill/>
                </a:ln>
                <a:solidFill>
                  <a:prstClr val="black">
                    <a:lumMod val="75000"/>
                    <a:lumOff val="25000"/>
                  </a:prstClr>
                </a:solidFill>
                <a:effectLst/>
                <a:uLnTx/>
                <a:uFillTx/>
                <a:latin typeface="Stone Sans ITC TT-Semi" pitchFamily="1" charset="0"/>
                <a:ea typeface="+mn-ea"/>
                <a:cs typeface="+mn-cs"/>
              </a:rPr>
              <a:t>Formal operations</a:t>
            </a:r>
            <a:endParaRPr kumimoji="0" lang="en-US" sz="3200" b="0" i="0" u="none" strike="noStrike" kern="1200" cap="none" spc="0" normalizeH="0" baseline="0" noProof="0">
              <a:ln>
                <a:noFill/>
              </a:ln>
              <a:solidFill>
                <a:prstClr val="black">
                  <a:lumMod val="75000"/>
                  <a:lumOff val="25000"/>
                </a:prstClr>
              </a:solidFill>
              <a:effectLst/>
              <a:uLnTx/>
              <a:uFillTx/>
              <a:latin typeface="Stone Sans ITC TT-Semi" pitchFamily="1" charset="0"/>
              <a:ea typeface="+mn-ea"/>
              <a:cs typeface="+mn-cs"/>
            </a:endParaRPr>
          </a:p>
          <a:p>
            <a:pPr marL="742950" marR="0" lvl="1" indent="-285750" algn="l" defTabSz="457200" rtl="0" eaLnBrk="1" fontAlgn="auto" latinLnBrk="0" hangingPunct="1">
              <a:lnSpc>
                <a:spcPct val="90000"/>
              </a:lnSpc>
              <a:spcBef>
                <a:spcPts val="1000"/>
              </a:spcBef>
              <a:spcAft>
                <a:spcPts val="0"/>
              </a:spcAft>
              <a:buClr>
                <a:srgbClr val="A53010"/>
              </a:buClr>
              <a:buSzTx/>
              <a:buFont typeface="Wingdings 3" charset="2"/>
              <a:buChar char=""/>
              <a:tabLst/>
              <a:defRPr/>
            </a:pPr>
            <a:r>
              <a:rPr kumimoji="0" lang="en-US" sz="2000" b="0" i="0" u="none" strike="noStrike" kern="1200" cap="none" spc="0" normalizeH="0" baseline="0" noProof="0">
                <a:ln>
                  <a:noFill/>
                </a:ln>
                <a:solidFill>
                  <a:prstClr val="black">
                    <a:lumMod val="75000"/>
                    <a:lumOff val="25000"/>
                  </a:prstClr>
                </a:solidFill>
                <a:effectLst/>
                <a:uLnTx/>
                <a:uFillTx/>
                <a:latin typeface="Stone Sans ITC TT-Semi" pitchFamily="1" charset="0"/>
                <a:ea typeface="+mn-ea"/>
                <a:cs typeface="+mn-cs"/>
              </a:rPr>
              <a:t>Ages 12 up; the use of logical operations in a systematic fashion and with the ability to use abstractions</a:t>
            </a:r>
            <a:endParaRPr kumimoji="0" lang="en-US" sz="24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05213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919536" y="572373"/>
            <a:ext cx="8496944" cy="1077218"/>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entury Gothic" panose="020B0502020202020204"/>
                <a:ea typeface="+mn-ea"/>
                <a:cs typeface="Arial" panose="020B0604020202020204" pitchFamily="34" charset="0"/>
              </a:rPr>
              <a:t>Watch this </a:t>
            </a:r>
            <a:r>
              <a:rPr kumimoji="0" lang="en-US" sz="3200" b="1" i="0" u="none" strike="noStrike" kern="1200" cap="none" spc="0" normalizeH="0" baseline="0" noProof="0">
                <a:ln>
                  <a:noFill/>
                </a:ln>
                <a:solidFill>
                  <a:prstClr val="black"/>
                </a:solidFill>
                <a:effectLst/>
                <a:uLnTx/>
                <a:uFillTx/>
                <a:latin typeface="Century Gothic" panose="020B0502020202020204"/>
                <a:ea typeface="+mn-ea"/>
                <a:cs typeface="Arial" panose="020B0604020202020204" pitchFamily="34" charset="0"/>
              </a:rPr>
              <a:t>short video about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entury Gothic" panose="020B0502020202020204"/>
                <a:ea typeface="+mn-ea"/>
                <a:cs typeface="Arial" panose="020B0604020202020204" pitchFamily="34" charset="0"/>
              </a:rPr>
              <a:t>Piaget’s Theory of Cognitive Development</a:t>
            </a:r>
            <a:endParaRPr kumimoji="0" lang="en-CA"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8" name="Rectangle 17"/>
          <p:cNvSpPr/>
          <p:nvPr/>
        </p:nvSpPr>
        <p:spPr>
          <a:xfrm>
            <a:off x="983432" y="1786069"/>
            <a:ext cx="10473564"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prstClr val="black"/>
                </a:solidFill>
                <a:effectLst/>
                <a:uLnTx/>
                <a:uFillTx/>
                <a:latin typeface="Century Gothic" panose="020B0502020202020204"/>
                <a:ea typeface="+mn-ea"/>
                <a:cs typeface="+mn-cs"/>
                <a:hlinkClick r:id="rId3"/>
              </a:rPr>
              <a:t>Piaget’s Theory of Cognitive Development</a:t>
            </a:r>
            <a:endParaRPr kumimoji="0" lang="en-CA" sz="3600" b="1"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pic>
        <p:nvPicPr>
          <p:cNvPr id="6148" name="Picture 4" descr="Image result for piaget cognitive development">
            <a:extLst>
              <a:ext uri="{FF2B5EF4-FFF2-40B4-BE49-F238E27FC236}">
                <a16:creationId xmlns:a16="http://schemas.microsoft.com/office/drawing/2014/main" id="{1C987C8B-685C-4901-83AF-95F33804C8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2119" y="2780928"/>
            <a:ext cx="8547690" cy="3825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3787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9223" name="Group 9222">
            <a:extLst>
              <a:ext uri="{FF2B5EF4-FFF2-40B4-BE49-F238E27FC236}">
                <a16:creationId xmlns:a16="http://schemas.microsoft.com/office/drawing/2014/main" id="{EB9B5B69-A297-4D2F-8B89-529DA8A273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9224" name="Freeform 11">
              <a:extLst>
                <a:ext uri="{FF2B5EF4-FFF2-40B4-BE49-F238E27FC236}">
                  <a16:creationId xmlns:a16="http://schemas.microsoft.com/office/drawing/2014/main" id="{3E39D215-BF38-4094-82D7-61DED11452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CA"/>
            </a:p>
          </p:txBody>
        </p:sp>
        <p:sp>
          <p:nvSpPr>
            <p:cNvPr id="9225" name="Freeform 12">
              <a:extLst>
                <a:ext uri="{FF2B5EF4-FFF2-40B4-BE49-F238E27FC236}">
                  <a16:creationId xmlns:a16="http://schemas.microsoft.com/office/drawing/2014/main" id="{7412700A-91C4-4126-8F17-3B9449DBB3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CA"/>
            </a:p>
          </p:txBody>
        </p:sp>
        <p:sp>
          <p:nvSpPr>
            <p:cNvPr id="9226" name="Freeform 13">
              <a:extLst>
                <a:ext uri="{FF2B5EF4-FFF2-40B4-BE49-F238E27FC236}">
                  <a16:creationId xmlns:a16="http://schemas.microsoft.com/office/drawing/2014/main" id="{DF985802-25A8-4B99-89F0-2A42EC325F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CA"/>
            </a:p>
          </p:txBody>
        </p:sp>
        <p:sp>
          <p:nvSpPr>
            <p:cNvPr id="9227" name="Freeform 14">
              <a:extLst>
                <a:ext uri="{FF2B5EF4-FFF2-40B4-BE49-F238E27FC236}">
                  <a16:creationId xmlns:a16="http://schemas.microsoft.com/office/drawing/2014/main" id="{F54C35AF-DB92-4205-A779-2A385B7143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CA"/>
            </a:p>
          </p:txBody>
        </p:sp>
        <p:sp>
          <p:nvSpPr>
            <p:cNvPr id="9228" name="Freeform 15">
              <a:extLst>
                <a:ext uri="{FF2B5EF4-FFF2-40B4-BE49-F238E27FC236}">
                  <a16:creationId xmlns:a16="http://schemas.microsoft.com/office/drawing/2014/main" id="{9F845211-1F53-4E0A-891E-B78A206F07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CA"/>
            </a:p>
          </p:txBody>
        </p:sp>
        <p:sp>
          <p:nvSpPr>
            <p:cNvPr id="9229" name="Freeform 16">
              <a:extLst>
                <a:ext uri="{FF2B5EF4-FFF2-40B4-BE49-F238E27FC236}">
                  <a16:creationId xmlns:a16="http://schemas.microsoft.com/office/drawing/2014/main" id="{9149C7DD-9998-4805-BFC8-CEF5F5DF31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CA"/>
            </a:p>
          </p:txBody>
        </p:sp>
        <p:sp>
          <p:nvSpPr>
            <p:cNvPr id="9230" name="Freeform 17">
              <a:extLst>
                <a:ext uri="{FF2B5EF4-FFF2-40B4-BE49-F238E27FC236}">
                  <a16:creationId xmlns:a16="http://schemas.microsoft.com/office/drawing/2014/main" id="{47C8036D-3ECA-43DA-BAF5-3C65CF4112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CA"/>
            </a:p>
          </p:txBody>
        </p:sp>
        <p:sp>
          <p:nvSpPr>
            <p:cNvPr id="9231" name="Freeform 18">
              <a:extLst>
                <a:ext uri="{FF2B5EF4-FFF2-40B4-BE49-F238E27FC236}">
                  <a16:creationId xmlns:a16="http://schemas.microsoft.com/office/drawing/2014/main" id="{29C15912-CDE8-4DF3-9324-273FB4C86D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CA"/>
            </a:p>
          </p:txBody>
        </p:sp>
        <p:sp>
          <p:nvSpPr>
            <p:cNvPr id="9232" name="Freeform 19">
              <a:extLst>
                <a:ext uri="{FF2B5EF4-FFF2-40B4-BE49-F238E27FC236}">
                  <a16:creationId xmlns:a16="http://schemas.microsoft.com/office/drawing/2014/main" id="{37C68D51-B7DA-4572-AB7E-708540B3C6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CA"/>
            </a:p>
          </p:txBody>
        </p:sp>
        <p:sp>
          <p:nvSpPr>
            <p:cNvPr id="9233" name="Freeform 20">
              <a:extLst>
                <a:ext uri="{FF2B5EF4-FFF2-40B4-BE49-F238E27FC236}">
                  <a16:creationId xmlns:a16="http://schemas.microsoft.com/office/drawing/2014/main" id="{1AF802CB-4E9E-4895-9363-C119914909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CA"/>
            </a:p>
          </p:txBody>
        </p:sp>
        <p:sp>
          <p:nvSpPr>
            <p:cNvPr id="9234" name="Freeform 21">
              <a:extLst>
                <a:ext uri="{FF2B5EF4-FFF2-40B4-BE49-F238E27FC236}">
                  <a16:creationId xmlns:a16="http://schemas.microsoft.com/office/drawing/2014/main" id="{615760E5-5F27-4735-B01C-78E05F3FB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CA"/>
            </a:p>
          </p:txBody>
        </p:sp>
        <p:sp>
          <p:nvSpPr>
            <p:cNvPr id="9235" name="Freeform 22">
              <a:extLst>
                <a:ext uri="{FF2B5EF4-FFF2-40B4-BE49-F238E27FC236}">
                  <a16:creationId xmlns:a16="http://schemas.microsoft.com/office/drawing/2014/main" id="{DB9C6516-B2DB-432F-BD3A-A1792BD46F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CA"/>
            </a:p>
          </p:txBody>
        </p:sp>
      </p:grpSp>
      <p:grpSp>
        <p:nvGrpSpPr>
          <p:cNvPr id="9237" name="Group 9236">
            <a:extLst>
              <a:ext uri="{FF2B5EF4-FFF2-40B4-BE49-F238E27FC236}">
                <a16:creationId xmlns:a16="http://schemas.microsoft.com/office/drawing/2014/main" id="{BC9C8D0D-644B-4B97-B83C-CC8E64361D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9238" name="Freeform 27">
              <a:extLst>
                <a:ext uri="{FF2B5EF4-FFF2-40B4-BE49-F238E27FC236}">
                  <a16:creationId xmlns:a16="http://schemas.microsoft.com/office/drawing/2014/main" id="{F8BE1EA6-80CF-446B-A4FE-3F935A51C0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CA"/>
            </a:p>
          </p:txBody>
        </p:sp>
        <p:sp>
          <p:nvSpPr>
            <p:cNvPr id="9239" name="Freeform 28">
              <a:extLst>
                <a:ext uri="{FF2B5EF4-FFF2-40B4-BE49-F238E27FC236}">
                  <a16:creationId xmlns:a16="http://schemas.microsoft.com/office/drawing/2014/main" id="{10E39808-F4F7-43DE-AB53-82B7B55EA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CA"/>
            </a:p>
          </p:txBody>
        </p:sp>
        <p:sp>
          <p:nvSpPr>
            <p:cNvPr id="9240" name="Freeform 29">
              <a:extLst>
                <a:ext uri="{FF2B5EF4-FFF2-40B4-BE49-F238E27FC236}">
                  <a16:creationId xmlns:a16="http://schemas.microsoft.com/office/drawing/2014/main" id="{6ED5109A-600A-4C23-9BB3-C4C19C2D9F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CA"/>
            </a:p>
          </p:txBody>
        </p:sp>
        <p:sp>
          <p:nvSpPr>
            <p:cNvPr id="9241" name="Freeform 30">
              <a:extLst>
                <a:ext uri="{FF2B5EF4-FFF2-40B4-BE49-F238E27FC236}">
                  <a16:creationId xmlns:a16="http://schemas.microsoft.com/office/drawing/2014/main" id="{D76FF73F-8CA3-42B0-A680-353805CD2A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CA"/>
            </a:p>
          </p:txBody>
        </p:sp>
        <p:sp>
          <p:nvSpPr>
            <p:cNvPr id="9242" name="Freeform 31">
              <a:extLst>
                <a:ext uri="{FF2B5EF4-FFF2-40B4-BE49-F238E27FC236}">
                  <a16:creationId xmlns:a16="http://schemas.microsoft.com/office/drawing/2014/main" id="{B26A6949-3BEB-422A-854C-D4E26E4CF1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CA"/>
            </a:p>
          </p:txBody>
        </p:sp>
        <p:sp>
          <p:nvSpPr>
            <p:cNvPr id="9243" name="Freeform 32">
              <a:extLst>
                <a:ext uri="{FF2B5EF4-FFF2-40B4-BE49-F238E27FC236}">
                  <a16:creationId xmlns:a16="http://schemas.microsoft.com/office/drawing/2014/main" id="{FE07AD25-30AF-40CD-B901-DF1EDBD682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CA"/>
            </a:p>
          </p:txBody>
        </p:sp>
        <p:sp>
          <p:nvSpPr>
            <p:cNvPr id="9244" name="Freeform 33">
              <a:extLst>
                <a:ext uri="{FF2B5EF4-FFF2-40B4-BE49-F238E27FC236}">
                  <a16:creationId xmlns:a16="http://schemas.microsoft.com/office/drawing/2014/main" id="{5AA460AF-7760-4F15-881A-6F0BFDBCDF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CA"/>
            </a:p>
          </p:txBody>
        </p:sp>
        <p:sp>
          <p:nvSpPr>
            <p:cNvPr id="9245" name="Freeform 34">
              <a:extLst>
                <a:ext uri="{FF2B5EF4-FFF2-40B4-BE49-F238E27FC236}">
                  <a16:creationId xmlns:a16="http://schemas.microsoft.com/office/drawing/2014/main" id="{EE53C70E-5D92-4C42-A34F-9F7D16006B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CA"/>
            </a:p>
          </p:txBody>
        </p:sp>
        <p:sp>
          <p:nvSpPr>
            <p:cNvPr id="9246" name="Freeform 35">
              <a:extLst>
                <a:ext uri="{FF2B5EF4-FFF2-40B4-BE49-F238E27FC236}">
                  <a16:creationId xmlns:a16="http://schemas.microsoft.com/office/drawing/2014/main" id="{C27614EE-0086-4D34-99BD-52F03708DC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CA"/>
            </a:p>
          </p:txBody>
        </p:sp>
        <p:sp>
          <p:nvSpPr>
            <p:cNvPr id="9247" name="Freeform 36">
              <a:extLst>
                <a:ext uri="{FF2B5EF4-FFF2-40B4-BE49-F238E27FC236}">
                  <a16:creationId xmlns:a16="http://schemas.microsoft.com/office/drawing/2014/main" id="{326919B9-3ED4-4744-A713-326B3BAF62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CA"/>
            </a:p>
          </p:txBody>
        </p:sp>
        <p:sp>
          <p:nvSpPr>
            <p:cNvPr id="9248" name="Freeform 37">
              <a:extLst>
                <a:ext uri="{FF2B5EF4-FFF2-40B4-BE49-F238E27FC236}">
                  <a16:creationId xmlns:a16="http://schemas.microsoft.com/office/drawing/2014/main" id="{898BDBF5-8AA3-49CD-999A-ABA1F7AE34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CA"/>
            </a:p>
          </p:txBody>
        </p:sp>
        <p:sp>
          <p:nvSpPr>
            <p:cNvPr id="9249" name="Freeform 38">
              <a:extLst>
                <a:ext uri="{FF2B5EF4-FFF2-40B4-BE49-F238E27FC236}">
                  <a16:creationId xmlns:a16="http://schemas.microsoft.com/office/drawing/2014/main" id="{AF8ED3E0-CBE7-48C4-8F9E-FF98079CDB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CA"/>
            </a:p>
          </p:txBody>
        </p:sp>
      </p:grpSp>
      <p:sp>
        <p:nvSpPr>
          <p:cNvPr id="9251" name="Rectangle 9250">
            <a:extLst>
              <a:ext uri="{FF2B5EF4-FFF2-40B4-BE49-F238E27FC236}">
                <a16:creationId xmlns:a16="http://schemas.microsoft.com/office/drawing/2014/main" id="{A84F153B-2093-4171-BD2D-1631695C9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9253" name="Freeform 6">
            <a:extLst>
              <a:ext uri="{FF2B5EF4-FFF2-40B4-BE49-F238E27FC236}">
                <a16:creationId xmlns:a16="http://schemas.microsoft.com/office/drawing/2014/main" id="{DB5BC99D-7BEA-4F13-B82B-A956E2D097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CA"/>
          </a:p>
        </p:txBody>
      </p:sp>
      <p:sp useBgFill="1">
        <p:nvSpPr>
          <p:cNvPr id="9255" name="Rectangle 9254">
            <a:extLst>
              <a:ext uri="{FF2B5EF4-FFF2-40B4-BE49-F238E27FC236}">
                <a16:creationId xmlns:a16="http://schemas.microsoft.com/office/drawing/2014/main" id="{04FFCB0A-A21A-4D0F-AE1C-6EC8ED79A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257" name="Group 9256">
            <a:extLst>
              <a:ext uri="{FF2B5EF4-FFF2-40B4-BE49-F238E27FC236}">
                <a16:creationId xmlns:a16="http://schemas.microsoft.com/office/drawing/2014/main" id="{481DDC0B-F2D9-4A55-A60C-E0532B46C90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9258" name="Freeform 11">
              <a:extLst>
                <a:ext uri="{FF2B5EF4-FFF2-40B4-BE49-F238E27FC236}">
                  <a16:creationId xmlns:a16="http://schemas.microsoft.com/office/drawing/2014/main" id="{60C4C88B-2AA4-43CA-9F8F-3FB2B5D7D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CA"/>
            </a:p>
          </p:txBody>
        </p:sp>
        <p:sp>
          <p:nvSpPr>
            <p:cNvPr id="9259" name="Freeform 12">
              <a:extLst>
                <a:ext uri="{FF2B5EF4-FFF2-40B4-BE49-F238E27FC236}">
                  <a16:creationId xmlns:a16="http://schemas.microsoft.com/office/drawing/2014/main" id="{1E062DFF-2E6B-420E-AEFE-FB8082B29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CA"/>
            </a:p>
          </p:txBody>
        </p:sp>
        <p:sp>
          <p:nvSpPr>
            <p:cNvPr id="9260" name="Freeform 13">
              <a:extLst>
                <a:ext uri="{FF2B5EF4-FFF2-40B4-BE49-F238E27FC236}">
                  <a16:creationId xmlns:a16="http://schemas.microsoft.com/office/drawing/2014/main" id="{37DD0A2B-B295-4280-B8DA-0DC58312CA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CA"/>
            </a:p>
          </p:txBody>
        </p:sp>
        <p:sp>
          <p:nvSpPr>
            <p:cNvPr id="9261" name="Freeform 14">
              <a:extLst>
                <a:ext uri="{FF2B5EF4-FFF2-40B4-BE49-F238E27FC236}">
                  <a16:creationId xmlns:a16="http://schemas.microsoft.com/office/drawing/2014/main" id="{83B6198C-5321-4CBD-A21D-B413234BF8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CA"/>
            </a:p>
          </p:txBody>
        </p:sp>
        <p:sp>
          <p:nvSpPr>
            <p:cNvPr id="9262" name="Freeform 15">
              <a:extLst>
                <a:ext uri="{FF2B5EF4-FFF2-40B4-BE49-F238E27FC236}">
                  <a16:creationId xmlns:a16="http://schemas.microsoft.com/office/drawing/2014/main" id="{CA21CB5E-7E99-4448-8DD0-FA87EAC3C0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CA"/>
            </a:p>
          </p:txBody>
        </p:sp>
        <p:sp>
          <p:nvSpPr>
            <p:cNvPr id="9263" name="Freeform 16">
              <a:extLst>
                <a:ext uri="{FF2B5EF4-FFF2-40B4-BE49-F238E27FC236}">
                  <a16:creationId xmlns:a16="http://schemas.microsoft.com/office/drawing/2014/main" id="{5675BC7F-097E-4C82-8B98-05F11E34FF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CA"/>
            </a:p>
          </p:txBody>
        </p:sp>
        <p:sp>
          <p:nvSpPr>
            <p:cNvPr id="9264" name="Freeform 17">
              <a:extLst>
                <a:ext uri="{FF2B5EF4-FFF2-40B4-BE49-F238E27FC236}">
                  <a16:creationId xmlns:a16="http://schemas.microsoft.com/office/drawing/2014/main" id="{CF36D428-039F-4D57-83E9-C9E49A8EEF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CA"/>
            </a:p>
          </p:txBody>
        </p:sp>
        <p:sp>
          <p:nvSpPr>
            <p:cNvPr id="9265" name="Freeform 18">
              <a:extLst>
                <a:ext uri="{FF2B5EF4-FFF2-40B4-BE49-F238E27FC236}">
                  <a16:creationId xmlns:a16="http://schemas.microsoft.com/office/drawing/2014/main" id="{9C846992-7277-412B-8F89-BF12BBBBED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CA"/>
            </a:p>
          </p:txBody>
        </p:sp>
        <p:sp>
          <p:nvSpPr>
            <p:cNvPr id="9266" name="Freeform 19">
              <a:extLst>
                <a:ext uri="{FF2B5EF4-FFF2-40B4-BE49-F238E27FC236}">
                  <a16:creationId xmlns:a16="http://schemas.microsoft.com/office/drawing/2014/main" id="{2FFB1517-7128-4059-90D1-7FE4A5155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CA"/>
            </a:p>
          </p:txBody>
        </p:sp>
        <p:sp>
          <p:nvSpPr>
            <p:cNvPr id="9267" name="Freeform 20">
              <a:extLst>
                <a:ext uri="{FF2B5EF4-FFF2-40B4-BE49-F238E27FC236}">
                  <a16:creationId xmlns:a16="http://schemas.microsoft.com/office/drawing/2014/main" id="{C0835D29-A969-4B36-823D-2041358537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CA"/>
            </a:p>
          </p:txBody>
        </p:sp>
        <p:sp>
          <p:nvSpPr>
            <p:cNvPr id="9268" name="Freeform 21">
              <a:extLst>
                <a:ext uri="{FF2B5EF4-FFF2-40B4-BE49-F238E27FC236}">
                  <a16:creationId xmlns:a16="http://schemas.microsoft.com/office/drawing/2014/main" id="{E513FF63-116C-4620-AA46-03788BE5F1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CA"/>
            </a:p>
          </p:txBody>
        </p:sp>
        <p:sp>
          <p:nvSpPr>
            <p:cNvPr id="9269" name="Freeform 22">
              <a:extLst>
                <a:ext uri="{FF2B5EF4-FFF2-40B4-BE49-F238E27FC236}">
                  <a16:creationId xmlns:a16="http://schemas.microsoft.com/office/drawing/2014/main" id="{EF361EF8-880C-41F9-8051-9F05A8C201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CA"/>
            </a:p>
          </p:txBody>
        </p:sp>
      </p:grpSp>
      <p:sp>
        <p:nvSpPr>
          <p:cNvPr id="9" name="TextBox 8">
            <a:extLst>
              <a:ext uri="{FF2B5EF4-FFF2-40B4-BE49-F238E27FC236}">
                <a16:creationId xmlns:a16="http://schemas.microsoft.com/office/drawing/2014/main" id="{AB903927-2569-4E76-BE69-31F30FAC0F55}"/>
              </a:ext>
            </a:extLst>
          </p:cNvPr>
          <p:cNvSpPr txBox="1"/>
          <p:nvPr/>
        </p:nvSpPr>
        <p:spPr>
          <a:xfrm>
            <a:off x="2589213" y="5168514"/>
            <a:ext cx="8915399" cy="1554403"/>
          </a:xfrm>
          <a:prstGeom prst="rect">
            <a:avLst/>
          </a:prstGeom>
        </p:spPr>
        <p:txBody>
          <a:bodyPr vert="horz" lIns="91440" tIns="45720" rIns="91440" bIns="45720" rtlCol="0" anchor="b">
            <a:normAutofit/>
          </a:bodyPr>
          <a:lstStyle/>
          <a:p>
            <a:pPr marL="0" marR="0" lvl="0" indent="0" defTabSz="457200" fontAlgn="auto">
              <a:lnSpc>
                <a:spcPct val="90000"/>
              </a:lnSpc>
              <a:spcBef>
                <a:spcPct val="0"/>
              </a:spcBef>
              <a:spcAft>
                <a:spcPts val="600"/>
              </a:spcAft>
              <a:buClrTx/>
              <a:buSzTx/>
              <a:tabLst/>
              <a:defRPr/>
            </a:pPr>
            <a:r>
              <a:rPr kumimoji="0" lang="en-US" sz="3800" b="1" i="0" u="none" strike="noStrike" cap="none" spc="0" normalizeH="0" baseline="0" noProof="0" dirty="0">
                <a:ln>
                  <a:noFill/>
                </a:ln>
                <a:solidFill>
                  <a:schemeClr val="tx1">
                    <a:lumMod val="85000"/>
                    <a:lumOff val="15000"/>
                  </a:schemeClr>
                </a:solidFill>
                <a:effectLst/>
                <a:uLnTx/>
                <a:uFillTx/>
                <a:latin typeface="+mj-lt"/>
                <a:ea typeface="+mj-ea"/>
                <a:cs typeface="+mj-cs"/>
              </a:rPr>
              <a:t>SIGMUND FREUD (1856-1939)</a:t>
            </a:r>
          </a:p>
        </p:txBody>
      </p:sp>
      <p:grpSp>
        <p:nvGrpSpPr>
          <p:cNvPr id="9271" name="Group 9270">
            <a:extLst>
              <a:ext uri="{FF2B5EF4-FFF2-40B4-BE49-F238E27FC236}">
                <a16:creationId xmlns:a16="http://schemas.microsoft.com/office/drawing/2014/main" id="{FBF9A995-2C32-4FB7-B5F3-E417B7DE06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9272" name="Freeform 27">
              <a:extLst>
                <a:ext uri="{FF2B5EF4-FFF2-40B4-BE49-F238E27FC236}">
                  <a16:creationId xmlns:a16="http://schemas.microsoft.com/office/drawing/2014/main" id="{0F4ECCFB-A0C2-4B4D-B6E2-77341F6FE1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CA"/>
            </a:p>
          </p:txBody>
        </p:sp>
        <p:sp>
          <p:nvSpPr>
            <p:cNvPr id="9273" name="Freeform 28">
              <a:extLst>
                <a:ext uri="{FF2B5EF4-FFF2-40B4-BE49-F238E27FC236}">
                  <a16:creationId xmlns:a16="http://schemas.microsoft.com/office/drawing/2014/main" id="{5476CBB8-CCD6-4739-8729-8927DC09D2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CA"/>
            </a:p>
          </p:txBody>
        </p:sp>
        <p:sp>
          <p:nvSpPr>
            <p:cNvPr id="9274" name="Freeform 29">
              <a:extLst>
                <a:ext uri="{FF2B5EF4-FFF2-40B4-BE49-F238E27FC236}">
                  <a16:creationId xmlns:a16="http://schemas.microsoft.com/office/drawing/2014/main" id="{695B716E-8BF4-4DD9-96A5-4238FDC07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CA"/>
            </a:p>
          </p:txBody>
        </p:sp>
        <p:sp>
          <p:nvSpPr>
            <p:cNvPr id="9275" name="Freeform 30">
              <a:extLst>
                <a:ext uri="{FF2B5EF4-FFF2-40B4-BE49-F238E27FC236}">
                  <a16:creationId xmlns:a16="http://schemas.microsoft.com/office/drawing/2014/main" id="{6A3F7DBC-E3BC-4902-BE4C-6F3542E33D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CA"/>
            </a:p>
          </p:txBody>
        </p:sp>
        <p:sp>
          <p:nvSpPr>
            <p:cNvPr id="9276" name="Freeform 31">
              <a:extLst>
                <a:ext uri="{FF2B5EF4-FFF2-40B4-BE49-F238E27FC236}">
                  <a16:creationId xmlns:a16="http://schemas.microsoft.com/office/drawing/2014/main" id="{70379707-5601-41BA-8F25-82825A8E3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CA"/>
            </a:p>
          </p:txBody>
        </p:sp>
        <p:sp>
          <p:nvSpPr>
            <p:cNvPr id="9277" name="Freeform 32">
              <a:extLst>
                <a:ext uri="{FF2B5EF4-FFF2-40B4-BE49-F238E27FC236}">
                  <a16:creationId xmlns:a16="http://schemas.microsoft.com/office/drawing/2014/main" id="{1C7E7640-A719-4104-8E66-10B2FB8487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CA"/>
            </a:p>
          </p:txBody>
        </p:sp>
        <p:sp>
          <p:nvSpPr>
            <p:cNvPr id="9278" name="Freeform 33">
              <a:extLst>
                <a:ext uri="{FF2B5EF4-FFF2-40B4-BE49-F238E27FC236}">
                  <a16:creationId xmlns:a16="http://schemas.microsoft.com/office/drawing/2014/main" id="{9A4C4222-3F93-463D-9B22-69ECBF8E05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CA"/>
            </a:p>
          </p:txBody>
        </p:sp>
        <p:sp>
          <p:nvSpPr>
            <p:cNvPr id="9279" name="Freeform 34">
              <a:extLst>
                <a:ext uri="{FF2B5EF4-FFF2-40B4-BE49-F238E27FC236}">
                  <a16:creationId xmlns:a16="http://schemas.microsoft.com/office/drawing/2014/main" id="{B263D752-00B8-466F-A4DD-D4F58CAE12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CA"/>
            </a:p>
          </p:txBody>
        </p:sp>
        <p:sp>
          <p:nvSpPr>
            <p:cNvPr id="9280" name="Freeform 35">
              <a:extLst>
                <a:ext uri="{FF2B5EF4-FFF2-40B4-BE49-F238E27FC236}">
                  <a16:creationId xmlns:a16="http://schemas.microsoft.com/office/drawing/2014/main" id="{45470F50-BCB7-4793-B6EE-C07E577946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CA"/>
            </a:p>
          </p:txBody>
        </p:sp>
        <p:sp>
          <p:nvSpPr>
            <p:cNvPr id="9281" name="Freeform 36">
              <a:extLst>
                <a:ext uri="{FF2B5EF4-FFF2-40B4-BE49-F238E27FC236}">
                  <a16:creationId xmlns:a16="http://schemas.microsoft.com/office/drawing/2014/main" id="{3FE3B154-4827-4A59-B611-C15FE09303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CA"/>
            </a:p>
          </p:txBody>
        </p:sp>
        <p:sp>
          <p:nvSpPr>
            <p:cNvPr id="9282" name="Freeform 37">
              <a:extLst>
                <a:ext uri="{FF2B5EF4-FFF2-40B4-BE49-F238E27FC236}">
                  <a16:creationId xmlns:a16="http://schemas.microsoft.com/office/drawing/2014/main" id="{4856C74D-7893-4686-8C69-93ADFAD947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CA"/>
            </a:p>
          </p:txBody>
        </p:sp>
        <p:sp>
          <p:nvSpPr>
            <p:cNvPr id="9283" name="Freeform 38">
              <a:extLst>
                <a:ext uri="{FF2B5EF4-FFF2-40B4-BE49-F238E27FC236}">
                  <a16:creationId xmlns:a16="http://schemas.microsoft.com/office/drawing/2014/main" id="{D9855B44-5A4E-48D3-B20E-74C69EF511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CA"/>
            </a:p>
          </p:txBody>
        </p:sp>
      </p:grpSp>
      <p:sp>
        <p:nvSpPr>
          <p:cNvPr id="9285" name="Rectangle 9284">
            <a:extLst>
              <a:ext uri="{FF2B5EF4-FFF2-40B4-BE49-F238E27FC236}">
                <a16:creationId xmlns:a16="http://schemas.microsoft.com/office/drawing/2014/main" id="{4DF306C4-90F2-4BFE-B2AD-FAFB31C46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pic>
        <p:nvPicPr>
          <p:cNvPr id="1028" name="Picture 4" descr="The cult of Sigmund Freud - New Statesman">
            <a:extLst>
              <a:ext uri="{FF2B5EF4-FFF2-40B4-BE49-F238E27FC236}">
                <a16:creationId xmlns:a16="http://schemas.microsoft.com/office/drawing/2014/main" id="{2DD54A72-E862-5CDF-5F64-7738793CC81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74583" y="419686"/>
            <a:ext cx="2702052" cy="3602736"/>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Image result for freud facts interesting">
            <a:extLst>
              <a:ext uri="{FF2B5EF4-FFF2-40B4-BE49-F238E27FC236}">
                <a16:creationId xmlns:a16="http://schemas.microsoft.com/office/drawing/2014/main" id="{97847D2E-0794-4853-85FC-98091BF34E5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9551"/>
          <a:stretch/>
        </p:blipFill>
        <p:spPr bwMode="auto">
          <a:xfrm>
            <a:off x="4111237" y="419686"/>
            <a:ext cx="7759746" cy="4681979"/>
          </a:xfrm>
          <a:prstGeom prst="rect">
            <a:avLst/>
          </a:prstGeom>
          <a:noFill/>
          <a:extLst>
            <a:ext uri="{909E8E84-426E-40DD-AFC4-6F175D3DCCD1}">
              <a14:hiddenFill xmlns:a14="http://schemas.microsoft.com/office/drawing/2010/main">
                <a:solidFill>
                  <a:srgbClr val="FFFFFF"/>
                </a:solidFill>
              </a14:hiddenFill>
            </a:ext>
          </a:extLst>
        </p:spPr>
      </p:pic>
      <p:sp>
        <p:nvSpPr>
          <p:cNvPr id="9287" name="Freeform 33">
            <a:extLst>
              <a:ext uri="{FF2B5EF4-FFF2-40B4-BE49-F238E27FC236}">
                <a16:creationId xmlns:a16="http://schemas.microsoft.com/office/drawing/2014/main" id="{AA07F762-5743-4CB0-9102-37CFC56F2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753578"/>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CA"/>
          </a:p>
        </p:txBody>
      </p:sp>
    </p:spTree>
    <p:extLst>
      <p:ext uri="{BB962C8B-B14F-4D97-AF65-F5344CB8AC3E}">
        <p14:creationId xmlns:p14="http://schemas.microsoft.com/office/powerpoint/2010/main" val="3156615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42" name="Picture 2" descr="Image result for sigmund freud theory of dreams">
            <a:extLst>
              <a:ext uri="{FF2B5EF4-FFF2-40B4-BE49-F238E27FC236}">
                <a16:creationId xmlns:a16="http://schemas.microsoft.com/office/drawing/2014/main" id="{71D9803C-25DC-40E5-9EE4-4D5E0A9CCE6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785" t="26592" r="9091" b="10165"/>
          <a:stretch/>
        </p:blipFill>
        <p:spPr bwMode="auto">
          <a:xfrm>
            <a:off x="1631505" y="1337272"/>
            <a:ext cx="9145016" cy="49720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5A9EADD-625E-4950-8CB6-403F5E9F2B1A}"/>
              </a:ext>
            </a:extLst>
          </p:cNvPr>
          <p:cNvSpPr txBox="1"/>
          <p:nvPr/>
        </p:nvSpPr>
        <p:spPr>
          <a:xfrm>
            <a:off x="695400" y="620688"/>
            <a:ext cx="10945216"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a:ln>
                  <a:noFill/>
                </a:ln>
                <a:solidFill>
                  <a:prstClr val="black"/>
                </a:solidFill>
                <a:effectLst/>
                <a:uLnTx/>
                <a:uFillTx/>
                <a:latin typeface="Century Gothic" panose="020B0502020202020204"/>
                <a:ea typeface="+mn-ea"/>
                <a:cs typeface="+mn-cs"/>
              </a:rPr>
              <a:t>FREUD’S THEORY OF PSYCHOSEXUAL DEVELOPMENT</a:t>
            </a:r>
          </a:p>
        </p:txBody>
      </p:sp>
    </p:spTree>
    <p:extLst>
      <p:ext uri="{BB962C8B-B14F-4D97-AF65-F5344CB8AC3E}">
        <p14:creationId xmlns:p14="http://schemas.microsoft.com/office/powerpoint/2010/main" val="8747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266" name="Picture 2" descr="Image result for sigmund freud theory">
            <a:extLst>
              <a:ext uri="{FF2B5EF4-FFF2-40B4-BE49-F238E27FC236}">
                <a16:creationId xmlns:a16="http://schemas.microsoft.com/office/drawing/2014/main" id="{D62CAC57-CAFE-4DAE-8FA0-D77402C854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4730" b="7884"/>
          <a:stretch/>
        </p:blipFill>
        <p:spPr bwMode="auto">
          <a:xfrm>
            <a:off x="263352" y="1268760"/>
            <a:ext cx="11584186" cy="439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3836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290" name="Picture 2" descr="Freud's Stages of Psychosexual Development">
            <a:extLst>
              <a:ext uri="{FF2B5EF4-FFF2-40B4-BE49-F238E27FC236}">
                <a16:creationId xmlns:a16="http://schemas.microsoft.com/office/drawing/2014/main" id="{23E88A36-7D1F-4E1C-851A-1F7833A4A7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5920" y="254745"/>
            <a:ext cx="5472607" cy="632671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88892EB-ABCD-41AC-B4BC-F357F985347C}"/>
              </a:ext>
            </a:extLst>
          </p:cNvPr>
          <p:cNvSpPr txBox="1"/>
          <p:nvPr/>
        </p:nvSpPr>
        <p:spPr>
          <a:xfrm>
            <a:off x="695400" y="620688"/>
            <a:ext cx="4258344"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a:ln>
                  <a:noFill/>
                </a:ln>
                <a:solidFill>
                  <a:prstClr val="black"/>
                </a:solidFill>
                <a:effectLst/>
                <a:uLnTx/>
                <a:uFillTx/>
                <a:latin typeface="Century Gothic" panose="020B0502020202020204"/>
                <a:ea typeface="+mn-ea"/>
                <a:cs typeface="+mn-cs"/>
              </a:rPr>
              <a:t>FREUD’S FIVE STAGES</a:t>
            </a:r>
          </a:p>
        </p:txBody>
      </p:sp>
      <p:pic>
        <p:nvPicPr>
          <p:cNvPr id="12292" name="Picture 4" descr="Image result for sigmund freud theory">
            <a:extLst>
              <a:ext uri="{FF2B5EF4-FFF2-40B4-BE49-F238E27FC236}">
                <a16:creationId xmlns:a16="http://schemas.microsoft.com/office/drawing/2014/main" id="{3A67ED5A-44F0-43EA-BE13-A0FEB57B9E1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0000" t="20601" r="3538"/>
          <a:stretch/>
        </p:blipFill>
        <p:spPr bwMode="auto">
          <a:xfrm>
            <a:off x="911424" y="1268760"/>
            <a:ext cx="3911380" cy="5013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8398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417A2-B70A-2205-B942-4669BFA31757}"/>
              </a:ext>
            </a:extLst>
          </p:cNvPr>
          <p:cNvSpPr>
            <a:spLocks noGrp="1"/>
          </p:cNvSpPr>
          <p:nvPr>
            <p:ph type="title"/>
          </p:nvPr>
        </p:nvSpPr>
        <p:spPr/>
        <p:txBody>
          <a:bodyPr>
            <a:normAutofit fontScale="90000"/>
          </a:bodyPr>
          <a:lstStyle/>
          <a:p>
            <a:r>
              <a:rPr lang="en-CA" sz="4400" dirty="0"/>
              <a:t>Erik Erikson (1902 -1994)</a:t>
            </a:r>
          </a:p>
        </p:txBody>
      </p:sp>
      <p:sp>
        <p:nvSpPr>
          <p:cNvPr id="3" name="Content Placeholder 2">
            <a:extLst>
              <a:ext uri="{FF2B5EF4-FFF2-40B4-BE49-F238E27FC236}">
                <a16:creationId xmlns:a16="http://schemas.microsoft.com/office/drawing/2014/main" id="{4BB9D62B-2739-F1E9-2A16-46A560CD61B4}"/>
              </a:ext>
            </a:extLst>
          </p:cNvPr>
          <p:cNvSpPr>
            <a:spLocks noGrp="1"/>
          </p:cNvSpPr>
          <p:nvPr>
            <p:ph idx="1"/>
          </p:nvPr>
        </p:nvSpPr>
        <p:spPr/>
        <p:txBody>
          <a:bodyPr/>
          <a:lstStyle/>
          <a:p>
            <a:r>
              <a:rPr lang="en-CA" sz="2400" dirty="0"/>
              <a:t>Father abandoned before born</a:t>
            </a:r>
          </a:p>
          <a:p>
            <a:r>
              <a:rPr lang="en-CA" sz="2400" dirty="0" err="1"/>
              <a:t>irriguIar</a:t>
            </a:r>
            <a:r>
              <a:rPr lang="en-CA" sz="2400" dirty="0"/>
              <a:t> work in Europe without identity</a:t>
            </a:r>
          </a:p>
          <a:p>
            <a:r>
              <a:rPr lang="en-CA" sz="2400" dirty="0"/>
              <a:t>Took a job as a teacher for children of Freud’s patients </a:t>
            </a:r>
          </a:p>
          <a:p>
            <a:r>
              <a:rPr lang="en-CA" sz="2400" dirty="0"/>
              <a:t>Trained in psychoanalysis (</a:t>
            </a:r>
            <a:r>
              <a:rPr lang="en-CA" sz="2400" dirty="0" err="1"/>
              <a:t>ie</a:t>
            </a:r>
            <a:r>
              <a:rPr lang="en-CA" sz="2400" dirty="0"/>
              <a:t> Freud)</a:t>
            </a:r>
          </a:p>
          <a:p>
            <a:r>
              <a:rPr lang="en-CA" sz="2400" dirty="0"/>
              <a:t> Took name of Erikson (son of </a:t>
            </a:r>
            <a:r>
              <a:rPr lang="en-CA" sz="2400" dirty="0" err="1"/>
              <a:t>himseIf</a:t>
            </a:r>
            <a:r>
              <a:rPr lang="en-CA" sz="2400" dirty="0"/>
              <a:t>) </a:t>
            </a:r>
            <a:r>
              <a:rPr lang="en-CA" sz="2400" dirty="0" err="1"/>
              <a:t>symboIyzing</a:t>
            </a:r>
            <a:r>
              <a:rPr lang="en-CA" sz="2400" dirty="0"/>
              <a:t> </a:t>
            </a:r>
            <a:r>
              <a:rPr lang="en-CA" sz="2400" dirty="0" err="1"/>
              <a:t>fuII</a:t>
            </a:r>
            <a:r>
              <a:rPr lang="en-CA" sz="2400" dirty="0"/>
              <a:t> attainment of sense of  identity</a:t>
            </a:r>
            <a:endParaRPr lang="en-CA" dirty="0"/>
          </a:p>
        </p:txBody>
      </p:sp>
      <p:sp>
        <p:nvSpPr>
          <p:cNvPr id="4" name="Text Placeholder 3">
            <a:extLst>
              <a:ext uri="{FF2B5EF4-FFF2-40B4-BE49-F238E27FC236}">
                <a16:creationId xmlns:a16="http://schemas.microsoft.com/office/drawing/2014/main" id="{63D20251-C4A6-CF8D-980E-0679DBA58060}"/>
              </a:ext>
            </a:extLst>
          </p:cNvPr>
          <p:cNvSpPr>
            <a:spLocks noGrp="1"/>
          </p:cNvSpPr>
          <p:nvPr>
            <p:ph type="body" sz="half" idx="2"/>
          </p:nvPr>
        </p:nvSpPr>
        <p:spPr>
          <a:xfrm>
            <a:off x="521421" y="1667383"/>
            <a:ext cx="3505199" cy="3642805"/>
          </a:xfrm>
        </p:spPr>
        <p:txBody>
          <a:bodyPr/>
          <a:lstStyle/>
          <a:p>
            <a:endParaRPr lang="en-CA" dirty="0"/>
          </a:p>
        </p:txBody>
      </p:sp>
      <p:pic>
        <p:nvPicPr>
          <p:cNvPr id="2050" name="Picture 2" descr="ERIK ERIKSON - Puzzle Factory">
            <a:extLst>
              <a:ext uri="{FF2B5EF4-FFF2-40B4-BE49-F238E27FC236}">
                <a16:creationId xmlns:a16="http://schemas.microsoft.com/office/drawing/2014/main" id="{092023BA-863C-5B34-1DAB-2300449BC9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422400"/>
            <a:ext cx="4609149" cy="5392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13715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TextBox 11"/>
          <p:cNvSpPr txBox="1"/>
          <p:nvPr/>
        </p:nvSpPr>
        <p:spPr>
          <a:xfrm>
            <a:off x="983432" y="739489"/>
            <a:ext cx="9937104"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92AA4C">
                    <a:lumMod val="75000"/>
                  </a:srgbClr>
                </a:solidFill>
                <a:effectLst/>
                <a:uLnTx/>
                <a:uFillTx/>
                <a:latin typeface="Calibri" panose="020F0502020204030204" pitchFamily="34" charset="0"/>
                <a:ea typeface="Calibri" panose="020F0502020204030204" pitchFamily="34" charset="0"/>
                <a:cs typeface="Calibri" panose="020F0502020204030204" pitchFamily="34" charset="0"/>
              </a:rPr>
              <a:t>Erik Erikson – Psychosocial Theory</a:t>
            </a:r>
            <a:endParaRPr kumimoji="0" lang="en-CA" sz="4000" b="0" i="0" u="none" strike="noStrike" kern="1200" cap="none" spc="0" normalizeH="0" baseline="0" noProof="0" dirty="0">
              <a:ln>
                <a:noFill/>
              </a:ln>
              <a:solidFill>
                <a:srgbClr val="92AA4C">
                  <a:lumMod val="75000"/>
                </a:srgbClr>
              </a:solidFill>
              <a:effectLst/>
              <a:uLnTx/>
              <a:uFillTx/>
              <a:latin typeface="Calibri" panose="020F0502020204030204" pitchFamily="34" charset="0"/>
              <a:ea typeface="+mn-ea"/>
              <a:cs typeface="Calibri" panose="020F0502020204030204" pitchFamily="34" charset="0"/>
            </a:endParaRPr>
          </a:p>
        </p:txBody>
      </p:sp>
      <p:pic>
        <p:nvPicPr>
          <p:cNvPr id="5122" name="Picture 2" descr="Image result for erikson erik theory">
            <a:extLst>
              <a:ext uri="{FF2B5EF4-FFF2-40B4-BE49-F238E27FC236}">
                <a16:creationId xmlns:a16="http://schemas.microsoft.com/office/drawing/2014/main" id="{206C20C2-6515-4803-950D-CD85D0ADE05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7816" b="5553"/>
          <a:stretch/>
        </p:blipFill>
        <p:spPr bwMode="auto">
          <a:xfrm>
            <a:off x="4943872" y="1988840"/>
            <a:ext cx="6692983" cy="36004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erikson erik theory">
            <a:extLst>
              <a:ext uri="{FF2B5EF4-FFF2-40B4-BE49-F238E27FC236}">
                <a16:creationId xmlns:a16="http://schemas.microsoft.com/office/drawing/2014/main" id="{5E14B072-2B95-435F-9CE1-91A36B02D1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368" y="1700808"/>
            <a:ext cx="4438650" cy="4438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0883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TextBox 11"/>
          <p:cNvSpPr txBox="1"/>
          <p:nvPr/>
        </p:nvSpPr>
        <p:spPr>
          <a:xfrm>
            <a:off x="983432" y="332656"/>
            <a:ext cx="2232248"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Erikson</a:t>
            </a:r>
            <a:endParaRPr kumimoji="0" lang="en-CA"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6146" name="Picture 2" descr="Image result for erikson erik theory">
            <a:extLst>
              <a:ext uri="{FF2B5EF4-FFF2-40B4-BE49-F238E27FC236}">
                <a16:creationId xmlns:a16="http://schemas.microsoft.com/office/drawing/2014/main" id="{6417EE14-A08D-4CA3-A795-B370D586DE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235" y="1124744"/>
            <a:ext cx="11241976" cy="4824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7820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872494" y="804339"/>
            <a:ext cx="7946386" cy="1116124"/>
          </a:xfrm>
        </p:spPr>
        <p:txBody>
          <a:bodyPr>
            <a:normAutofit/>
          </a:bodyPr>
          <a:lstStyle/>
          <a:p>
            <a:pPr lvl="0">
              <a:lnSpc>
                <a:spcPct val="100000"/>
              </a:lnSpc>
              <a:spcBef>
                <a:spcPts val="0"/>
              </a:spcBef>
            </a:pPr>
            <a:r>
              <a:rPr lang="en-CA" sz="2400" b="1" dirty="0">
                <a:solidFill>
                  <a:schemeClr val="bg1"/>
                </a:solidFill>
                <a:latin typeface="Times New Roman" panose="02020603050405020304" pitchFamily="18" charset="0"/>
                <a:ea typeface="Calibri" panose="020F0502020204030204" pitchFamily="34" charset="0"/>
                <a:hlinkClick r:id="rId3"/>
              </a:rPr>
              <a:t>Erikson’s Theory of development </a:t>
            </a:r>
            <a:endParaRPr lang="en-CA" sz="2400" b="1" dirty="0">
              <a:solidFill>
                <a:schemeClr val="bg1"/>
              </a:solidFill>
              <a:latin typeface="Times New Roman" panose="02020603050405020304" pitchFamily="18" charset="0"/>
              <a:ea typeface="Calibri" panose="020F0502020204030204" pitchFamily="34" charset="0"/>
              <a:hlinkClick r:id="rId4" action="ppaction://hlinkfile"/>
            </a:endParaRPr>
          </a:p>
        </p:txBody>
      </p:sp>
      <p:sp>
        <p:nvSpPr>
          <p:cNvPr id="11" name="TextBox 10"/>
          <p:cNvSpPr txBox="1"/>
          <p:nvPr/>
        </p:nvSpPr>
        <p:spPr>
          <a:xfrm>
            <a:off x="7824192" y="2276872"/>
            <a:ext cx="3672408" cy="224676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92AA4C">
                    <a:lumMod val="75000"/>
                  </a:srgbClr>
                </a:solidFill>
                <a:effectLst/>
                <a:uLnTx/>
                <a:uFillTx/>
                <a:latin typeface="Century Gothic" panose="020B0502020202020204"/>
                <a:ea typeface="+mn-ea"/>
                <a:cs typeface="+mn-cs"/>
              </a:rPr>
              <a:t>Erik </a:t>
            </a:r>
            <a:r>
              <a:rPr kumimoji="0" lang="en-CA" sz="2800" b="1" i="0" u="none" strike="noStrike" kern="1200" cap="none" spc="0" normalizeH="0" baseline="0" noProof="0">
                <a:ln>
                  <a:noFill/>
                </a:ln>
                <a:solidFill>
                  <a:srgbClr val="92AA4C">
                    <a:lumMod val="75000"/>
                  </a:srgbClr>
                </a:solidFill>
                <a:effectLst/>
                <a:uLnTx/>
                <a:uFillTx/>
                <a:latin typeface="Century Gothic" panose="020B0502020202020204"/>
                <a:ea typeface="+mn-ea"/>
                <a:cs typeface="+mn-cs"/>
              </a:rPr>
              <a:t>Erikson did </a:t>
            </a:r>
            <a:r>
              <a:rPr kumimoji="0" lang="en-CA" sz="2800" b="1" i="0" u="none" strike="noStrike" kern="1200" cap="none" spc="0" normalizeH="0" baseline="0" noProof="0" dirty="0">
                <a:ln>
                  <a:noFill/>
                </a:ln>
                <a:solidFill>
                  <a:srgbClr val="92AA4C">
                    <a:lumMod val="75000"/>
                  </a:srgbClr>
                </a:solidFill>
                <a:effectLst/>
                <a:uLnTx/>
                <a:uFillTx/>
                <a:latin typeface="Century Gothic" panose="020B0502020202020204"/>
                <a:ea typeface="+mn-ea"/>
                <a:cs typeface="+mn-cs"/>
              </a:rPr>
              <a:t>most of his work in the post-Freudian era, in the 1930s to the 1950s. </a:t>
            </a:r>
            <a:endParaRPr kumimoji="0" lang="en-CA" sz="2800" b="1" i="0" u="none" strike="noStrike" kern="1200" cap="none" spc="0" normalizeH="0" baseline="0" noProof="0" dirty="0">
              <a:ln>
                <a:noFill/>
              </a:ln>
              <a:solidFill>
                <a:srgbClr val="92AA4C">
                  <a:lumMod val="75000"/>
                </a:srgbClr>
              </a:solidFill>
              <a:effectLst/>
              <a:uLnTx/>
              <a:uFillTx/>
              <a:latin typeface="Times New Roman" panose="02020603050405020304" pitchFamily="18" charset="0"/>
              <a:ea typeface="Calibri" panose="020F0502020204030204" pitchFamily="34" charset="0"/>
              <a:cs typeface="+mn-cs"/>
            </a:endParaRPr>
          </a:p>
        </p:txBody>
      </p:sp>
      <p:pic>
        <p:nvPicPr>
          <p:cNvPr id="8194" name="Picture 2" descr="Image result for erikson erik theory">
            <a:extLst>
              <a:ext uri="{FF2B5EF4-FFF2-40B4-BE49-F238E27FC236}">
                <a16:creationId xmlns:a16="http://schemas.microsoft.com/office/drawing/2014/main" id="{26062008-4126-48C7-9D15-8468B39119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2628" y="2241277"/>
            <a:ext cx="6804469" cy="3827514"/>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3">
            <a:extLst>
              <a:ext uri="{FF2B5EF4-FFF2-40B4-BE49-F238E27FC236}">
                <a16:creationId xmlns:a16="http://schemas.microsoft.com/office/drawing/2014/main" id="{78A2C1D5-9A74-466B-BB39-08837E96ED52}"/>
              </a:ext>
            </a:extLst>
          </p:cNvPr>
          <p:cNvSpPr txBox="1">
            <a:spLocks/>
          </p:cNvSpPr>
          <p:nvPr/>
        </p:nvSpPr>
        <p:spPr>
          <a:xfrm>
            <a:off x="910295" y="804339"/>
            <a:ext cx="9434177" cy="604806"/>
          </a:xfrm>
          <a:prstGeom prst="rect">
            <a:avLst/>
          </a:prstGeom>
        </p:spPr>
        <p:txBody>
          <a:bodyPr vert="horz" lIns="91440" tIns="45720" rIns="91440" bIns="45720" rtlCol="0">
            <a:normAutofit/>
          </a:bodyPr>
          <a:lstStyle>
            <a:lvl1pPr marL="0" indent="0" algn="l" defTabSz="457200" rtl="0" eaLnBrk="1" latinLnBrk="0" hangingPunct="1">
              <a:spcBef>
                <a:spcPts val="1000"/>
              </a:spcBef>
              <a:spcAft>
                <a:spcPts val="0"/>
              </a:spcAft>
              <a:buClr>
                <a:schemeClr val="accent1"/>
              </a:buClr>
              <a:buFont typeface="Wingdings 3" charset="2"/>
              <a:buNone/>
              <a:defRPr sz="1200" kern="1200">
                <a:solidFill>
                  <a:schemeClr val="tx1">
                    <a:lumMod val="75000"/>
                    <a:lumOff val="25000"/>
                  </a:schemeClr>
                </a:solidFill>
                <a:latin typeface="+mn-lt"/>
                <a:ea typeface="+mn-ea"/>
                <a:cs typeface="+mn-cs"/>
              </a:defRPr>
            </a:lvl1pPr>
            <a:lvl2pPr marL="457200" indent="0" algn="l" defTabSz="457200" rtl="0" eaLnBrk="1" latinLnBrk="0" hangingPunct="1">
              <a:spcBef>
                <a:spcPts val="1000"/>
              </a:spcBef>
              <a:spcAft>
                <a:spcPts val="0"/>
              </a:spcAft>
              <a:buClr>
                <a:schemeClr val="accent1"/>
              </a:buClr>
              <a:buFont typeface="Wingdings 3" charset="2"/>
              <a:buNone/>
              <a:defRPr sz="1200" kern="1200">
                <a:solidFill>
                  <a:schemeClr val="tx1">
                    <a:lumMod val="75000"/>
                    <a:lumOff val="2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Font typeface="Wingdings 3" charset="2"/>
              <a:buNone/>
              <a:defRPr sz="1000" kern="1200">
                <a:solidFill>
                  <a:schemeClr val="tx1">
                    <a:lumMod val="75000"/>
                    <a:lumOff val="2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Font typeface="Wingdings 3" charset="2"/>
              <a:buNone/>
              <a:defRPr sz="900" kern="1200">
                <a:solidFill>
                  <a:schemeClr val="tx1">
                    <a:lumMod val="75000"/>
                    <a:lumOff val="2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Font typeface="Wingdings 3" charset="2"/>
              <a:buNone/>
              <a:defRPr sz="900" kern="1200">
                <a:solidFill>
                  <a:schemeClr val="tx1">
                    <a:lumMod val="75000"/>
                    <a:lumOff val="25000"/>
                  </a:schemeClr>
                </a:solidFill>
                <a:latin typeface="+mn-lt"/>
                <a:ea typeface="+mn-ea"/>
                <a:cs typeface="+mn-cs"/>
              </a:defRPr>
            </a:lvl5pPr>
            <a:lvl6pPr marL="2286000" indent="0" algn="l" defTabSz="457200" rtl="0" eaLnBrk="1" latinLnBrk="0" hangingPunct="1">
              <a:spcBef>
                <a:spcPts val="1000"/>
              </a:spcBef>
              <a:spcAft>
                <a:spcPts val="0"/>
              </a:spcAft>
              <a:buClr>
                <a:schemeClr val="accent1"/>
              </a:buClr>
              <a:buFont typeface="Wingdings 3" charset="2"/>
              <a:buNone/>
              <a:defRPr sz="900" kern="1200">
                <a:solidFill>
                  <a:schemeClr val="tx1">
                    <a:lumMod val="75000"/>
                    <a:lumOff val="2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Font typeface="Wingdings 3" charset="2"/>
              <a:buNone/>
              <a:defRPr sz="900" kern="1200">
                <a:solidFill>
                  <a:schemeClr val="tx1">
                    <a:lumMod val="75000"/>
                    <a:lumOff val="2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Font typeface="Wingdings 3" charset="2"/>
              <a:buNone/>
              <a:defRPr sz="900" kern="1200">
                <a:solidFill>
                  <a:schemeClr val="tx1">
                    <a:lumMod val="75000"/>
                    <a:lumOff val="2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Font typeface="Wingdings 3" charset="2"/>
              <a:buNone/>
              <a:defRPr sz="9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
                <a:srgbClr val="A53010"/>
              </a:buClr>
              <a:buSzTx/>
              <a:buFont typeface="Wingdings 3" charset="2"/>
              <a:buNone/>
              <a:tabLst/>
              <a:defRPr/>
            </a:pPr>
            <a:endParaRPr kumimoji="0" lang="en-CA" sz="2400" b="1"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hlinkClick r:id="rId4" action="ppaction://hlinkfile"/>
            </a:endParaRPr>
          </a:p>
        </p:txBody>
      </p:sp>
    </p:spTree>
    <p:extLst>
      <p:ext uri="{BB962C8B-B14F-4D97-AF65-F5344CB8AC3E}">
        <p14:creationId xmlns:p14="http://schemas.microsoft.com/office/powerpoint/2010/main" val="331288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E491B121-12B5-4977-A064-636AB0B9B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EA74FD-88FB-4A9F-BFB6-BE96FB2AF78C}"/>
              </a:ext>
            </a:extLst>
          </p:cNvPr>
          <p:cNvSpPr>
            <a:spLocks noGrp="1"/>
          </p:cNvSpPr>
          <p:nvPr>
            <p:ph type="title"/>
          </p:nvPr>
        </p:nvSpPr>
        <p:spPr>
          <a:xfrm>
            <a:off x="649224" y="645106"/>
            <a:ext cx="6574536" cy="1259894"/>
          </a:xfrm>
        </p:spPr>
        <p:txBody>
          <a:bodyPr>
            <a:normAutofit/>
          </a:bodyPr>
          <a:lstStyle/>
          <a:p>
            <a:pPr>
              <a:lnSpc>
                <a:spcPct val="90000"/>
              </a:lnSpc>
            </a:pPr>
            <a:r>
              <a:rPr lang="en-US" sz="2800" b="1"/>
              <a:t>Lawrence Kohlberg (1927 -1987)</a:t>
            </a:r>
            <a:br>
              <a:rPr lang="en-US" sz="2800"/>
            </a:br>
            <a:r>
              <a:rPr lang="en-US" sz="2800" b="1"/>
              <a:t> American Psychologist </a:t>
            </a:r>
            <a:br>
              <a:rPr lang="en-US" sz="2800" b="1"/>
            </a:br>
            <a:endParaRPr lang="en-US" sz="2800"/>
          </a:p>
        </p:txBody>
      </p:sp>
      <p:sp>
        <p:nvSpPr>
          <p:cNvPr id="44" name="Rectangle 43">
            <a:extLst>
              <a:ext uri="{FF2B5EF4-FFF2-40B4-BE49-F238E27FC236}">
                <a16:creationId xmlns:a16="http://schemas.microsoft.com/office/drawing/2014/main" id="{2ED05F70-AB3E-4472-B26B-EFE6A5A59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 name="Content Placeholder 2">
            <a:extLst>
              <a:ext uri="{FF2B5EF4-FFF2-40B4-BE49-F238E27FC236}">
                <a16:creationId xmlns:a16="http://schemas.microsoft.com/office/drawing/2014/main" id="{9FDE4755-AF17-47E1-AED2-CA6C0D119452}"/>
              </a:ext>
            </a:extLst>
          </p:cNvPr>
          <p:cNvSpPr>
            <a:spLocks noGrp="1"/>
          </p:cNvSpPr>
          <p:nvPr>
            <p:ph idx="1"/>
          </p:nvPr>
        </p:nvSpPr>
        <p:spPr>
          <a:xfrm>
            <a:off x="649224" y="1444336"/>
            <a:ext cx="6574535" cy="5187563"/>
          </a:xfrm>
        </p:spPr>
        <p:txBody>
          <a:bodyPr>
            <a:normAutofit fontScale="92500" lnSpcReduction="20000"/>
          </a:bodyPr>
          <a:lstStyle/>
          <a:p>
            <a:pPr>
              <a:lnSpc>
                <a:spcPct val="90000"/>
              </a:lnSpc>
            </a:pPr>
            <a:endParaRPr lang="en-US" sz="1100" b="1" dirty="0"/>
          </a:p>
          <a:p>
            <a:pPr>
              <a:lnSpc>
                <a:spcPct val="90000"/>
              </a:lnSpc>
            </a:pPr>
            <a:r>
              <a:rPr lang="en-US" sz="2000" b="1" dirty="0"/>
              <a:t>After World War II he helped smuggle Jewish refugees into Palestine &amp; was imprisoned in Cyprus</a:t>
            </a:r>
          </a:p>
          <a:p>
            <a:pPr>
              <a:lnSpc>
                <a:spcPct val="90000"/>
              </a:lnSpc>
            </a:pPr>
            <a:endParaRPr lang="en-US" sz="2000" b="1" dirty="0"/>
          </a:p>
          <a:p>
            <a:pPr>
              <a:lnSpc>
                <a:spcPct val="90000"/>
              </a:lnSpc>
            </a:pPr>
            <a:r>
              <a:rPr lang="en-US" sz="2000" b="1" dirty="0"/>
              <a:t>When he returned to the US he completed his PhD in Psychology and went on to create the theories on Moral development </a:t>
            </a:r>
          </a:p>
          <a:p>
            <a:pPr>
              <a:lnSpc>
                <a:spcPct val="90000"/>
              </a:lnSpc>
            </a:pPr>
            <a:endParaRPr lang="en-US" sz="2000" b="1" dirty="0"/>
          </a:p>
          <a:p>
            <a:pPr>
              <a:lnSpc>
                <a:spcPct val="90000"/>
              </a:lnSpc>
            </a:pPr>
            <a:r>
              <a:rPr lang="en-US" sz="2000" b="1" dirty="0"/>
              <a:t>His stages were influenced by Piaget’s work</a:t>
            </a:r>
          </a:p>
          <a:p>
            <a:pPr>
              <a:lnSpc>
                <a:spcPct val="90000"/>
              </a:lnSpc>
            </a:pPr>
            <a:endParaRPr lang="en-US" sz="2000" b="1" dirty="0"/>
          </a:p>
          <a:p>
            <a:pPr>
              <a:lnSpc>
                <a:spcPct val="90000"/>
              </a:lnSpc>
            </a:pPr>
            <a:r>
              <a:rPr lang="en-US" sz="2000" b="1" dirty="0"/>
              <a:t>Heinz dilemma</a:t>
            </a:r>
          </a:p>
          <a:p>
            <a:pPr>
              <a:lnSpc>
                <a:spcPct val="90000"/>
              </a:lnSpc>
            </a:pPr>
            <a:endParaRPr lang="en-US" sz="2000" b="1" dirty="0"/>
          </a:p>
          <a:p>
            <a:pPr>
              <a:lnSpc>
                <a:spcPct val="90000"/>
              </a:lnSpc>
            </a:pPr>
            <a:r>
              <a:rPr lang="en-US" sz="2000" b="1" dirty="0"/>
              <a:t>His work was criticized for focusing on Individualistic societies and men </a:t>
            </a:r>
          </a:p>
          <a:p>
            <a:pPr>
              <a:lnSpc>
                <a:spcPct val="90000"/>
              </a:lnSpc>
            </a:pPr>
            <a:endParaRPr lang="en-US" sz="2000" b="1" dirty="0"/>
          </a:p>
          <a:p>
            <a:pPr>
              <a:lnSpc>
                <a:spcPct val="90000"/>
              </a:lnSpc>
            </a:pPr>
            <a:r>
              <a:rPr lang="en-US" sz="2000" b="1" dirty="0"/>
              <a:t>Battled depression and a parasitic infection.  Died by suicide </a:t>
            </a:r>
          </a:p>
          <a:p>
            <a:pPr>
              <a:lnSpc>
                <a:spcPct val="90000"/>
              </a:lnSpc>
            </a:pPr>
            <a:endParaRPr lang="en-US" sz="1100" dirty="0"/>
          </a:p>
          <a:p>
            <a:pPr>
              <a:lnSpc>
                <a:spcPct val="90000"/>
              </a:lnSpc>
            </a:pPr>
            <a:endParaRPr lang="en-US" sz="1100" dirty="0"/>
          </a:p>
        </p:txBody>
      </p:sp>
      <p:pic>
        <p:nvPicPr>
          <p:cNvPr id="4" name="Picture 2" descr="Kohlberg, Milgram and morals - Gina Perry Gina Perry">
            <a:extLst>
              <a:ext uri="{FF2B5EF4-FFF2-40B4-BE49-F238E27FC236}">
                <a16:creationId xmlns:a16="http://schemas.microsoft.com/office/drawing/2014/main" id="{9C47B637-5860-4825-9DF4-394C1F0856D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562088" y="675198"/>
            <a:ext cx="3981455" cy="5187563"/>
          </a:xfrm>
          <a:prstGeom prst="rect">
            <a:avLst/>
          </a:prstGeom>
          <a:noFill/>
          <a:extLst>
            <a:ext uri="{909E8E84-426E-40DD-AFC4-6F175D3DCCD1}">
              <a14:hiddenFill xmlns:a14="http://schemas.microsoft.com/office/drawing/2010/main">
                <a:solidFill>
                  <a:srgbClr val="FFFFFF"/>
                </a:solidFill>
              </a14:hiddenFill>
            </a:ext>
          </a:extLst>
        </p:spPr>
      </p:pic>
      <p:sp>
        <p:nvSpPr>
          <p:cNvPr id="45" name="Freeform 11">
            <a:extLst>
              <a:ext uri="{FF2B5EF4-FFF2-40B4-BE49-F238E27FC236}">
                <a16:creationId xmlns:a16="http://schemas.microsoft.com/office/drawing/2014/main" id="{21F6BE39-9E37-45F0-B10C-92305CFB7C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695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9" name="Rectangle 2058">
            <a:extLst>
              <a:ext uri="{FF2B5EF4-FFF2-40B4-BE49-F238E27FC236}">
                <a16:creationId xmlns:a16="http://schemas.microsoft.com/office/drawing/2014/main" id="{763516C8-F227-4B77-9AA7-61B9A0B78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B6D391AB-9B1C-4654-89FA-725D193F279C}"/>
              </a:ext>
            </a:extLst>
          </p:cNvPr>
          <p:cNvSpPr>
            <a:spLocks noGrp="1"/>
          </p:cNvSpPr>
          <p:nvPr>
            <p:ph type="title"/>
          </p:nvPr>
        </p:nvSpPr>
        <p:spPr>
          <a:xfrm>
            <a:off x="2592925" y="3979877"/>
            <a:ext cx="8911687" cy="778589"/>
          </a:xfrm>
        </p:spPr>
        <p:txBody>
          <a:bodyPr anchor="b">
            <a:normAutofit/>
          </a:bodyPr>
          <a:lstStyle/>
          <a:p>
            <a:endParaRPr lang="en-US" sz="2800" dirty="0"/>
          </a:p>
        </p:txBody>
      </p:sp>
      <p:sp>
        <p:nvSpPr>
          <p:cNvPr id="2061" name="Rectangle 2060">
            <a:extLst>
              <a:ext uri="{FF2B5EF4-FFF2-40B4-BE49-F238E27FC236}">
                <a16:creationId xmlns:a16="http://schemas.microsoft.com/office/drawing/2014/main" id="{D91B420C-C4C8-44DF-96B2-FBD101464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rgbClr val="37565B"/>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pic>
        <p:nvPicPr>
          <p:cNvPr id="2052" name="Picture 4" descr="Kohlberg's Stages of Moral Development">
            <a:extLst>
              <a:ext uri="{FF2B5EF4-FFF2-40B4-BE49-F238E27FC236}">
                <a16:creationId xmlns:a16="http://schemas.microsoft.com/office/drawing/2014/main" id="{4D475319-04D1-4290-89DF-15EFA3FA580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43001" y="615880"/>
            <a:ext cx="5190464" cy="510951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awrence kohlberg moral development theory">
            <a:extLst>
              <a:ext uri="{FF2B5EF4-FFF2-40B4-BE49-F238E27FC236}">
                <a16:creationId xmlns:a16="http://schemas.microsoft.com/office/drawing/2014/main" id="{BAE3237D-0191-46F5-90AE-015ACA2F074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681355" y="616547"/>
            <a:ext cx="4797169" cy="4994544"/>
          </a:xfrm>
          <a:prstGeom prst="rect">
            <a:avLst/>
          </a:prstGeom>
          <a:noFill/>
          <a:extLst>
            <a:ext uri="{909E8E84-426E-40DD-AFC4-6F175D3DCCD1}">
              <a14:hiddenFill xmlns:a14="http://schemas.microsoft.com/office/drawing/2010/main">
                <a:solidFill>
                  <a:srgbClr val="FFFFFF"/>
                </a:solidFill>
              </a14:hiddenFill>
            </a:ext>
          </a:extLst>
        </p:spPr>
      </p:pic>
      <p:sp>
        <p:nvSpPr>
          <p:cNvPr id="2063" name="Freeform 33">
            <a:extLst>
              <a:ext uri="{FF2B5EF4-FFF2-40B4-BE49-F238E27FC236}">
                <a16:creationId xmlns:a16="http://schemas.microsoft.com/office/drawing/2014/main" id="{070928B1-3E69-44AC-A1EE-B4E4270A7A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69172"/>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CA"/>
          </a:p>
        </p:txBody>
      </p:sp>
      <p:sp>
        <p:nvSpPr>
          <p:cNvPr id="2056" name="Content Placeholder 2055">
            <a:extLst>
              <a:ext uri="{FF2B5EF4-FFF2-40B4-BE49-F238E27FC236}">
                <a16:creationId xmlns:a16="http://schemas.microsoft.com/office/drawing/2014/main" id="{58DC57CF-E372-B263-80CC-9F7FFB15EEF6}"/>
              </a:ext>
            </a:extLst>
          </p:cNvPr>
          <p:cNvSpPr>
            <a:spLocks noGrp="1"/>
          </p:cNvSpPr>
          <p:nvPr>
            <p:ph idx="1"/>
          </p:nvPr>
        </p:nvSpPr>
        <p:spPr>
          <a:xfrm>
            <a:off x="2589212" y="6026727"/>
            <a:ext cx="8889312" cy="99748"/>
          </a:xfrm>
        </p:spPr>
        <p:txBody>
          <a:bodyPr>
            <a:normAutofit fontScale="25000" lnSpcReduction="20000"/>
          </a:bodyPr>
          <a:lstStyle/>
          <a:p>
            <a:endParaRPr lang="en-US" dirty="0"/>
          </a:p>
        </p:txBody>
      </p:sp>
    </p:spTree>
    <p:extLst>
      <p:ext uri="{BB962C8B-B14F-4D97-AF65-F5344CB8AC3E}">
        <p14:creationId xmlns:p14="http://schemas.microsoft.com/office/powerpoint/2010/main" val="534217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F4C104D-5F30-4811-9376-566B26E47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848420-CD58-4CE2-A590-8E1CE173B553}"/>
              </a:ext>
            </a:extLst>
          </p:cNvPr>
          <p:cNvSpPr>
            <a:spLocks noGrp="1"/>
          </p:cNvSpPr>
          <p:nvPr>
            <p:ph type="title"/>
          </p:nvPr>
        </p:nvSpPr>
        <p:spPr>
          <a:xfrm>
            <a:off x="649224" y="645106"/>
            <a:ext cx="3650279" cy="1259894"/>
          </a:xfrm>
        </p:spPr>
        <p:txBody>
          <a:bodyPr>
            <a:normAutofit/>
          </a:bodyPr>
          <a:lstStyle/>
          <a:p>
            <a:r>
              <a:rPr lang="en-US" dirty="0"/>
              <a:t>Video &amp; reading</a:t>
            </a:r>
          </a:p>
        </p:txBody>
      </p:sp>
      <p:sp>
        <p:nvSpPr>
          <p:cNvPr id="20" name="Rectangle 19">
            <a:extLst>
              <a:ext uri="{FF2B5EF4-FFF2-40B4-BE49-F238E27FC236}">
                <a16:creationId xmlns:a16="http://schemas.microsoft.com/office/drawing/2014/main" id="{0815E34B-5D02-4E01-A936-E8E1C0AB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 name="Content Placeholder 2">
            <a:extLst>
              <a:ext uri="{FF2B5EF4-FFF2-40B4-BE49-F238E27FC236}">
                <a16:creationId xmlns:a16="http://schemas.microsoft.com/office/drawing/2014/main" id="{A0FFAE2C-C001-4FF0-80DD-51EA711B2117}"/>
              </a:ext>
            </a:extLst>
          </p:cNvPr>
          <p:cNvSpPr>
            <a:spLocks noGrp="1"/>
          </p:cNvSpPr>
          <p:nvPr>
            <p:ph idx="1"/>
          </p:nvPr>
        </p:nvSpPr>
        <p:spPr>
          <a:xfrm>
            <a:off x="649225" y="2133600"/>
            <a:ext cx="3650278" cy="3759253"/>
          </a:xfrm>
        </p:spPr>
        <p:txBody>
          <a:bodyPr>
            <a:normAutofit/>
          </a:bodyPr>
          <a:lstStyle/>
          <a:p>
            <a:r>
              <a:rPr lang="en-US" dirty="0">
                <a:hlinkClick r:id="rId2"/>
              </a:rPr>
              <a:t>Kohlberg</a:t>
            </a:r>
            <a:r>
              <a:rPr lang="en-US" dirty="0"/>
              <a:t> video</a:t>
            </a:r>
          </a:p>
          <a:p>
            <a:r>
              <a:rPr lang="en-US" dirty="0">
                <a:hlinkClick r:id="rId3"/>
              </a:rPr>
              <a:t>Kohlberg’s stages of Moral Development </a:t>
            </a:r>
            <a:r>
              <a:rPr lang="en-US" dirty="0"/>
              <a:t> Reading</a:t>
            </a:r>
          </a:p>
          <a:p>
            <a:endParaRPr lang="en-US" dirty="0"/>
          </a:p>
          <a:p>
            <a:endParaRPr lang="en-US" dirty="0"/>
          </a:p>
          <a:p>
            <a:endParaRPr lang="en-US" dirty="0"/>
          </a:p>
          <a:p>
            <a:endParaRPr lang="en-US" dirty="0"/>
          </a:p>
        </p:txBody>
      </p:sp>
      <p:pic>
        <p:nvPicPr>
          <p:cNvPr id="4" name="Picture 2" descr="Kohlberg Theory of Stages of Moral ...">
            <a:extLst>
              <a:ext uri="{FF2B5EF4-FFF2-40B4-BE49-F238E27FC236}">
                <a16:creationId xmlns:a16="http://schemas.microsoft.com/office/drawing/2014/main" id="{B334FCFF-E22A-4736-9317-248DA6006BB5}"/>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619543" y="1199510"/>
            <a:ext cx="6953577" cy="4133913"/>
          </a:xfrm>
          <a:prstGeom prst="rect">
            <a:avLst/>
          </a:prstGeom>
          <a:noFill/>
          <a:extLst>
            <a:ext uri="{909E8E84-426E-40DD-AFC4-6F175D3DCCD1}">
              <a14:hiddenFill xmlns:a14="http://schemas.microsoft.com/office/drawing/2010/main">
                <a:solidFill>
                  <a:srgbClr val="FFFFFF"/>
                </a:solidFill>
              </a14:hiddenFill>
            </a:ext>
          </a:extLst>
        </p:spPr>
      </p:pic>
      <p:sp>
        <p:nvSpPr>
          <p:cNvPr id="22" name="Freeform 11">
            <a:extLst>
              <a:ext uri="{FF2B5EF4-FFF2-40B4-BE49-F238E27FC236}">
                <a16:creationId xmlns:a16="http://schemas.microsoft.com/office/drawing/2014/main" id="{7DE3414B-B032-4710-A468-D3285E38C5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60911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0A14D-CEFF-2AA2-4F08-A5D992858486}"/>
              </a:ext>
            </a:extLst>
          </p:cNvPr>
          <p:cNvSpPr>
            <a:spLocks noGrp="1"/>
          </p:cNvSpPr>
          <p:nvPr>
            <p:ph type="title"/>
          </p:nvPr>
        </p:nvSpPr>
        <p:spPr>
          <a:xfrm>
            <a:off x="2125565" y="573310"/>
            <a:ext cx="8911687" cy="737330"/>
          </a:xfrm>
          <a:solidFill>
            <a:srgbClr val="C00000"/>
          </a:solidFill>
        </p:spPr>
        <p:txBody>
          <a:bodyPr/>
          <a:lstStyle/>
          <a:p>
            <a:pPr algn="ctr"/>
            <a:r>
              <a:rPr lang="en-CA" dirty="0">
                <a:solidFill>
                  <a:schemeClr val="bg1"/>
                </a:solidFill>
              </a:rPr>
              <a:t>Developmental Domains Explained </a:t>
            </a:r>
          </a:p>
        </p:txBody>
      </p:sp>
      <p:sp>
        <p:nvSpPr>
          <p:cNvPr id="3" name="Content Placeholder 2">
            <a:extLst>
              <a:ext uri="{FF2B5EF4-FFF2-40B4-BE49-F238E27FC236}">
                <a16:creationId xmlns:a16="http://schemas.microsoft.com/office/drawing/2014/main" id="{801A55C4-FD52-3D3F-5E4B-4327C7FFF4AA}"/>
              </a:ext>
            </a:extLst>
          </p:cNvPr>
          <p:cNvSpPr>
            <a:spLocks noGrp="1"/>
          </p:cNvSpPr>
          <p:nvPr>
            <p:ph idx="1"/>
          </p:nvPr>
        </p:nvSpPr>
        <p:spPr>
          <a:xfrm>
            <a:off x="1320800" y="1727200"/>
            <a:ext cx="10183812" cy="4968240"/>
          </a:xfrm>
        </p:spPr>
        <p:txBody>
          <a:bodyPr>
            <a:normAutofit fontScale="92500" lnSpcReduction="20000"/>
          </a:bodyPr>
          <a:lstStyle/>
          <a:p>
            <a:pPr>
              <a:lnSpc>
                <a:spcPct val="90000"/>
              </a:lnSpc>
            </a:pPr>
            <a:r>
              <a:rPr lang="en-US" sz="2400" b="1" dirty="0"/>
              <a:t>Physical /Sexual domain includes:</a:t>
            </a:r>
          </a:p>
          <a:p>
            <a:pPr lvl="1">
              <a:lnSpc>
                <a:spcPct val="90000"/>
              </a:lnSpc>
            </a:pPr>
            <a:r>
              <a:rPr lang="en-US" sz="2000" dirty="0">
                <a:solidFill>
                  <a:schemeClr val="tx1"/>
                </a:solidFill>
              </a:rPr>
              <a:t>body size, body proportions, appearance, brain development, motor development, perception capacities, physical health. Sexual identity, gender identity, intimate relationships, sexual pleasure and stimulation, hormonal changes, Freud’s stages</a:t>
            </a:r>
          </a:p>
          <a:p>
            <a:pPr lvl="1">
              <a:lnSpc>
                <a:spcPct val="90000"/>
              </a:lnSpc>
            </a:pPr>
            <a:endParaRPr lang="en-US" sz="1200" dirty="0">
              <a:solidFill>
                <a:schemeClr val="tx1">
                  <a:lumMod val="50000"/>
                  <a:lumOff val="50000"/>
                </a:schemeClr>
              </a:solidFill>
            </a:endParaRPr>
          </a:p>
          <a:p>
            <a:pPr>
              <a:lnSpc>
                <a:spcPct val="90000"/>
              </a:lnSpc>
            </a:pPr>
            <a:r>
              <a:rPr lang="en-US" sz="2400" b="1" dirty="0"/>
              <a:t>Social/Emotional/ moral domain includes:</a:t>
            </a:r>
          </a:p>
          <a:p>
            <a:pPr lvl="1">
              <a:lnSpc>
                <a:spcPct val="90000"/>
              </a:lnSpc>
            </a:pPr>
            <a:r>
              <a:rPr lang="en-US" sz="2000" dirty="0">
                <a:solidFill>
                  <a:schemeClr val="tx1"/>
                </a:solidFill>
              </a:rPr>
              <a:t>self-knowledge (self-esteem, sexual identity, ethnic identity), moral reasoning (Kohlberg's theory) , affect, understanding and expression of emotions, self-regulation, temperament, personality, understanding others, interpersonal skills, and friendships, Erikson’s stages</a:t>
            </a:r>
          </a:p>
          <a:p>
            <a:pPr>
              <a:lnSpc>
                <a:spcPct val="90000"/>
              </a:lnSpc>
            </a:pPr>
            <a:endParaRPr lang="en-US" sz="2400" b="1" dirty="0"/>
          </a:p>
          <a:p>
            <a:pPr>
              <a:lnSpc>
                <a:spcPct val="90000"/>
              </a:lnSpc>
            </a:pPr>
            <a:r>
              <a:rPr lang="en-US" sz="2400" b="1" dirty="0"/>
              <a:t>Cognitive domain includes:</a:t>
            </a:r>
          </a:p>
          <a:p>
            <a:pPr lvl="1">
              <a:lnSpc>
                <a:spcPct val="90000"/>
              </a:lnSpc>
              <a:defRPr/>
            </a:pPr>
            <a:r>
              <a:rPr lang="en-US" sz="2200" dirty="0">
                <a:solidFill>
                  <a:schemeClr val="tx1"/>
                </a:solidFill>
              </a:rPr>
              <a:t>thought processes and intellectual abilities including attention, memory, problem solving, imagination, creativity, academic and practical knowledge, development of speech, vocabulary, learning styles, conversation, grammar, reading skills, retrieving words, expressing oneself, metacognition, Piaget’s stages</a:t>
            </a:r>
            <a:endParaRPr lang="en-CA" dirty="0"/>
          </a:p>
        </p:txBody>
      </p:sp>
    </p:spTree>
    <p:extLst>
      <p:ext uri="{BB962C8B-B14F-4D97-AF65-F5344CB8AC3E}">
        <p14:creationId xmlns:p14="http://schemas.microsoft.com/office/powerpoint/2010/main" val="22889665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1384" y="2060848"/>
            <a:ext cx="7056784" cy="4104456"/>
          </a:xfrm>
        </p:spPr>
        <p:txBody>
          <a:bodyPr>
            <a:noAutofit/>
          </a:bodyPr>
          <a:lstStyle/>
          <a:p>
            <a:pPr marL="284163" indent="-284163">
              <a:lnSpc>
                <a:spcPct val="100000"/>
              </a:lnSpc>
              <a:spcBef>
                <a:spcPts val="0"/>
              </a:spcBef>
              <a:spcAft>
                <a:spcPts val="1200"/>
              </a:spcAft>
            </a:pPr>
            <a:r>
              <a:rPr lang="en-CA" sz="2400" dirty="0"/>
              <a:t>For the purpose of this seminar, early child development entails the biological, psychological and emotional changes that occur in human beings between birth and age 5, as the individual progresses from dependency to increasing autonomy.</a:t>
            </a:r>
          </a:p>
          <a:p>
            <a:pPr marL="284163" indent="-284163">
              <a:lnSpc>
                <a:spcPct val="100000"/>
              </a:lnSpc>
              <a:spcBef>
                <a:spcPts val="0"/>
              </a:spcBef>
            </a:pPr>
            <a:r>
              <a:rPr lang="en-CA" sz="2400" dirty="0"/>
              <a:t>This process involves learning and mastering skills like sitting, walking, talking, and tying shoes. Children learn these skills, called </a:t>
            </a:r>
            <a:r>
              <a:rPr lang="en-CA" sz="2400" i="1" dirty="0"/>
              <a:t>developmental milestones</a:t>
            </a:r>
            <a:r>
              <a:rPr lang="en-CA" sz="2400" dirty="0"/>
              <a:t>, during predictable periods. </a:t>
            </a:r>
          </a:p>
        </p:txBody>
      </p:sp>
      <p:sp>
        <p:nvSpPr>
          <p:cNvPr id="2" name="Rectangle 1"/>
          <p:cNvSpPr/>
          <p:nvPr/>
        </p:nvSpPr>
        <p:spPr>
          <a:xfrm>
            <a:off x="335360" y="787351"/>
            <a:ext cx="11165140" cy="769441"/>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4400" b="1" i="0" u="none" strike="noStrike" kern="1200" cap="none" spc="0" normalizeH="0" baseline="0" noProof="0" dirty="0">
                <a:ln>
                  <a:noFill/>
                </a:ln>
                <a:solidFill>
                  <a:srgbClr val="002060"/>
                </a:solidFill>
                <a:effectLst/>
                <a:uLnTx/>
                <a:uFillTx/>
                <a:latin typeface="Century Gothic" panose="020B0502020202020204"/>
                <a:ea typeface="+mn-ea"/>
                <a:cs typeface="+mn-cs"/>
              </a:rPr>
              <a:t>What is child development? </a:t>
            </a:r>
          </a:p>
        </p:txBody>
      </p:sp>
      <p:pic>
        <p:nvPicPr>
          <p:cNvPr id="2050" name="Picture 2" descr="Image result for child tying sho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4232" y="2204864"/>
            <a:ext cx="3244260" cy="2154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44637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4108" name="Group 4107">
            <a:extLst>
              <a:ext uri="{FF2B5EF4-FFF2-40B4-BE49-F238E27FC236}">
                <a16:creationId xmlns:a16="http://schemas.microsoft.com/office/drawing/2014/main" id="{8D44E099-FC66-4167-A593-8F6FBB5EE0E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4109" name="Freeform 11">
              <a:extLst>
                <a:ext uri="{FF2B5EF4-FFF2-40B4-BE49-F238E27FC236}">
                  <a16:creationId xmlns:a16="http://schemas.microsoft.com/office/drawing/2014/main" id="{47171E04-FEC4-4208-A619-A786E42348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CA"/>
            </a:p>
          </p:txBody>
        </p:sp>
        <p:sp>
          <p:nvSpPr>
            <p:cNvPr id="4110" name="Freeform 12">
              <a:extLst>
                <a:ext uri="{FF2B5EF4-FFF2-40B4-BE49-F238E27FC236}">
                  <a16:creationId xmlns:a16="http://schemas.microsoft.com/office/drawing/2014/main" id="{F3DE8019-884E-41C9-A54C-AC668CA52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CA"/>
            </a:p>
          </p:txBody>
        </p:sp>
        <p:sp>
          <p:nvSpPr>
            <p:cNvPr id="4111" name="Freeform 13">
              <a:extLst>
                <a:ext uri="{FF2B5EF4-FFF2-40B4-BE49-F238E27FC236}">
                  <a16:creationId xmlns:a16="http://schemas.microsoft.com/office/drawing/2014/main" id="{462C1647-5880-4037-8FCE-16E1F646C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CA"/>
            </a:p>
          </p:txBody>
        </p:sp>
        <p:sp>
          <p:nvSpPr>
            <p:cNvPr id="4112" name="Freeform 14">
              <a:extLst>
                <a:ext uri="{FF2B5EF4-FFF2-40B4-BE49-F238E27FC236}">
                  <a16:creationId xmlns:a16="http://schemas.microsoft.com/office/drawing/2014/main" id="{C91082BE-FDAA-4A80-88B6-C5F5AD0C29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CA"/>
            </a:p>
          </p:txBody>
        </p:sp>
        <p:sp>
          <p:nvSpPr>
            <p:cNvPr id="4113" name="Freeform 15">
              <a:extLst>
                <a:ext uri="{FF2B5EF4-FFF2-40B4-BE49-F238E27FC236}">
                  <a16:creationId xmlns:a16="http://schemas.microsoft.com/office/drawing/2014/main" id="{059FE918-3CB9-43E6-8025-22A9C21C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CA"/>
            </a:p>
          </p:txBody>
        </p:sp>
        <p:sp>
          <p:nvSpPr>
            <p:cNvPr id="4114" name="Freeform 16">
              <a:extLst>
                <a:ext uri="{FF2B5EF4-FFF2-40B4-BE49-F238E27FC236}">
                  <a16:creationId xmlns:a16="http://schemas.microsoft.com/office/drawing/2014/main" id="{E30464D7-34FF-42C8-8686-C3A865E90C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CA"/>
            </a:p>
          </p:txBody>
        </p:sp>
        <p:sp>
          <p:nvSpPr>
            <p:cNvPr id="4115" name="Freeform 17">
              <a:extLst>
                <a:ext uri="{FF2B5EF4-FFF2-40B4-BE49-F238E27FC236}">
                  <a16:creationId xmlns:a16="http://schemas.microsoft.com/office/drawing/2014/main" id="{07281894-7888-434B-BC17-FB67B4879C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CA"/>
            </a:p>
          </p:txBody>
        </p:sp>
        <p:sp>
          <p:nvSpPr>
            <p:cNvPr id="4116" name="Freeform 18">
              <a:extLst>
                <a:ext uri="{FF2B5EF4-FFF2-40B4-BE49-F238E27FC236}">
                  <a16:creationId xmlns:a16="http://schemas.microsoft.com/office/drawing/2014/main" id="{7CDF6636-2EE5-4477-B1E7-136C9B4F3C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CA"/>
            </a:p>
          </p:txBody>
        </p:sp>
        <p:sp>
          <p:nvSpPr>
            <p:cNvPr id="4117" name="Freeform 19">
              <a:extLst>
                <a:ext uri="{FF2B5EF4-FFF2-40B4-BE49-F238E27FC236}">
                  <a16:creationId xmlns:a16="http://schemas.microsoft.com/office/drawing/2014/main" id="{6A01C238-0F7D-4DF5-A879-3290200089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CA"/>
            </a:p>
          </p:txBody>
        </p:sp>
        <p:sp>
          <p:nvSpPr>
            <p:cNvPr id="4118" name="Freeform 20">
              <a:extLst>
                <a:ext uri="{FF2B5EF4-FFF2-40B4-BE49-F238E27FC236}">
                  <a16:creationId xmlns:a16="http://schemas.microsoft.com/office/drawing/2014/main" id="{AA10B8D3-BE6D-40AB-BA54-12C4758E5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CA"/>
            </a:p>
          </p:txBody>
        </p:sp>
        <p:sp>
          <p:nvSpPr>
            <p:cNvPr id="4119" name="Freeform 21">
              <a:extLst>
                <a:ext uri="{FF2B5EF4-FFF2-40B4-BE49-F238E27FC236}">
                  <a16:creationId xmlns:a16="http://schemas.microsoft.com/office/drawing/2014/main" id="{4CD8C1DF-88C2-4F11-AA23-36D5B5BD3B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CA"/>
            </a:p>
          </p:txBody>
        </p:sp>
        <p:sp>
          <p:nvSpPr>
            <p:cNvPr id="4120" name="Freeform 22">
              <a:extLst>
                <a:ext uri="{FF2B5EF4-FFF2-40B4-BE49-F238E27FC236}">
                  <a16:creationId xmlns:a16="http://schemas.microsoft.com/office/drawing/2014/main" id="{9AF01696-99FF-4093-938A-38D0C7223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CA"/>
            </a:p>
          </p:txBody>
        </p:sp>
      </p:grpSp>
      <p:grpSp>
        <p:nvGrpSpPr>
          <p:cNvPr id="4122" name="Group 4121">
            <a:extLst>
              <a:ext uri="{FF2B5EF4-FFF2-40B4-BE49-F238E27FC236}">
                <a16:creationId xmlns:a16="http://schemas.microsoft.com/office/drawing/2014/main" id="{629FAB3C-6A93-4306-8525-B9FC787B15F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4123" name="Freeform 27">
              <a:extLst>
                <a:ext uri="{FF2B5EF4-FFF2-40B4-BE49-F238E27FC236}">
                  <a16:creationId xmlns:a16="http://schemas.microsoft.com/office/drawing/2014/main" id="{8838005D-B3A9-4E56-9BFB-3DD99E4BBB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CA"/>
            </a:p>
          </p:txBody>
        </p:sp>
        <p:sp>
          <p:nvSpPr>
            <p:cNvPr id="4124" name="Freeform 28">
              <a:extLst>
                <a:ext uri="{FF2B5EF4-FFF2-40B4-BE49-F238E27FC236}">
                  <a16:creationId xmlns:a16="http://schemas.microsoft.com/office/drawing/2014/main" id="{6450237E-A2DE-4BA3-AF9F-06399E5CF1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CA"/>
            </a:p>
          </p:txBody>
        </p:sp>
        <p:sp>
          <p:nvSpPr>
            <p:cNvPr id="4125" name="Freeform 29">
              <a:extLst>
                <a:ext uri="{FF2B5EF4-FFF2-40B4-BE49-F238E27FC236}">
                  <a16:creationId xmlns:a16="http://schemas.microsoft.com/office/drawing/2014/main" id="{A643E849-3FBA-4248-B0DF-9D6737E23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CA"/>
            </a:p>
          </p:txBody>
        </p:sp>
        <p:sp>
          <p:nvSpPr>
            <p:cNvPr id="4126" name="Freeform 30">
              <a:extLst>
                <a:ext uri="{FF2B5EF4-FFF2-40B4-BE49-F238E27FC236}">
                  <a16:creationId xmlns:a16="http://schemas.microsoft.com/office/drawing/2014/main" id="{231C0782-59AA-4C4F-8B86-85102F701A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CA"/>
            </a:p>
          </p:txBody>
        </p:sp>
        <p:sp>
          <p:nvSpPr>
            <p:cNvPr id="4127" name="Freeform 31">
              <a:extLst>
                <a:ext uri="{FF2B5EF4-FFF2-40B4-BE49-F238E27FC236}">
                  <a16:creationId xmlns:a16="http://schemas.microsoft.com/office/drawing/2014/main" id="{E19975F5-4F93-41BF-9A6D-1E6CFDFF1D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CA"/>
            </a:p>
          </p:txBody>
        </p:sp>
        <p:sp>
          <p:nvSpPr>
            <p:cNvPr id="4128" name="Freeform 32">
              <a:extLst>
                <a:ext uri="{FF2B5EF4-FFF2-40B4-BE49-F238E27FC236}">
                  <a16:creationId xmlns:a16="http://schemas.microsoft.com/office/drawing/2014/main" id="{AE6458FC-D3D9-469F-A8FB-0431BD156B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CA"/>
            </a:p>
          </p:txBody>
        </p:sp>
        <p:sp>
          <p:nvSpPr>
            <p:cNvPr id="4129" name="Freeform 33">
              <a:extLst>
                <a:ext uri="{FF2B5EF4-FFF2-40B4-BE49-F238E27FC236}">
                  <a16:creationId xmlns:a16="http://schemas.microsoft.com/office/drawing/2014/main" id="{90B9693F-2248-4DB8-A528-52C13C636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CA"/>
            </a:p>
          </p:txBody>
        </p:sp>
        <p:sp>
          <p:nvSpPr>
            <p:cNvPr id="4130" name="Freeform 34">
              <a:extLst>
                <a:ext uri="{FF2B5EF4-FFF2-40B4-BE49-F238E27FC236}">
                  <a16:creationId xmlns:a16="http://schemas.microsoft.com/office/drawing/2014/main" id="{11CC5E15-09A8-41A0-930D-434F7D8D6F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CA"/>
            </a:p>
          </p:txBody>
        </p:sp>
        <p:sp>
          <p:nvSpPr>
            <p:cNvPr id="4131" name="Freeform 35">
              <a:extLst>
                <a:ext uri="{FF2B5EF4-FFF2-40B4-BE49-F238E27FC236}">
                  <a16:creationId xmlns:a16="http://schemas.microsoft.com/office/drawing/2014/main" id="{B5566C56-67EC-43D7-A3D2-3CCBEDAFC6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CA"/>
            </a:p>
          </p:txBody>
        </p:sp>
        <p:sp>
          <p:nvSpPr>
            <p:cNvPr id="4132" name="Freeform 36">
              <a:extLst>
                <a:ext uri="{FF2B5EF4-FFF2-40B4-BE49-F238E27FC236}">
                  <a16:creationId xmlns:a16="http://schemas.microsoft.com/office/drawing/2014/main" id="{CF74AC36-5E17-4D3B-A93B-1645741EBF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CA"/>
            </a:p>
          </p:txBody>
        </p:sp>
        <p:sp>
          <p:nvSpPr>
            <p:cNvPr id="4133" name="Freeform 37">
              <a:extLst>
                <a:ext uri="{FF2B5EF4-FFF2-40B4-BE49-F238E27FC236}">
                  <a16:creationId xmlns:a16="http://schemas.microsoft.com/office/drawing/2014/main" id="{39818481-D2FB-4507-B11D-8C6342ACF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CA"/>
            </a:p>
          </p:txBody>
        </p:sp>
        <p:sp>
          <p:nvSpPr>
            <p:cNvPr id="4134" name="Freeform 38">
              <a:extLst>
                <a:ext uri="{FF2B5EF4-FFF2-40B4-BE49-F238E27FC236}">
                  <a16:creationId xmlns:a16="http://schemas.microsoft.com/office/drawing/2014/main" id="{E996F5F0-3979-44D1-9AE3-1251DA5D2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CA"/>
            </a:p>
          </p:txBody>
        </p:sp>
      </p:grpSp>
      <p:sp>
        <p:nvSpPr>
          <p:cNvPr id="4136" name="Rectangle 4135">
            <a:extLst>
              <a:ext uri="{FF2B5EF4-FFF2-40B4-BE49-F238E27FC236}">
                <a16:creationId xmlns:a16="http://schemas.microsoft.com/office/drawing/2014/main" id="{05C469C2-FE8F-491E-9139-7E7F8BB38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138" name="Freeform 6">
            <a:extLst>
              <a:ext uri="{FF2B5EF4-FFF2-40B4-BE49-F238E27FC236}">
                <a16:creationId xmlns:a16="http://schemas.microsoft.com/office/drawing/2014/main" id="{6538C979-F14E-4C6B-BE04-38CC5D7C13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CA"/>
          </a:p>
        </p:txBody>
      </p:sp>
      <p:sp useBgFill="1">
        <p:nvSpPr>
          <p:cNvPr id="4140" name="Rectangle 4139">
            <a:extLst>
              <a:ext uri="{FF2B5EF4-FFF2-40B4-BE49-F238E27FC236}">
                <a16:creationId xmlns:a16="http://schemas.microsoft.com/office/drawing/2014/main" id="{9AE7E35B-D9A9-4963-B236-6A9A3A05B5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4142" name="Rectangle 4141">
            <a:extLst>
              <a:ext uri="{FF2B5EF4-FFF2-40B4-BE49-F238E27FC236}">
                <a16:creationId xmlns:a16="http://schemas.microsoft.com/office/drawing/2014/main" id="{3AE7ECD9-6B32-4943-BDE6-98F83E45C1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144" name="Rectangle 4143">
            <a:extLst>
              <a:ext uri="{FF2B5EF4-FFF2-40B4-BE49-F238E27FC236}">
                <a16:creationId xmlns:a16="http://schemas.microsoft.com/office/drawing/2014/main" id="{E1C57C1E-EE6F-46AA-AE45-A9073E559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4639734" cy="6858000"/>
          </a:xfrm>
          <a:prstGeom prst="rect">
            <a:avLst/>
          </a:prstGeom>
          <a:solidFill>
            <a:schemeClr val="bg2">
              <a:lumMod val="1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 name="Title 1"/>
          <p:cNvSpPr>
            <a:spLocks noGrp="1"/>
          </p:cNvSpPr>
          <p:nvPr>
            <p:ph type="title"/>
          </p:nvPr>
        </p:nvSpPr>
        <p:spPr>
          <a:xfrm>
            <a:off x="540279" y="1795849"/>
            <a:ext cx="3778870" cy="3114818"/>
          </a:xfrm>
        </p:spPr>
        <p:txBody>
          <a:bodyPr vert="horz" lIns="91440" tIns="45720" rIns="91440" bIns="45720" rtlCol="0" anchor="b">
            <a:normAutofit/>
          </a:bodyPr>
          <a:lstStyle/>
          <a:p>
            <a:r>
              <a:rPr lang="en-US" sz="4000" b="1" dirty="0">
                <a:solidFill>
                  <a:srgbClr val="FEFFFF"/>
                </a:solidFill>
              </a:rPr>
              <a:t>PHYSICAL/ SEXUAL DOMAIN </a:t>
            </a:r>
            <a:br>
              <a:rPr lang="en-US" sz="4000" b="1" dirty="0">
                <a:solidFill>
                  <a:srgbClr val="FEFFFF"/>
                </a:solidFill>
              </a:rPr>
            </a:br>
            <a:r>
              <a:rPr lang="en-US" sz="4000" b="1" dirty="0">
                <a:solidFill>
                  <a:srgbClr val="FEFFFF"/>
                </a:solidFill>
              </a:rPr>
              <a:t>(0-12)</a:t>
            </a:r>
          </a:p>
        </p:txBody>
      </p:sp>
      <p:pic>
        <p:nvPicPr>
          <p:cNvPr id="4098" name="Picture 2" descr="Image result for physical development 6-12 years">
            <a:extLst>
              <a:ext uri="{FF2B5EF4-FFF2-40B4-BE49-F238E27FC236}">
                <a16:creationId xmlns:a16="http://schemas.microsoft.com/office/drawing/2014/main" id="{4052D25C-7555-4D45-894D-2948C13DBD3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2256" r="27305"/>
          <a:stretch>
            <a:fillRect/>
          </a:stretch>
        </p:blipFill>
        <p:spPr bwMode="auto">
          <a:xfrm>
            <a:off x="4639732" y="10"/>
            <a:ext cx="3788327" cy="6857990"/>
          </a:xfrm>
          <a:prstGeom prst="rect">
            <a:avLst/>
          </a:prstGeom>
          <a:noFill/>
          <a:extLst>
            <a:ext uri="{909E8E84-426E-40DD-AFC4-6F175D3DCCD1}">
              <a14:hiddenFill xmlns:a14="http://schemas.microsoft.com/office/drawing/2010/main">
                <a:solidFill>
                  <a:srgbClr val="FFFFFF"/>
                </a:solidFill>
              </a14:hiddenFill>
            </a:ext>
          </a:extLst>
        </p:spPr>
      </p:pic>
      <p:sp>
        <p:nvSpPr>
          <p:cNvPr id="4146" name="Freeform 5">
            <a:extLst>
              <a:ext uri="{FF2B5EF4-FFF2-40B4-BE49-F238E27FC236}">
                <a16:creationId xmlns:a16="http://schemas.microsoft.com/office/drawing/2014/main" id="{4064D3F3-30A9-422E-9E54-0D81A025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5404022" cy="857047"/>
          </a:xfrm>
          <a:custGeom>
            <a:avLst/>
            <a:gdLst>
              <a:gd name="T0" fmla="*/ 1114 w 1117"/>
              <a:gd name="T1" fmla="*/ 77 h 163"/>
              <a:gd name="T2" fmla="*/ 1040 w 1117"/>
              <a:gd name="T3" fmla="*/ 3 h 163"/>
              <a:gd name="T4" fmla="*/ 1039 w 1117"/>
              <a:gd name="T5" fmla="*/ 2 h 163"/>
              <a:gd name="T6" fmla="*/ 1034 w 1117"/>
              <a:gd name="T7" fmla="*/ 0 h 163"/>
              <a:gd name="T8" fmla="*/ 578 w 1117"/>
              <a:gd name="T9" fmla="*/ 0 h 163"/>
              <a:gd name="T10" fmla="*/ 562 w 1117"/>
              <a:gd name="T11" fmla="*/ 0 h 163"/>
              <a:gd name="T12" fmla="*/ 440 w 1117"/>
              <a:gd name="T13" fmla="*/ 0 h 163"/>
              <a:gd name="T14" fmla="*/ 106 w 1117"/>
              <a:gd name="T15" fmla="*/ 0 h 163"/>
              <a:gd name="T16" fmla="*/ 0 w 1117"/>
              <a:gd name="T17" fmla="*/ 0 h 163"/>
              <a:gd name="T18" fmla="*/ 0 w 1117"/>
              <a:gd name="T19" fmla="*/ 163 h 163"/>
              <a:gd name="T20" fmla="*/ 106 w 1117"/>
              <a:gd name="T21" fmla="*/ 163 h 163"/>
              <a:gd name="T22" fmla="*/ 440 w 1117"/>
              <a:gd name="T23" fmla="*/ 163 h 163"/>
              <a:gd name="T24" fmla="*/ 562 w 1117"/>
              <a:gd name="T25" fmla="*/ 163 h 163"/>
              <a:gd name="T26" fmla="*/ 578 w 1117"/>
              <a:gd name="T27" fmla="*/ 163 h 163"/>
              <a:gd name="T28" fmla="*/ 1034 w 1117"/>
              <a:gd name="T29" fmla="*/ 163 h 163"/>
              <a:gd name="T30" fmla="*/ 1039 w 1117"/>
              <a:gd name="T31" fmla="*/ 161 h 163"/>
              <a:gd name="T32" fmla="*/ 1040 w 1117"/>
              <a:gd name="T33" fmla="*/ 160 h 163"/>
              <a:gd name="T34" fmla="*/ 1114 w 1117"/>
              <a:gd name="T35" fmla="*/ 86 h 163"/>
              <a:gd name="T36" fmla="*/ 1114 w 1117"/>
              <a:gd name="T3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7" h="163">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1036" name="Picture 12" descr="Why is Proper Crawling an Important ...">
            <a:extLst>
              <a:ext uri="{FF2B5EF4-FFF2-40B4-BE49-F238E27FC236}">
                <a16:creationId xmlns:a16="http://schemas.microsoft.com/office/drawing/2014/main" id="{EBC30B01-86AF-84C6-FA3C-4930A20233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2550" r="17921" b="1"/>
          <a:stretch>
            <a:fillRect/>
          </a:stretch>
        </p:blipFill>
        <p:spPr bwMode="auto">
          <a:xfrm>
            <a:off x="8428058" y="-2"/>
            <a:ext cx="3768513" cy="6858000"/>
          </a:xfrm>
          <a:prstGeom prst="rect">
            <a:avLst/>
          </a:prstGeom>
          <a:noFill/>
          <a:extLst>
            <a:ext uri="{909E8E84-426E-40DD-AFC4-6F175D3DCCD1}">
              <a14:hiddenFill xmlns:a14="http://schemas.microsoft.com/office/drawing/2010/main">
                <a:solidFill>
                  <a:srgbClr val="FFFFFF"/>
                </a:solidFill>
              </a14:hiddenFill>
            </a:ext>
          </a:extLst>
        </p:spPr>
      </p:pic>
      <p:cxnSp>
        <p:nvCxnSpPr>
          <p:cNvPr id="4148" name="Straight Connector 4147">
            <a:extLst>
              <a:ext uri="{FF2B5EF4-FFF2-40B4-BE49-F238E27FC236}">
                <a16:creationId xmlns:a16="http://schemas.microsoft.com/office/drawing/2014/main" id="{9F6B13D4-91C2-4535-99B8-0191C73E7DB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420438" y="0"/>
            <a:ext cx="0" cy="6857694"/>
          </a:xfrm>
          <a:prstGeom prst="line">
            <a:avLst/>
          </a:prstGeom>
          <a:ln w="50800" cap="flat">
            <a:solidFill>
              <a:schemeClr val="bg2">
                <a:lumMod val="10000"/>
              </a:schemeClr>
            </a:solidFill>
            <a:miter lim="800000"/>
          </a:ln>
        </p:spPr>
        <p:style>
          <a:lnRef idx="1">
            <a:schemeClr val="accent1"/>
          </a:lnRef>
          <a:fillRef idx="0">
            <a:schemeClr val="accent1"/>
          </a:fillRef>
          <a:effectRef idx="0">
            <a:schemeClr val="accent1"/>
          </a:effectRef>
          <a:fontRef idx="minor">
            <a:schemeClr val="tx1"/>
          </a:fontRef>
        </p:style>
      </p:cxnSp>
      <p:sp>
        <p:nvSpPr>
          <p:cNvPr id="6" name="AutoShape 8" descr="Image result for baby crawling">
            <a:extLst>
              <a:ext uri="{FF2B5EF4-FFF2-40B4-BE49-F238E27FC236}">
                <a16:creationId xmlns:a16="http://schemas.microsoft.com/office/drawing/2014/main" id="{79E95827-4096-9DC4-468F-B7844931B67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7" name="AutoShape 10" descr="Image result for baby crawling">
            <a:extLst>
              <a:ext uri="{FF2B5EF4-FFF2-40B4-BE49-F238E27FC236}">
                <a16:creationId xmlns:a16="http://schemas.microsoft.com/office/drawing/2014/main" id="{5DA8780E-3574-B17B-C876-DBE5C3D81831}"/>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59896" y="1772816"/>
            <a:ext cx="5904656" cy="4032448"/>
          </a:xfrm>
        </p:spPr>
        <p:txBody>
          <a:bodyPr>
            <a:normAutofit/>
          </a:bodyPr>
          <a:lstStyle/>
          <a:p>
            <a:pPr marL="282575" indent="-282575">
              <a:buFont typeface="Arial" panose="020B0604020202020204" pitchFamily="34" charset="0"/>
              <a:buChar char="•"/>
            </a:pPr>
            <a:r>
              <a:rPr lang="en-CA" sz="2400" b="1">
                <a:solidFill>
                  <a:srgbClr val="727272"/>
                </a:solidFill>
              </a:rPr>
              <a:t>Average </a:t>
            </a:r>
            <a:r>
              <a:rPr lang="en-CA" sz="2400" b="1" dirty="0">
                <a:solidFill>
                  <a:srgbClr val="727272"/>
                </a:solidFill>
              </a:rPr>
              <a:t>North American newborn: 20 inches long, 7.5 pounds</a:t>
            </a:r>
          </a:p>
          <a:p>
            <a:pPr marL="282575" indent="-282575">
              <a:buFont typeface="Arial" panose="020B0604020202020204" pitchFamily="34" charset="0"/>
              <a:buChar char="•"/>
            </a:pPr>
            <a:r>
              <a:rPr lang="en-CA" sz="2400" b="1" dirty="0">
                <a:solidFill>
                  <a:srgbClr val="727272"/>
                </a:solidFill>
              </a:rPr>
              <a:t>Most newborns lose 5-7 % of their birth weight upon adjustment to feeding</a:t>
            </a:r>
          </a:p>
          <a:p>
            <a:pPr marL="282575" indent="-282575">
              <a:buFont typeface="Arial" panose="020B0604020202020204" pitchFamily="34" charset="0"/>
              <a:buChar char="•"/>
            </a:pPr>
            <a:r>
              <a:rPr lang="en-CA" sz="2400" b="1" dirty="0">
                <a:solidFill>
                  <a:srgbClr val="727272"/>
                </a:solidFill>
              </a:rPr>
              <a:t>Birth weight is doubled by 4 months; tripled by 1</a:t>
            </a:r>
            <a:r>
              <a:rPr lang="en-CA" sz="2400" b="1" baseline="30000" dirty="0">
                <a:solidFill>
                  <a:srgbClr val="727272"/>
                </a:solidFill>
              </a:rPr>
              <a:t>st</a:t>
            </a:r>
            <a:r>
              <a:rPr lang="en-CA" sz="2400" b="1" dirty="0">
                <a:solidFill>
                  <a:srgbClr val="727272"/>
                </a:solidFill>
              </a:rPr>
              <a:t> birthday</a:t>
            </a:r>
          </a:p>
          <a:p>
            <a:pPr marL="282575" indent="-282575">
              <a:buFont typeface="Arial" panose="020B0604020202020204" pitchFamily="34" charset="0"/>
              <a:buChar char="•"/>
            </a:pPr>
            <a:r>
              <a:rPr lang="en-CA" sz="2400" b="1" dirty="0">
                <a:solidFill>
                  <a:srgbClr val="727272"/>
                </a:solidFill>
              </a:rPr>
              <a:t>Infants grow about 1 inch per month during their first year</a:t>
            </a:r>
          </a:p>
          <a:p>
            <a:pPr marL="0" indent="0">
              <a:buNone/>
            </a:pPr>
            <a:endParaRPr lang="en-CA" dirty="0"/>
          </a:p>
          <a:p>
            <a:pPr marL="0" indent="0">
              <a:buNone/>
            </a:pP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2612442347"/>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
        <p:nvSpPr>
          <p:cNvPr id="7" name="TextBox 6">
            <a:extLst>
              <a:ext uri="{FF2B5EF4-FFF2-40B4-BE49-F238E27FC236}">
                <a16:creationId xmlns:a16="http://schemas.microsoft.com/office/drawing/2014/main" id="{DC196504-BFEC-453F-B092-DB296F704336}"/>
              </a:ext>
            </a:extLst>
          </p:cNvPr>
          <p:cNvSpPr txBox="1"/>
          <p:nvPr/>
        </p:nvSpPr>
        <p:spPr>
          <a:xfrm>
            <a:off x="1599697" y="2564904"/>
            <a:ext cx="3600400" cy="206210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a:ln>
                  <a:noFill/>
                </a:ln>
                <a:solidFill>
                  <a:srgbClr val="9F8351">
                    <a:lumMod val="75000"/>
                  </a:srgbClr>
                </a:solidFill>
                <a:effectLst/>
                <a:uLnTx/>
                <a:uFillTx/>
                <a:latin typeface="Century Gothic" panose="020B0502020202020204"/>
                <a:ea typeface="+mn-ea"/>
                <a:cs typeface="+mn-cs"/>
                <a:hlinkClick r:id="rId5"/>
              </a:rPr>
              <a:t>Physical and Cognitive Development in Early Childhood</a:t>
            </a:r>
            <a:endParaRPr kumimoji="0" lang="en-CA" sz="3200" b="1" i="0" u="none" strike="noStrike" kern="1200" cap="none" spc="0" normalizeH="0" baseline="0" noProof="0">
              <a:ln>
                <a:noFill/>
              </a:ln>
              <a:solidFill>
                <a:srgbClr val="9F8351">
                  <a:lumMod val="75000"/>
                </a:srgbClr>
              </a:solidFill>
              <a:effectLst/>
              <a:uLnTx/>
              <a:uFillTx/>
              <a:latin typeface="Century Gothic" panose="020B0502020202020204"/>
              <a:ea typeface="+mn-ea"/>
              <a:cs typeface="+mn-cs"/>
            </a:endParaRPr>
          </a:p>
        </p:txBody>
      </p:sp>
      <p:sp>
        <p:nvSpPr>
          <p:cNvPr id="8" name="TextBox 7">
            <a:extLst>
              <a:ext uri="{FF2B5EF4-FFF2-40B4-BE49-F238E27FC236}">
                <a16:creationId xmlns:a16="http://schemas.microsoft.com/office/drawing/2014/main" id="{C795EF55-E2FC-4516-ABCF-9C4A49F90923}"/>
              </a:ext>
            </a:extLst>
          </p:cNvPr>
          <p:cNvSpPr txBox="1"/>
          <p:nvPr/>
        </p:nvSpPr>
        <p:spPr>
          <a:xfrm>
            <a:off x="1671705" y="2011035"/>
            <a:ext cx="3528392"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a:ln>
                  <a:noFill/>
                </a:ln>
                <a:solidFill>
                  <a:prstClr val="black"/>
                </a:solidFill>
                <a:effectLst/>
                <a:uLnTx/>
                <a:uFillTx/>
                <a:latin typeface="Century Gothic" panose="020B0502020202020204"/>
                <a:ea typeface="+mn-ea"/>
                <a:cs typeface="+mn-cs"/>
              </a:rPr>
              <a:t>Watch this video:</a:t>
            </a:r>
          </a:p>
        </p:txBody>
      </p:sp>
      <p:pic>
        <p:nvPicPr>
          <p:cNvPr id="9" name="Physical &amp; Cognitive Dev">
            <a:hlinkClick r:id="" action="ppaction://media"/>
            <a:extLst>
              <a:ext uri="{FF2B5EF4-FFF2-40B4-BE49-F238E27FC236}">
                <a16:creationId xmlns:a16="http://schemas.microsoft.com/office/drawing/2014/main" id="{F6A4A351-6848-4DB9-9C6C-4458E8BFA9E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738137" y="4923340"/>
            <a:ext cx="1283320" cy="1283320"/>
          </a:xfrm>
          <a:prstGeom prst="rect">
            <a:avLst/>
          </a:prstGeom>
        </p:spPr>
      </p:pic>
    </p:spTree>
    <p:extLst>
      <p:ext uri="{BB962C8B-B14F-4D97-AF65-F5344CB8AC3E}">
        <p14:creationId xmlns:p14="http://schemas.microsoft.com/office/powerpoint/2010/main" val="26824746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89" fill="hold"/>
                                        <p:tgtEl>
                                          <p:spTgt spid="9"/>
                                        </p:tgtEl>
                                      </p:cBhvr>
                                    </p:cmd>
                                  </p:childTnLst>
                                </p:cTn>
                              </p:par>
                            </p:childTnLst>
                          </p:cTn>
                        </p:par>
                      </p:childTnLst>
                    </p:cTn>
                  </p:par>
                </p:childTnLst>
              </p:cTn>
              <p:nextCondLst>
                <p:cond evt="onClick" delay="0">
                  <p:tgtEl>
                    <p:spTgt spid="9"/>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71864" y="1628800"/>
            <a:ext cx="6552728" cy="4536504"/>
          </a:xfrm>
        </p:spPr>
        <p:txBody>
          <a:bodyPr>
            <a:normAutofit/>
          </a:bodyPr>
          <a:lstStyle/>
          <a:p>
            <a:pPr marL="0" indent="0">
              <a:buNone/>
            </a:pPr>
            <a:r>
              <a:rPr lang="en-CA" sz="2800" b="1" dirty="0"/>
              <a:t>Children 0-2: Stepping/Walking</a:t>
            </a:r>
            <a:endParaRPr lang="en-CA" b="1" dirty="0"/>
          </a:p>
          <a:p>
            <a:pPr marL="341313" indent="-341313">
              <a:buFont typeface="Arial" panose="020B0604020202020204" pitchFamily="34" charset="0"/>
              <a:buChar char="•"/>
            </a:pPr>
            <a:r>
              <a:rPr lang="en-CA">
                <a:solidFill>
                  <a:srgbClr val="727272"/>
                </a:solidFill>
              </a:rPr>
              <a:t>Children can alternate feet by 6-7 months</a:t>
            </a:r>
          </a:p>
          <a:p>
            <a:pPr marL="341313" indent="-341313">
              <a:buFont typeface="Arial" panose="020B0604020202020204" pitchFamily="34" charset="0"/>
              <a:buChar char="•"/>
            </a:pPr>
            <a:r>
              <a:rPr lang="en-CA">
                <a:solidFill>
                  <a:srgbClr val="727272"/>
                </a:solidFill>
              </a:rPr>
              <a:t>Children </a:t>
            </a:r>
            <a:r>
              <a:rPr lang="en-CA" dirty="0">
                <a:solidFill>
                  <a:srgbClr val="727272"/>
                </a:solidFill>
              </a:rPr>
              <a:t>must be able to stand to step before they are able to step spontaneously (10 months)</a:t>
            </a:r>
          </a:p>
          <a:p>
            <a:pPr marL="341313" indent="-341313">
              <a:buFont typeface="Arial" panose="020B0604020202020204" pitchFamily="34" charset="0"/>
              <a:buChar char="•"/>
            </a:pPr>
            <a:r>
              <a:rPr lang="en-CA">
                <a:solidFill>
                  <a:srgbClr val="727272"/>
                </a:solidFill>
              </a:rPr>
              <a:t>The </a:t>
            </a:r>
            <a:r>
              <a:rPr lang="en-CA" dirty="0">
                <a:solidFill>
                  <a:srgbClr val="727272"/>
                </a:solidFill>
              </a:rPr>
              <a:t>alternate stepping motion is evident long before they start walking</a:t>
            </a:r>
          </a:p>
          <a:p>
            <a:pPr marL="341313" indent="-341313">
              <a:buFont typeface="Arial" panose="020B0604020202020204" pitchFamily="34" charset="0"/>
              <a:buChar char="•"/>
            </a:pPr>
            <a:r>
              <a:rPr lang="en-CA" dirty="0">
                <a:solidFill>
                  <a:srgbClr val="727272"/>
                </a:solidFill>
              </a:rPr>
              <a:t>Walking at this time is not possible until other component skills are mastered</a:t>
            </a:r>
          </a:p>
          <a:p>
            <a:pPr marL="341313" indent="-341313">
              <a:buFont typeface="Arial" panose="020B0604020202020204" pitchFamily="34" charset="0"/>
              <a:buChar char="•"/>
            </a:pPr>
            <a:r>
              <a:rPr lang="en-CA" dirty="0">
                <a:solidFill>
                  <a:srgbClr val="727272"/>
                </a:solidFill>
              </a:rPr>
              <a:t>Most children only master walking at the age of 12-15 months when all the component skills have been mastered</a:t>
            </a: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13314"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400" y="2180861"/>
            <a:ext cx="3960440" cy="343238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a:extLst>
              <a:ext uri="{FF2B5EF4-FFF2-40B4-BE49-F238E27FC236}">
                <a16:creationId xmlns:a16="http://schemas.microsoft.com/office/drawing/2014/main" id="{5EDA1665-6B4A-BE1C-8DA3-6B6BBD044D46}"/>
              </a:ext>
            </a:extLst>
          </p:cNvPr>
          <p:cNvGraphicFramePr>
            <a:graphicFrameLocks noGrp="1"/>
          </p:cNvGraphicFramePr>
          <p:nvPr>
            <p:extLst>
              <p:ext uri="{D42A27DB-BD31-4B8C-83A1-F6EECF244321}">
                <p14:modId xmlns:p14="http://schemas.microsoft.com/office/powerpoint/2010/main" val="3544371822"/>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0272329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43872" y="1556792"/>
            <a:ext cx="6336704" cy="3024336"/>
          </a:xfrm>
        </p:spPr>
        <p:txBody>
          <a:bodyPr>
            <a:normAutofit/>
          </a:bodyPr>
          <a:lstStyle/>
          <a:p>
            <a:pPr marL="0" indent="0">
              <a:buNone/>
            </a:pPr>
            <a:r>
              <a:rPr lang="en-CA" sz="2800" b="1" dirty="0"/>
              <a:t>Children 2 years: Growth</a:t>
            </a:r>
            <a:endParaRPr lang="en-CA" b="1" dirty="0"/>
          </a:p>
          <a:p>
            <a:pPr marL="225425" indent="-225425">
              <a:buFont typeface="Arial" panose="020B0604020202020204" pitchFamily="34" charset="0"/>
              <a:buChar char="•"/>
            </a:pPr>
            <a:r>
              <a:rPr lang="en-CA" dirty="0">
                <a:solidFill>
                  <a:schemeClr val="tx1">
                    <a:lumMod val="75000"/>
                    <a:lumOff val="25000"/>
                  </a:schemeClr>
                </a:solidFill>
              </a:rPr>
              <a:t>Weigh approximately 26-32 pounds</a:t>
            </a:r>
          </a:p>
          <a:p>
            <a:pPr marL="225425" indent="-225425">
              <a:buFont typeface="Arial" panose="020B0604020202020204" pitchFamily="34" charset="0"/>
              <a:buChar char="•"/>
            </a:pPr>
            <a:r>
              <a:rPr lang="en-CA" dirty="0">
                <a:solidFill>
                  <a:schemeClr val="tx1">
                    <a:lumMod val="75000"/>
                    <a:lumOff val="25000"/>
                  </a:schemeClr>
                </a:solidFill>
              </a:rPr>
              <a:t>About 32-35 inches tall</a:t>
            </a:r>
          </a:p>
          <a:p>
            <a:pPr marL="225425" indent="-225425">
              <a:buFont typeface="Arial" panose="020B0604020202020204" pitchFamily="34" charset="0"/>
              <a:buChar char="•"/>
            </a:pPr>
            <a:r>
              <a:rPr lang="en-US" dirty="0">
                <a:solidFill>
                  <a:schemeClr val="tx1">
                    <a:lumMod val="75000"/>
                    <a:lumOff val="25000"/>
                  </a:schemeClr>
                </a:solidFill>
              </a:rPr>
              <a:t>Children gain approximately ¼ - ½ pound per month</a:t>
            </a:r>
          </a:p>
          <a:p>
            <a:pPr marL="225425" indent="-225425">
              <a:buFont typeface="Arial" panose="020B0604020202020204" pitchFamily="34" charset="0"/>
              <a:buChar char="•"/>
            </a:pPr>
            <a:r>
              <a:rPr lang="en-US" dirty="0">
                <a:solidFill>
                  <a:schemeClr val="tx1">
                    <a:lumMod val="75000"/>
                    <a:lumOff val="25000"/>
                  </a:schemeClr>
                </a:solidFill>
              </a:rPr>
              <a:t>Children attain about 1/5 of their adult weight</a:t>
            </a:r>
          </a:p>
          <a:p>
            <a:pPr marL="225425" indent="-225425">
              <a:buFont typeface="Arial" panose="020B0604020202020204" pitchFamily="34" charset="0"/>
              <a:buChar char="•"/>
            </a:pPr>
            <a:r>
              <a:rPr lang="en-US" dirty="0">
                <a:solidFill>
                  <a:schemeClr val="tx1">
                    <a:lumMod val="75000"/>
                    <a:lumOff val="25000"/>
                  </a:schemeClr>
                </a:solidFill>
              </a:rPr>
              <a:t>Nearly half of their adult height</a:t>
            </a:r>
          </a:p>
          <a:p>
            <a:pPr marL="577850" lvl="1" indent="-177800"/>
            <a:endParaRPr lang="en-CA" dirty="0">
              <a:solidFill>
                <a:srgbClr val="727272"/>
              </a:solidFill>
            </a:endParaRPr>
          </a:p>
          <a:p>
            <a:pPr marL="177800" indent="-177800"/>
            <a:endParaRPr lang="en-CA" dirty="0">
              <a:solidFill>
                <a:srgbClr val="727272"/>
              </a:solidFill>
            </a:endParaRP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3074" name="Picture 2" descr="Image result for 2 year old teet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1424" y="3501008"/>
            <a:ext cx="3650625" cy="243375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graphicFrame>
        <p:nvGraphicFramePr>
          <p:cNvPr id="6" name="Table 5">
            <a:extLst>
              <a:ext uri="{FF2B5EF4-FFF2-40B4-BE49-F238E27FC236}">
                <a16:creationId xmlns:a16="http://schemas.microsoft.com/office/drawing/2014/main" id="{BB36CFA4-3075-81CD-3BBD-4057B3905E9D}"/>
              </a:ext>
            </a:extLst>
          </p:cNvPr>
          <p:cNvGraphicFramePr>
            <a:graphicFrameLocks noGrp="1"/>
          </p:cNvGraphicFramePr>
          <p:nvPr>
            <p:extLst>
              <p:ext uri="{D42A27DB-BD31-4B8C-83A1-F6EECF244321}">
                <p14:modId xmlns:p14="http://schemas.microsoft.com/office/powerpoint/2010/main" val="3544371822"/>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5247616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51784" y="1556792"/>
            <a:ext cx="7560840" cy="4608512"/>
          </a:xfrm>
        </p:spPr>
        <p:txBody>
          <a:bodyPr>
            <a:noAutofit/>
          </a:bodyPr>
          <a:lstStyle/>
          <a:p>
            <a:pPr marL="0" indent="0">
              <a:buNone/>
            </a:pPr>
            <a:r>
              <a:rPr lang="en-CA" sz="2800" b="1" dirty="0">
                <a:solidFill>
                  <a:srgbClr val="727272"/>
                </a:solidFill>
              </a:rPr>
              <a:t>Reaching and Grasping</a:t>
            </a:r>
          </a:p>
          <a:p>
            <a:pPr marL="401638" indent="-401638">
              <a:buFont typeface="Arial" panose="020B0604020202020204" pitchFamily="34" charset="0"/>
              <a:buChar char="•"/>
            </a:pPr>
            <a:r>
              <a:rPr lang="en-CA" dirty="0">
                <a:solidFill>
                  <a:schemeClr val="tx1">
                    <a:lumMod val="75000"/>
                    <a:lumOff val="25000"/>
                  </a:schemeClr>
                </a:solidFill>
              </a:rPr>
              <a:t>Children can reach for objects at 4 months but are very clumsy</a:t>
            </a:r>
          </a:p>
          <a:p>
            <a:pPr marL="401638" indent="-401638">
              <a:buFont typeface="Arial" panose="020B0604020202020204" pitchFamily="34" charset="0"/>
              <a:buChar char="•"/>
            </a:pPr>
            <a:r>
              <a:rPr lang="en-CA" dirty="0">
                <a:solidFill>
                  <a:schemeClr val="tx1">
                    <a:lumMod val="75000"/>
                    <a:lumOff val="25000"/>
                  </a:schemeClr>
                </a:solidFill>
              </a:rPr>
              <a:t>They don’t reach directly towards the desired object </a:t>
            </a:r>
          </a:p>
          <a:p>
            <a:pPr marL="401638" indent="-401638">
              <a:buFont typeface="Arial" panose="020B0604020202020204" pitchFamily="34" charset="0"/>
              <a:buChar char="•"/>
            </a:pPr>
            <a:r>
              <a:rPr lang="en-CA" dirty="0">
                <a:solidFill>
                  <a:schemeClr val="tx1">
                    <a:lumMod val="75000"/>
                    <a:lumOff val="25000"/>
                  </a:schemeClr>
                </a:solidFill>
              </a:rPr>
              <a:t>At 4 months, most use their fingers to hold an object</a:t>
            </a:r>
          </a:p>
          <a:p>
            <a:pPr marL="401638" indent="-401638">
              <a:buFont typeface="Arial" panose="020B0604020202020204" pitchFamily="34" charset="0"/>
              <a:buChar char="•"/>
            </a:pPr>
            <a:r>
              <a:rPr lang="en-CA" dirty="0">
                <a:solidFill>
                  <a:schemeClr val="tx1">
                    <a:lumMod val="75000"/>
                    <a:lumOff val="25000"/>
                  </a:schemeClr>
                </a:solidFill>
              </a:rPr>
              <a:t>They begin using their thumb at 7-8 months</a:t>
            </a:r>
          </a:p>
          <a:p>
            <a:pPr marL="401638" indent="-401638">
              <a:buFont typeface="Arial" panose="020B0604020202020204" pitchFamily="34" charset="0"/>
              <a:buChar char="•"/>
            </a:pPr>
            <a:r>
              <a:rPr lang="en-CA" dirty="0">
                <a:solidFill>
                  <a:schemeClr val="tx1">
                    <a:lumMod val="75000"/>
                    <a:lumOff val="25000"/>
                  </a:schemeClr>
                </a:solidFill>
              </a:rPr>
              <a:t>4 month olds use both hands but not in sync</a:t>
            </a:r>
          </a:p>
          <a:p>
            <a:pPr marL="401638" indent="-401638">
              <a:buFont typeface="Arial" panose="020B0604020202020204" pitchFamily="34" charset="0"/>
              <a:buChar char="•"/>
            </a:pPr>
            <a:r>
              <a:rPr lang="en-CA" dirty="0">
                <a:solidFill>
                  <a:schemeClr val="tx1">
                    <a:lumMod val="75000"/>
                    <a:lumOff val="25000"/>
                  </a:schemeClr>
                </a:solidFill>
              </a:rPr>
              <a:t>At 5-6 months, they begin to be able to use both hands to do different actions</a:t>
            </a:r>
          </a:p>
          <a:p>
            <a:pPr marL="401638" indent="-401638">
              <a:buFont typeface="Arial" panose="020B0604020202020204" pitchFamily="34" charset="0"/>
              <a:buChar char="•"/>
            </a:pPr>
            <a:r>
              <a:rPr lang="en-US" dirty="0">
                <a:solidFill>
                  <a:schemeClr val="tx1">
                    <a:lumMod val="75000"/>
                    <a:lumOff val="25000"/>
                  </a:schemeClr>
                </a:solidFill>
              </a:rPr>
              <a:t>2 year olds rotate their hand at the wrist</a:t>
            </a:r>
          </a:p>
          <a:p>
            <a:pPr marL="177800" indent="-177800"/>
            <a:endParaRPr lang="en-CA" dirty="0">
              <a:solidFill>
                <a:srgbClr val="727272"/>
              </a:solidFill>
            </a:endParaRP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10242" name="Picture 2" descr="Image result for baby grasp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400" y="2247840"/>
            <a:ext cx="3215695" cy="322641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graphicFrame>
        <p:nvGraphicFramePr>
          <p:cNvPr id="4" name="Table 3">
            <a:extLst>
              <a:ext uri="{FF2B5EF4-FFF2-40B4-BE49-F238E27FC236}">
                <a16:creationId xmlns:a16="http://schemas.microsoft.com/office/drawing/2014/main" id="{C14B0527-6F24-D5D1-F089-8BAC8210B217}"/>
              </a:ext>
            </a:extLst>
          </p:cNvPr>
          <p:cNvGraphicFramePr>
            <a:graphicFrameLocks noGrp="1"/>
          </p:cNvGraphicFramePr>
          <p:nvPr>
            <p:extLst>
              <p:ext uri="{D42A27DB-BD31-4B8C-83A1-F6EECF244321}">
                <p14:modId xmlns:p14="http://schemas.microsoft.com/office/powerpoint/2010/main" val="3544371822"/>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3111116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27848" y="1484784"/>
            <a:ext cx="6264696" cy="4536504"/>
          </a:xfrm>
        </p:spPr>
        <p:txBody>
          <a:bodyPr>
            <a:normAutofit/>
          </a:bodyPr>
          <a:lstStyle/>
          <a:p>
            <a:pPr marL="0" indent="0">
              <a:buNone/>
            </a:pPr>
            <a:r>
              <a:rPr lang="en-CA" sz="2800" b="1" dirty="0"/>
              <a:t>Motor Skills</a:t>
            </a:r>
            <a:endParaRPr lang="en-CA" b="1" dirty="0"/>
          </a:p>
          <a:p>
            <a:pPr marL="225425" indent="-225425">
              <a:buFont typeface="Arial" panose="020B0604020202020204" pitchFamily="34" charset="0"/>
              <a:buChar char="•"/>
            </a:pPr>
            <a:r>
              <a:rPr lang="en-CA" dirty="0">
                <a:solidFill>
                  <a:srgbClr val="727272"/>
                </a:solidFill>
              </a:rPr>
              <a:t>Motor skills = coordinated movements of the muscles and limbs</a:t>
            </a:r>
          </a:p>
          <a:p>
            <a:pPr marL="225425" indent="-225425">
              <a:buFont typeface="Arial" panose="020B0604020202020204" pitchFamily="34" charset="0"/>
              <a:buChar char="•"/>
            </a:pPr>
            <a:r>
              <a:rPr lang="en-CA" dirty="0">
                <a:solidFill>
                  <a:srgbClr val="727272"/>
                </a:solidFill>
              </a:rPr>
              <a:t>Fine-motor skills = reaching, grasping, holding and manipulating</a:t>
            </a:r>
          </a:p>
          <a:p>
            <a:pPr marL="225425" indent="-225425">
              <a:buFont typeface="Arial" panose="020B0604020202020204" pitchFamily="34" charset="0"/>
              <a:buChar char="•"/>
            </a:pPr>
            <a:r>
              <a:rPr lang="en-CA" dirty="0">
                <a:solidFill>
                  <a:srgbClr val="727272"/>
                </a:solidFill>
              </a:rPr>
              <a:t>Gross-motor skills = coordination of large muscle groups (crawling &amp; walking)</a:t>
            </a:r>
          </a:p>
          <a:p>
            <a:pPr marL="225425" indent="-225425">
              <a:buFont typeface="Arial" panose="020B0604020202020204" pitchFamily="34" charset="0"/>
              <a:buChar char="•"/>
            </a:pPr>
            <a:r>
              <a:rPr lang="en-CA" dirty="0">
                <a:solidFill>
                  <a:srgbClr val="727272"/>
                </a:solidFill>
              </a:rPr>
              <a:t>Locomotion = using the body to move about in the world</a:t>
            </a: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4098" name="Picture 2" descr="Image result for young child bicycli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87488" y="1475438"/>
            <a:ext cx="3014597" cy="452189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graphicFrame>
        <p:nvGraphicFramePr>
          <p:cNvPr id="4" name="Table 3">
            <a:extLst>
              <a:ext uri="{FF2B5EF4-FFF2-40B4-BE49-F238E27FC236}">
                <a16:creationId xmlns:a16="http://schemas.microsoft.com/office/drawing/2014/main" id="{0E5B1E23-B352-3840-6730-2886FE1643A5}"/>
              </a:ext>
            </a:extLst>
          </p:cNvPr>
          <p:cNvGraphicFramePr>
            <a:graphicFrameLocks noGrp="1"/>
          </p:cNvGraphicFramePr>
          <p:nvPr>
            <p:extLst>
              <p:ext uri="{D42A27DB-BD31-4B8C-83A1-F6EECF244321}">
                <p14:modId xmlns:p14="http://schemas.microsoft.com/office/powerpoint/2010/main" val="3544371822"/>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3016041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07568" y="1124744"/>
            <a:ext cx="7560840" cy="648072"/>
          </a:xfrm>
        </p:spPr>
        <p:txBody>
          <a:bodyPr>
            <a:normAutofit/>
          </a:bodyPr>
          <a:lstStyle/>
          <a:p>
            <a:pPr marL="0" indent="0">
              <a:buNone/>
            </a:pPr>
            <a:r>
              <a:rPr lang="en-CA" sz="2800" b="1" dirty="0"/>
              <a:t>Children 0-5: Motor Skills</a:t>
            </a:r>
            <a:endParaRPr lang="en-CA" b="1" dirty="0"/>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19460" name="Picture 4" descr="http://www.aviva.co.uk/library/images/med_encyclopedia/cfhg768gaiski_001.gif"/>
          <p:cNvPicPr>
            <a:picLocks noChangeAspect="1" noChangeArrowheads="1"/>
          </p:cNvPicPr>
          <p:nvPr/>
        </p:nvPicPr>
        <p:blipFill>
          <a:blip r:embed="rId3" cstate="print"/>
          <a:srcRect/>
          <a:stretch>
            <a:fillRect/>
          </a:stretch>
        </p:blipFill>
        <p:spPr bwMode="auto">
          <a:xfrm>
            <a:off x="2927648" y="1916832"/>
            <a:ext cx="8064896" cy="3884592"/>
          </a:xfrm>
          <a:prstGeom prst="rect">
            <a:avLst/>
          </a:prstGeom>
          <a:noFill/>
        </p:spPr>
      </p:pic>
      <p:pic>
        <p:nvPicPr>
          <p:cNvPr id="19458" name="Picture 2" descr="https://encrypted-tbn3.gstatic.com/images?q=tbn:ANd9GcRKilAb5FrmHU-opyxLIqkEFT08J_r8jqRPLqLCwvti6I13aCTS"/>
          <p:cNvPicPr>
            <a:picLocks noChangeAspect="1" noChangeArrowheads="1"/>
          </p:cNvPicPr>
          <p:nvPr/>
        </p:nvPicPr>
        <p:blipFill>
          <a:blip r:embed="rId4" cstate="print"/>
          <a:srcRect t="13440"/>
          <a:stretch>
            <a:fillRect/>
          </a:stretch>
        </p:blipFill>
        <p:spPr bwMode="auto">
          <a:xfrm>
            <a:off x="551384" y="4077072"/>
            <a:ext cx="2232248" cy="1932238"/>
          </a:xfrm>
          <a:prstGeom prst="rect">
            <a:avLst/>
          </a:prstGeom>
          <a:noFill/>
        </p:spPr>
      </p:pic>
      <p:graphicFrame>
        <p:nvGraphicFramePr>
          <p:cNvPr id="4" name="Table 3">
            <a:extLst>
              <a:ext uri="{FF2B5EF4-FFF2-40B4-BE49-F238E27FC236}">
                <a16:creationId xmlns:a16="http://schemas.microsoft.com/office/drawing/2014/main" id="{B3AD40B7-42AA-B35D-D41E-D9BC09E3743F}"/>
              </a:ext>
            </a:extLst>
          </p:cNvPr>
          <p:cNvGraphicFramePr>
            <a:graphicFrameLocks noGrp="1"/>
          </p:cNvGraphicFramePr>
          <p:nvPr>
            <p:extLst>
              <p:ext uri="{D42A27DB-BD31-4B8C-83A1-F6EECF244321}">
                <p14:modId xmlns:p14="http://schemas.microsoft.com/office/powerpoint/2010/main" val="3544371822"/>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831394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wipe(down)">
                                      <p:cBhvr>
                                        <p:cTn id="7" dur="580">
                                          <p:stCondLst>
                                            <p:cond delay="0"/>
                                          </p:stCondLst>
                                        </p:cTn>
                                        <p:tgtEl>
                                          <p:spTgt spid="19458"/>
                                        </p:tgtEl>
                                      </p:cBhvr>
                                    </p:animEffect>
                                    <p:anim calcmode="lin" valueType="num">
                                      <p:cBhvr>
                                        <p:cTn id="8" dur="1822" tmFilter="0,0; 0.14,0.36; 0.43,0.73; 0.71,0.91; 1.0,1.0">
                                          <p:stCondLst>
                                            <p:cond delay="0"/>
                                          </p:stCondLst>
                                        </p:cTn>
                                        <p:tgtEl>
                                          <p:spTgt spid="1945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945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945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945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9458"/>
                                        </p:tgtEl>
                                        <p:attrNameLst>
                                          <p:attrName>ppt_y</p:attrName>
                                        </p:attrNameLst>
                                      </p:cBhvr>
                                      <p:tavLst>
                                        <p:tav tm="0" fmla="#ppt_y-sin(pi*$)/81">
                                          <p:val>
                                            <p:fltVal val="0"/>
                                          </p:val>
                                        </p:tav>
                                        <p:tav tm="100000">
                                          <p:val>
                                            <p:fltVal val="1"/>
                                          </p:val>
                                        </p:tav>
                                      </p:tavLst>
                                    </p:anim>
                                    <p:animScale>
                                      <p:cBhvr>
                                        <p:cTn id="13" dur="26">
                                          <p:stCondLst>
                                            <p:cond delay="650"/>
                                          </p:stCondLst>
                                        </p:cTn>
                                        <p:tgtEl>
                                          <p:spTgt spid="19458"/>
                                        </p:tgtEl>
                                      </p:cBhvr>
                                      <p:to x="100000" y="60000"/>
                                    </p:animScale>
                                    <p:animScale>
                                      <p:cBhvr>
                                        <p:cTn id="14" dur="166" decel="50000">
                                          <p:stCondLst>
                                            <p:cond delay="676"/>
                                          </p:stCondLst>
                                        </p:cTn>
                                        <p:tgtEl>
                                          <p:spTgt spid="19458"/>
                                        </p:tgtEl>
                                      </p:cBhvr>
                                      <p:to x="100000" y="100000"/>
                                    </p:animScale>
                                    <p:animScale>
                                      <p:cBhvr>
                                        <p:cTn id="15" dur="26">
                                          <p:stCondLst>
                                            <p:cond delay="1312"/>
                                          </p:stCondLst>
                                        </p:cTn>
                                        <p:tgtEl>
                                          <p:spTgt spid="19458"/>
                                        </p:tgtEl>
                                      </p:cBhvr>
                                      <p:to x="100000" y="80000"/>
                                    </p:animScale>
                                    <p:animScale>
                                      <p:cBhvr>
                                        <p:cTn id="16" dur="166" decel="50000">
                                          <p:stCondLst>
                                            <p:cond delay="1338"/>
                                          </p:stCondLst>
                                        </p:cTn>
                                        <p:tgtEl>
                                          <p:spTgt spid="19458"/>
                                        </p:tgtEl>
                                      </p:cBhvr>
                                      <p:to x="100000" y="100000"/>
                                    </p:animScale>
                                    <p:animScale>
                                      <p:cBhvr>
                                        <p:cTn id="17" dur="26">
                                          <p:stCondLst>
                                            <p:cond delay="1642"/>
                                          </p:stCondLst>
                                        </p:cTn>
                                        <p:tgtEl>
                                          <p:spTgt spid="19458"/>
                                        </p:tgtEl>
                                      </p:cBhvr>
                                      <p:to x="100000" y="90000"/>
                                    </p:animScale>
                                    <p:animScale>
                                      <p:cBhvr>
                                        <p:cTn id="18" dur="166" decel="50000">
                                          <p:stCondLst>
                                            <p:cond delay="1668"/>
                                          </p:stCondLst>
                                        </p:cTn>
                                        <p:tgtEl>
                                          <p:spTgt spid="19458"/>
                                        </p:tgtEl>
                                      </p:cBhvr>
                                      <p:to x="100000" y="100000"/>
                                    </p:animScale>
                                    <p:animScale>
                                      <p:cBhvr>
                                        <p:cTn id="19" dur="26">
                                          <p:stCondLst>
                                            <p:cond delay="1808"/>
                                          </p:stCondLst>
                                        </p:cTn>
                                        <p:tgtEl>
                                          <p:spTgt spid="19458"/>
                                        </p:tgtEl>
                                      </p:cBhvr>
                                      <p:to x="100000" y="95000"/>
                                    </p:animScale>
                                    <p:animScale>
                                      <p:cBhvr>
                                        <p:cTn id="20" dur="166" decel="50000">
                                          <p:stCondLst>
                                            <p:cond delay="1834"/>
                                          </p:stCondLst>
                                        </p:cTn>
                                        <p:tgtEl>
                                          <p:spTgt spid="1945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51784" y="1772816"/>
            <a:ext cx="7560840" cy="4176464"/>
          </a:xfrm>
        </p:spPr>
        <p:txBody>
          <a:bodyPr>
            <a:normAutofit fontScale="92500" lnSpcReduction="20000"/>
          </a:bodyPr>
          <a:lstStyle/>
          <a:p>
            <a:pPr marL="0" indent="0">
              <a:buNone/>
            </a:pPr>
            <a:r>
              <a:rPr lang="en-CA" sz="2800" b="1" dirty="0"/>
              <a:t>At 2 years old:</a:t>
            </a:r>
            <a:endParaRPr lang="en-CA" b="1" dirty="0">
              <a:solidFill>
                <a:srgbClr val="727272"/>
              </a:solidFill>
            </a:endParaRPr>
          </a:p>
          <a:p>
            <a:pPr marL="631825" indent="-231775">
              <a:buFont typeface="Arial" panose="020B0604020202020204" pitchFamily="34" charset="0"/>
              <a:buChar char="•"/>
            </a:pPr>
            <a:r>
              <a:rPr lang="en-CA" sz="2800" dirty="0">
                <a:solidFill>
                  <a:srgbClr val="727272"/>
                </a:solidFill>
              </a:rPr>
              <a:t>Children become more comfortable with motion, increasing speed, and coordination</a:t>
            </a:r>
          </a:p>
          <a:p>
            <a:pPr marL="631825" indent="-231775">
              <a:buFont typeface="Arial" panose="020B0604020202020204" pitchFamily="34" charset="0"/>
              <a:buChar char="•"/>
            </a:pPr>
            <a:r>
              <a:rPr lang="en-CA" sz="2800" dirty="0">
                <a:solidFill>
                  <a:srgbClr val="727272"/>
                </a:solidFill>
              </a:rPr>
              <a:t>Most begin to:</a:t>
            </a:r>
          </a:p>
          <a:p>
            <a:pPr marL="857250" lvl="2" indent="-257175">
              <a:buFont typeface="Arial" panose="020B0604020202020204" pitchFamily="34" charset="0"/>
              <a:buChar char="•"/>
            </a:pPr>
            <a:r>
              <a:rPr lang="en-CA" sz="2400" dirty="0">
                <a:solidFill>
                  <a:srgbClr val="727272"/>
                </a:solidFill>
              </a:rPr>
              <a:t>Run forward</a:t>
            </a:r>
          </a:p>
          <a:p>
            <a:pPr marL="857250" lvl="2" indent="-257175">
              <a:buFont typeface="Arial" panose="020B0604020202020204" pitchFamily="34" charset="0"/>
              <a:buChar char="•"/>
            </a:pPr>
            <a:r>
              <a:rPr lang="en-CA" sz="2400" dirty="0">
                <a:solidFill>
                  <a:srgbClr val="727272"/>
                </a:solidFill>
              </a:rPr>
              <a:t>Jump in place with both feet together</a:t>
            </a:r>
          </a:p>
          <a:p>
            <a:pPr marL="857250" lvl="2" indent="-257175">
              <a:buFont typeface="Arial" panose="020B0604020202020204" pitchFamily="34" charset="0"/>
              <a:buChar char="•"/>
            </a:pPr>
            <a:r>
              <a:rPr lang="en-CA" sz="2400" dirty="0">
                <a:solidFill>
                  <a:srgbClr val="727272"/>
                </a:solidFill>
              </a:rPr>
              <a:t>Stand on one foot, with aid</a:t>
            </a:r>
          </a:p>
          <a:p>
            <a:pPr marL="857250" lvl="2" indent="-257175">
              <a:buFont typeface="Arial" panose="020B0604020202020204" pitchFamily="34" charset="0"/>
              <a:buChar char="•"/>
            </a:pPr>
            <a:r>
              <a:rPr lang="en-CA" sz="2400" dirty="0">
                <a:solidFill>
                  <a:srgbClr val="727272"/>
                </a:solidFill>
              </a:rPr>
              <a:t>Walk on tiptoe</a:t>
            </a:r>
          </a:p>
          <a:p>
            <a:pPr marL="857250" lvl="2" indent="-257175">
              <a:buFont typeface="Arial" panose="020B0604020202020204" pitchFamily="34" charset="0"/>
              <a:buChar char="•"/>
            </a:pPr>
            <a:r>
              <a:rPr lang="en-CA" sz="2400" dirty="0">
                <a:solidFill>
                  <a:srgbClr val="727272"/>
                </a:solidFill>
              </a:rPr>
              <a:t>Kick ball forward</a:t>
            </a: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5122" name="Picture 2" descr="Image result for young child jumping"/>
          <p:cNvPicPr>
            <a:picLocks noChangeAspect="1" noChangeArrowheads="1"/>
          </p:cNvPicPr>
          <p:nvPr/>
        </p:nvPicPr>
        <p:blipFill rotWithShape="1">
          <a:blip r:embed="rId3">
            <a:extLst>
              <a:ext uri="{28A0092B-C50C-407E-A947-70E740481C1C}">
                <a14:useLocalDpi xmlns:a14="http://schemas.microsoft.com/office/drawing/2010/main" val="0"/>
              </a:ext>
            </a:extLst>
          </a:blip>
          <a:srcRect l="18536" t="7198" r="18463" b="3551"/>
          <a:stretch/>
        </p:blipFill>
        <p:spPr bwMode="auto">
          <a:xfrm>
            <a:off x="1343472" y="1556792"/>
            <a:ext cx="2520280" cy="446449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a:extLst>
              <a:ext uri="{FF2B5EF4-FFF2-40B4-BE49-F238E27FC236}">
                <a16:creationId xmlns:a16="http://schemas.microsoft.com/office/drawing/2014/main" id="{394CFC33-1510-B6A4-2B7F-F9B76F5963A2}"/>
              </a:ext>
            </a:extLst>
          </p:cNvPr>
          <p:cNvGraphicFramePr>
            <a:graphicFrameLocks noGrp="1"/>
          </p:cNvGraphicFramePr>
          <p:nvPr>
            <p:extLst>
              <p:ext uri="{D42A27DB-BD31-4B8C-83A1-F6EECF244321}">
                <p14:modId xmlns:p14="http://schemas.microsoft.com/office/powerpoint/2010/main" val="3544371822"/>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154813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wipe(down)">
                                      <p:cBhvr>
                                        <p:cTn id="7" dur="580">
                                          <p:stCondLst>
                                            <p:cond delay="0"/>
                                          </p:stCondLst>
                                        </p:cTn>
                                        <p:tgtEl>
                                          <p:spTgt spid="5122"/>
                                        </p:tgtEl>
                                      </p:cBhvr>
                                    </p:animEffect>
                                    <p:anim calcmode="lin" valueType="num">
                                      <p:cBhvr>
                                        <p:cTn id="8" dur="1822" tmFilter="0,0; 0.14,0.36; 0.43,0.73; 0.71,0.91; 1.0,1.0">
                                          <p:stCondLst>
                                            <p:cond delay="0"/>
                                          </p:stCondLst>
                                        </p:cTn>
                                        <p:tgtEl>
                                          <p:spTgt spid="512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12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12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12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122"/>
                                        </p:tgtEl>
                                        <p:attrNameLst>
                                          <p:attrName>ppt_y</p:attrName>
                                        </p:attrNameLst>
                                      </p:cBhvr>
                                      <p:tavLst>
                                        <p:tav tm="0" fmla="#ppt_y-sin(pi*$)/81">
                                          <p:val>
                                            <p:fltVal val="0"/>
                                          </p:val>
                                        </p:tav>
                                        <p:tav tm="100000">
                                          <p:val>
                                            <p:fltVal val="1"/>
                                          </p:val>
                                        </p:tav>
                                      </p:tavLst>
                                    </p:anim>
                                    <p:animScale>
                                      <p:cBhvr>
                                        <p:cTn id="13" dur="26">
                                          <p:stCondLst>
                                            <p:cond delay="650"/>
                                          </p:stCondLst>
                                        </p:cTn>
                                        <p:tgtEl>
                                          <p:spTgt spid="5122"/>
                                        </p:tgtEl>
                                      </p:cBhvr>
                                      <p:to x="100000" y="60000"/>
                                    </p:animScale>
                                    <p:animScale>
                                      <p:cBhvr>
                                        <p:cTn id="14" dur="166" decel="50000">
                                          <p:stCondLst>
                                            <p:cond delay="676"/>
                                          </p:stCondLst>
                                        </p:cTn>
                                        <p:tgtEl>
                                          <p:spTgt spid="5122"/>
                                        </p:tgtEl>
                                      </p:cBhvr>
                                      <p:to x="100000" y="100000"/>
                                    </p:animScale>
                                    <p:animScale>
                                      <p:cBhvr>
                                        <p:cTn id="15" dur="26">
                                          <p:stCondLst>
                                            <p:cond delay="1312"/>
                                          </p:stCondLst>
                                        </p:cTn>
                                        <p:tgtEl>
                                          <p:spTgt spid="5122"/>
                                        </p:tgtEl>
                                      </p:cBhvr>
                                      <p:to x="100000" y="80000"/>
                                    </p:animScale>
                                    <p:animScale>
                                      <p:cBhvr>
                                        <p:cTn id="16" dur="166" decel="50000">
                                          <p:stCondLst>
                                            <p:cond delay="1338"/>
                                          </p:stCondLst>
                                        </p:cTn>
                                        <p:tgtEl>
                                          <p:spTgt spid="5122"/>
                                        </p:tgtEl>
                                      </p:cBhvr>
                                      <p:to x="100000" y="100000"/>
                                    </p:animScale>
                                    <p:animScale>
                                      <p:cBhvr>
                                        <p:cTn id="17" dur="26">
                                          <p:stCondLst>
                                            <p:cond delay="1642"/>
                                          </p:stCondLst>
                                        </p:cTn>
                                        <p:tgtEl>
                                          <p:spTgt spid="5122"/>
                                        </p:tgtEl>
                                      </p:cBhvr>
                                      <p:to x="100000" y="90000"/>
                                    </p:animScale>
                                    <p:animScale>
                                      <p:cBhvr>
                                        <p:cTn id="18" dur="166" decel="50000">
                                          <p:stCondLst>
                                            <p:cond delay="1668"/>
                                          </p:stCondLst>
                                        </p:cTn>
                                        <p:tgtEl>
                                          <p:spTgt spid="5122"/>
                                        </p:tgtEl>
                                      </p:cBhvr>
                                      <p:to x="100000" y="100000"/>
                                    </p:animScale>
                                    <p:animScale>
                                      <p:cBhvr>
                                        <p:cTn id="19" dur="26">
                                          <p:stCondLst>
                                            <p:cond delay="1808"/>
                                          </p:stCondLst>
                                        </p:cTn>
                                        <p:tgtEl>
                                          <p:spTgt spid="5122"/>
                                        </p:tgtEl>
                                      </p:cBhvr>
                                      <p:to x="100000" y="95000"/>
                                    </p:animScale>
                                    <p:animScale>
                                      <p:cBhvr>
                                        <p:cTn id="20" dur="166" decel="50000">
                                          <p:stCondLst>
                                            <p:cond delay="1834"/>
                                          </p:stCondLst>
                                        </p:cTn>
                                        <p:tgtEl>
                                          <p:spTgt spid="512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43872" y="1723953"/>
            <a:ext cx="4752528" cy="4248472"/>
          </a:xfrm>
        </p:spPr>
        <p:txBody>
          <a:bodyPr>
            <a:normAutofit fontScale="92500" lnSpcReduction="10000"/>
          </a:bodyPr>
          <a:lstStyle/>
          <a:p>
            <a:pPr marL="0" indent="0">
              <a:buNone/>
            </a:pPr>
            <a:r>
              <a:rPr lang="en-CA" sz="2800" b="1" dirty="0"/>
              <a:t>At 3 years old:</a:t>
            </a:r>
            <a:endParaRPr lang="en-CA" sz="2800" b="1" dirty="0">
              <a:solidFill>
                <a:srgbClr val="727272"/>
              </a:solidFill>
            </a:endParaRPr>
          </a:p>
          <a:p>
            <a:pPr marL="231775" indent="-231775">
              <a:buFont typeface="Arial" panose="020B0604020202020204" pitchFamily="34" charset="0"/>
              <a:buChar char="•"/>
            </a:pPr>
            <a:r>
              <a:rPr lang="en-CA" dirty="0">
                <a:solidFill>
                  <a:srgbClr val="727272"/>
                </a:solidFill>
              </a:rPr>
              <a:t>Movement and balance improve </a:t>
            </a:r>
          </a:p>
          <a:p>
            <a:pPr marL="231775" indent="-231775">
              <a:buFont typeface="Arial" panose="020B0604020202020204" pitchFamily="34" charset="0"/>
              <a:buChar char="•"/>
            </a:pPr>
            <a:r>
              <a:rPr lang="en-CA" dirty="0">
                <a:solidFill>
                  <a:srgbClr val="727272"/>
                </a:solidFill>
              </a:rPr>
              <a:t>Most children can:</a:t>
            </a:r>
          </a:p>
          <a:p>
            <a:pPr marL="432943" lvl="2" indent="-231775">
              <a:buFont typeface="Arial" panose="020B0604020202020204" pitchFamily="34" charset="0"/>
              <a:buChar char="•"/>
            </a:pPr>
            <a:r>
              <a:rPr lang="en-CA" sz="2400" dirty="0">
                <a:solidFill>
                  <a:srgbClr val="727272"/>
                </a:solidFill>
              </a:rPr>
              <a:t>Run around obstacles</a:t>
            </a:r>
          </a:p>
          <a:p>
            <a:pPr marL="432943" lvl="2" indent="-231775">
              <a:buFont typeface="Arial" panose="020B0604020202020204" pitchFamily="34" charset="0"/>
              <a:buChar char="•"/>
            </a:pPr>
            <a:r>
              <a:rPr lang="en-CA" sz="2400" dirty="0">
                <a:solidFill>
                  <a:srgbClr val="727272"/>
                </a:solidFill>
              </a:rPr>
              <a:t>Walk on a line</a:t>
            </a:r>
          </a:p>
          <a:p>
            <a:pPr marL="432943" lvl="2" indent="-231775">
              <a:buFont typeface="Arial" panose="020B0604020202020204" pitchFamily="34" charset="0"/>
              <a:buChar char="•"/>
            </a:pPr>
            <a:r>
              <a:rPr lang="en-CA" sz="2400" dirty="0">
                <a:solidFill>
                  <a:srgbClr val="727272"/>
                </a:solidFill>
              </a:rPr>
              <a:t>Balance on one foot</a:t>
            </a:r>
          </a:p>
          <a:p>
            <a:pPr marL="432943" lvl="2" indent="-231775">
              <a:buFont typeface="Arial" panose="020B0604020202020204" pitchFamily="34" charset="0"/>
              <a:buChar char="•"/>
            </a:pPr>
            <a:r>
              <a:rPr lang="en-CA" sz="2400" dirty="0">
                <a:solidFill>
                  <a:srgbClr val="727272"/>
                </a:solidFill>
              </a:rPr>
              <a:t>Push, pull, and steer toys</a:t>
            </a:r>
          </a:p>
          <a:p>
            <a:pPr marL="432943" lvl="2" indent="-231775">
              <a:buFont typeface="Arial" panose="020B0604020202020204" pitchFamily="34" charset="0"/>
              <a:buChar char="•"/>
            </a:pPr>
            <a:r>
              <a:rPr lang="en-CA" sz="2400" dirty="0">
                <a:solidFill>
                  <a:srgbClr val="727272"/>
                </a:solidFill>
              </a:rPr>
              <a:t>Ride a tricycle</a:t>
            </a:r>
          </a:p>
          <a:p>
            <a:pPr marL="432943" lvl="2" indent="-231775">
              <a:buFont typeface="Arial" panose="020B0604020202020204" pitchFamily="34" charset="0"/>
              <a:buChar char="•"/>
            </a:pPr>
            <a:r>
              <a:rPr lang="en-CA" sz="2400" dirty="0">
                <a:solidFill>
                  <a:srgbClr val="727272"/>
                </a:solidFill>
              </a:rPr>
              <a:t>Use a slide without help</a:t>
            </a:r>
          </a:p>
          <a:p>
            <a:pPr marL="432943" lvl="2" indent="-231775">
              <a:buFont typeface="Arial" panose="020B0604020202020204" pitchFamily="34" charset="0"/>
              <a:buChar char="•"/>
            </a:pPr>
            <a:r>
              <a:rPr lang="en-CA" sz="2400" dirty="0">
                <a:solidFill>
                  <a:srgbClr val="727272"/>
                </a:solidFill>
              </a:rPr>
              <a:t>Throw and catch a ball</a:t>
            </a: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6146" name="Picture 2" descr="Image result for 3 years old balancing on one foot"/>
          <p:cNvPicPr>
            <a:picLocks noChangeAspect="1" noChangeArrowheads="1"/>
          </p:cNvPicPr>
          <p:nvPr/>
        </p:nvPicPr>
        <p:blipFill rotWithShape="1">
          <a:blip r:embed="rId3">
            <a:extLst>
              <a:ext uri="{28A0092B-C50C-407E-A947-70E740481C1C}">
                <a14:useLocalDpi xmlns:a14="http://schemas.microsoft.com/office/drawing/2010/main" val="0"/>
              </a:ext>
            </a:extLst>
          </a:blip>
          <a:srcRect l="27897" t="4469" r="33046" b="4718"/>
          <a:stretch/>
        </p:blipFill>
        <p:spPr bwMode="auto">
          <a:xfrm>
            <a:off x="2711624" y="1268760"/>
            <a:ext cx="1800200" cy="501484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a:extLst>
              <a:ext uri="{FF2B5EF4-FFF2-40B4-BE49-F238E27FC236}">
                <a16:creationId xmlns:a16="http://schemas.microsoft.com/office/drawing/2014/main" id="{DF384975-EBB2-A3BA-F157-352B2531654A}"/>
              </a:ext>
            </a:extLst>
          </p:cNvPr>
          <p:cNvGraphicFramePr>
            <a:graphicFrameLocks noGrp="1"/>
          </p:cNvGraphicFramePr>
          <p:nvPr>
            <p:extLst>
              <p:ext uri="{D42A27DB-BD31-4B8C-83A1-F6EECF244321}">
                <p14:modId xmlns:p14="http://schemas.microsoft.com/office/powerpoint/2010/main" val="3544371822"/>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772129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2000"/>
                                        <p:tgtEl>
                                          <p:spTgt spid="6146"/>
                                        </p:tgtEl>
                                      </p:cBhvr>
                                    </p:animEffect>
                                    <p:anim calcmode="lin" valueType="num">
                                      <p:cBhvr>
                                        <p:cTn id="8" dur="2000" fill="hold"/>
                                        <p:tgtEl>
                                          <p:spTgt spid="6146"/>
                                        </p:tgtEl>
                                        <p:attrNameLst>
                                          <p:attrName>ppt_w</p:attrName>
                                        </p:attrNameLst>
                                      </p:cBhvr>
                                      <p:tavLst>
                                        <p:tav tm="0" fmla="#ppt_w*sin(2.5*pi*$)">
                                          <p:val>
                                            <p:fltVal val="0"/>
                                          </p:val>
                                        </p:tav>
                                        <p:tav tm="100000">
                                          <p:val>
                                            <p:fltVal val="1"/>
                                          </p:val>
                                        </p:tav>
                                      </p:tavLst>
                                    </p:anim>
                                    <p:anim calcmode="lin" valueType="num">
                                      <p:cBhvr>
                                        <p:cTn id="9" dur="2000" fill="hold"/>
                                        <p:tgtEl>
                                          <p:spTgt spid="614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59896" y="1772816"/>
            <a:ext cx="6192688" cy="3600400"/>
          </a:xfrm>
        </p:spPr>
        <p:txBody>
          <a:bodyPr>
            <a:normAutofit/>
          </a:bodyPr>
          <a:lstStyle/>
          <a:p>
            <a:pPr marL="0" indent="0">
              <a:buNone/>
            </a:pPr>
            <a:r>
              <a:rPr lang="en-CA" sz="2800" b="1" dirty="0"/>
              <a:t>At 4 years old:</a:t>
            </a:r>
            <a:endParaRPr lang="en-CA" b="1" dirty="0">
              <a:solidFill>
                <a:srgbClr val="727272"/>
              </a:solidFill>
            </a:endParaRPr>
          </a:p>
          <a:p>
            <a:pPr marL="177800" indent="-177800"/>
            <a:r>
              <a:rPr lang="en-CA" dirty="0">
                <a:solidFill>
                  <a:srgbClr val="727272"/>
                </a:solidFill>
              </a:rPr>
              <a:t>Children are now more confident, and most are able to:</a:t>
            </a:r>
          </a:p>
          <a:p>
            <a:pPr marL="742950" lvl="1">
              <a:buFont typeface="Arial" panose="020B0604020202020204" pitchFamily="34" charset="0"/>
              <a:buChar char="•"/>
            </a:pPr>
            <a:r>
              <a:rPr lang="en-CA" dirty="0">
                <a:solidFill>
                  <a:srgbClr val="727272"/>
                </a:solidFill>
              </a:rPr>
              <a:t>Walk backwards</a:t>
            </a:r>
          </a:p>
          <a:p>
            <a:pPr marL="742950" lvl="1">
              <a:buFont typeface="Arial" panose="020B0604020202020204" pitchFamily="34" charset="0"/>
              <a:buChar char="•"/>
            </a:pPr>
            <a:r>
              <a:rPr lang="en-CA" dirty="0">
                <a:solidFill>
                  <a:srgbClr val="727272"/>
                </a:solidFill>
              </a:rPr>
              <a:t>Jump forward many times without falling</a:t>
            </a:r>
          </a:p>
          <a:p>
            <a:pPr marL="742950" lvl="1">
              <a:buFont typeface="Arial" panose="020B0604020202020204" pitchFamily="34" charset="0"/>
              <a:buChar char="•"/>
            </a:pPr>
            <a:r>
              <a:rPr lang="en-CA" dirty="0">
                <a:solidFill>
                  <a:srgbClr val="727272"/>
                </a:solidFill>
              </a:rPr>
              <a:t>Jump on one foot</a:t>
            </a:r>
          </a:p>
          <a:p>
            <a:pPr marL="742950" lvl="1">
              <a:buFont typeface="Arial" panose="020B0604020202020204" pitchFamily="34" charset="0"/>
              <a:buChar char="•"/>
            </a:pPr>
            <a:r>
              <a:rPr lang="en-CA" dirty="0">
                <a:solidFill>
                  <a:srgbClr val="727272"/>
                </a:solidFill>
              </a:rPr>
              <a:t>Walk up and down stairs without assistance, alternating feet</a:t>
            </a:r>
          </a:p>
          <a:p>
            <a:pPr marL="742950" lvl="1">
              <a:buFont typeface="Arial" panose="020B0604020202020204" pitchFamily="34" charset="0"/>
              <a:buChar char="•"/>
            </a:pPr>
            <a:r>
              <a:rPr lang="en-CA" dirty="0">
                <a:solidFill>
                  <a:srgbClr val="727272"/>
                </a:solidFill>
              </a:rPr>
              <a:t>Turn somersaults</a:t>
            </a:r>
            <a:endParaRPr lang="en-CA" dirty="0"/>
          </a:p>
          <a:p>
            <a:pPr marL="0" indent="0">
              <a:buNone/>
            </a:pPr>
            <a:endParaRPr lang="en-CA" dirty="0"/>
          </a:p>
          <a:p>
            <a:pPr marL="0" indent="0">
              <a:buNone/>
            </a:pPr>
            <a:endParaRPr lang="en-CA" dirty="0"/>
          </a:p>
          <a:p>
            <a:pPr marL="0" indent="0" algn="ctr">
              <a:buNone/>
            </a:pPr>
            <a:endParaRPr lang="en-CA" dirty="0"/>
          </a:p>
        </p:txBody>
      </p:sp>
      <p:pic>
        <p:nvPicPr>
          <p:cNvPr id="7170" name="Picture 2" descr="Image result for 4 years old somersaults"/>
          <p:cNvPicPr>
            <a:picLocks noChangeAspect="1" noChangeArrowheads="1"/>
          </p:cNvPicPr>
          <p:nvPr/>
        </p:nvPicPr>
        <p:blipFill rotWithShape="1">
          <a:blip r:embed="rId3">
            <a:extLst>
              <a:ext uri="{28A0092B-C50C-407E-A947-70E740481C1C}">
                <a14:useLocalDpi xmlns:a14="http://schemas.microsoft.com/office/drawing/2010/main" val="0"/>
              </a:ext>
            </a:extLst>
          </a:blip>
          <a:srcRect l="36437" r="12917"/>
          <a:stretch/>
        </p:blipFill>
        <p:spPr bwMode="auto">
          <a:xfrm>
            <a:off x="839416" y="1484784"/>
            <a:ext cx="4104456" cy="397262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a:extLst>
              <a:ext uri="{FF2B5EF4-FFF2-40B4-BE49-F238E27FC236}">
                <a16:creationId xmlns:a16="http://schemas.microsoft.com/office/drawing/2014/main" id="{02B0D5C0-A317-3043-52F6-EB2C5D080F7A}"/>
              </a:ext>
            </a:extLst>
          </p:cNvPr>
          <p:cNvGraphicFramePr>
            <a:graphicFrameLocks noGrp="1"/>
          </p:cNvGraphicFramePr>
          <p:nvPr>
            <p:extLst>
              <p:ext uri="{D42A27DB-BD31-4B8C-83A1-F6EECF244321}">
                <p14:modId xmlns:p14="http://schemas.microsoft.com/office/powerpoint/2010/main" val="3544371822"/>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357351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stCondLst>
                                    <p:cond delay="0"/>
                                  </p:stCondLst>
                                  <p:childTnLst>
                                    <p:animRot by="21600000">
                                      <p:cBhvr>
                                        <p:cTn id="6" dur="2000" fill="hold"/>
                                        <p:tgtEl>
                                          <p:spTgt spid="717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75920" y="1628800"/>
            <a:ext cx="6048672" cy="4104456"/>
          </a:xfrm>
        </p:spPr>
        <p:txBody>
          <a:bodyPr>
            <a:normAutofit/>
          </a:bodyPr>
          <a:lstStyle/>
          <a:p>
            <a:pPr marL="0" indent="0">
              <a:buNone/>
            </a:pPr>
            <a:r>
              <a:rPr lang="en-CA" sz="2800" b="1" dirty="0"/>
              <a:t>At 5 years old:</a:t>
            </a:r>
            <a:endParaRPr lang="en-CA" b="1" dirty="0">
              <a:solidFill>
                <a:srgbClr val="727272"/>
              </a:solidFill>
            </a:endParaRPr>
          </a:p>
          <a:p>
            <a:pPr marL="177800" indent="-177800"/>
            <a:r>
              <a:rPr lang="en-CA" dirty="0">
                <a:solidFill>
                  <a:srgbClr val="727272"/>
                </a:solidFill>
              </a:rPr>
              <a:t>Children develop fine motor skills that will help them as they enter school and begin writing. </a:t>
            </a:r>
          </a:p>
          <a:p>
            <a:pPr marL="177800" indent="-177800"/>
            <a:r>
              <a:rPr lang="en-CA" dirty="0">
                <a:solidFill>
                  <a:srgbClr val="727272"/>
                </a:solidFill>
              </a:rPr>
              <a:t>Most can:</a:t>
            </a:r>
          </a:p>
          <a:p>
            <a:pPr marL="742950" lvl="1">
              <a:buFont typeface="Arial" panose="020B0604020202020204" pitchFamily="34" charset="0"/>
              <a:buChar char="•"/>
            </a:pPr>
            <a:r>
              <a:rPr lang="en-CA" dirty="0">
                <a:solidFill>
                  <a:srgbClr val="727272"/>
                </a:solidFill>
              </a:rPr>
              <a:t>Use safety scissors</a:t>
            </a:r>
          </a:p>
          <a:p>
            <a:pPr marL="742950" lvl="1">
              <a:buFont typeface="Arial" panose="020B0604020202020204" pitchFamily="34" charset="0"/>
              <a:buChar char="•"/>
            </a:pPr>
            <a:r>
              <a:rPr lang="en-CA" dirty="0">
                <a:solidFill>
                  <a:srgbClr val="727272"/>
                </a:solidFill>
              </a:rPr>
              <a:t>Cut on a line continuously</a:t>
            </a:r>
          </a:p>
          <a:p>
            <a:pPr marL="742950" lvl="1">
              <a:buFont typeface="Arial" panose="020B0604020202020204" pitchFamily="34" charset="0"/>
              <a:buChar char="•"/>
            </a:pPr>
            <a:r>
              <a:rPr lang="en-CA" dirty="0">
                <a:solidFill>
                  <a:srgbClr val="727272"/>
                </a:solidFill>
              </a:rPr>
              <a:t>Copy squares and crosses</a:t>
            </a:r>
          </a:p>
          <a:p>
            <a:pPr marL="742950" lvl="1">
              <a:buFont typeface="Arial" panose="020B0604020202020204" pitchFamily="34" charset="0"/>
              <a:buChar char="•"/>
            </a:pPr>
            <a:r>
              <a:rPr lang="en-CA" dirty="0">
                <a:solidFill>
                  <a:srgbClr val="727272"/>
                </a:solidFill>
              </a:rPr>
              <a:t>Print a few capital letters</a:t>
            </a:r>
            <a:endParaRPr lang="en-CA" dirty="0"/>
          </a:p>
          <a:p>
            <a:pPr marL="0" indent="0">
              <a:buNone/>
            </a:pPr>
            <a:endParaRPr lang="en-CA" dirty="0"/>
          </a:p>
          <a:p>
            <a:pPr marL="0" indent="0" algn="ctr">
              <a:buNone/>
            </a:pPr>
            <a:endParaRPr lang="en-CA" dirty="0"/>
          </a:p>
        </p:txBody>
      </p:sp>
      <p:pic>
        <p:nvPicPr>
          <p:cNvPr id="8194" name="Picture 2" descr="Image result for 5 years old using scisso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5416" y="2246571"/>
            <a:ext cx="4316065" cy="286891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graphicFrame>
        <p:nvGraphicFramePr>
          <p:cNvPr id="4" name="Table 3">
            <a:extLst>
              <a:ext uri="{FF2B5EF4-FFF2-40B4-BE49-F238E27FC236}">
                <a16:creationId xmlns:a16="http://schemas.microsoft.com/office/drawing/2014/main" id="{E851A32A-9C15-E8A4-80D5-C92C2127D854}"/>
              </a:ext>
            </a:extLst>
          </p:cNvPr>
          <p:cNvGraphicFramePr>
            <a:graphicFrameLocks noGrp="1"/>
          </p:cNvGraphicFramePr>
          <p:nvPr>
            <p:extLst>
              <p:ext uri="{D42A27DB-BD31-4B8C-83A1-F6EECF244321}">
                <p14:modId xmlns:p14="http://schemas.microsoft.com/office/powerpoint/2010/main" val="3544371822"/>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3711714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19736" y="1916832"/>
            <a:ext cx="7560840" cy="2952328"/>
          </a:xfrm>
        </p:spPr>
        <p:txBody>
          <a:bodyPr>
            <a:normAutofit/>
          </a:bodyPr>
          <a:lstStyle/>
          <a:p>
            <a:pPr marL="0" indent="0">
              <a:buNone/>
            </a:pPr>
            <a:r>
              <a:rPr lang="en-CA" sz="2800" b="1" dirty="0"/>
              <a:t>Posture / Balance</a:t>
            </a:r>
            <a:endParaRPr lang="en-CA" b="1" dirty="0"/>
          </a:p>
          <a:p>
            <a:pPr marL="280988" indent="-280988">
              <a:buFont typeface="Arial" panose="020B0604020202020204" pitchFamily="34" charset="0"/>
              <a:buChar char="•"/>
            </a:pPr>
            <a:r>
              <a:rPr lang="en-CA" dirty="0">
                <a:solidFill>
                  <a:srgbClr val="727272"/>
                </a:solidFill>
              </a:rPr>
              <a:t>Newborns can’t sit upright because of the shape of their body and large heads</a:t>
            </a:r>
          </a:p>
          <a:p>
            <a:pPr marL="280988" indent="-280988">
              <a:buFont typeface="Arial" panose="020B0604020202020204" pitchFamily="34" charset="0"/>
              <a:buChar char="•"/>
            </a:pPr>
            <a:r>
              <a:rPr lang="en-CA" dirty="0">
                <a:solidFill>
                  <a:srgbClr val="727272"/>
                </a:solidFill>
              </a:rPr>
              <a:t>Only with normal growth of the legs and muscles will the infant maintain an upright posture</a:t>
            </a:r>
          </a:p>
          <a:p>
            <a:pPr marL="280988" indent="-280988">
              <a:buFont typeface="Arial" panose="020B0604020202020204" pitchFamily="34" charset="0"/>
              <a:buChar char="•"/>
            </a:pPr>
            <a:r>
              <a:rPr lang="en-CA" dirty="0">
                <a:solidFill>
                  <a:srgbClr val="727272"/>
                </a:solidFill>
              </a:rPr>
              <a:t>Practice, behavioural control and the development of the large muscle groups help locomotion</a:t>
            </a: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11266" name="Picture 2" descr="Image result for baby sitting up"/>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351" t="21439" r="9197" b="5414"/>
          <a:stretch/>
        </p:blipFill>
        <p:spPr bwMode="auto">
          <a:xfrm>
            <a:off x="839416" y="1772816"/>
            <a:ext cx="2736304" cy="377870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a:extLst>
              <a:ext uri="{FF2B5EF4-FFF2-40B4-BE49-F238E27FC236}">
                <a16:creationId xmlns:a16="http://schemas.microsoft.com/office/drawing/2014/main" id="{84640713-942A-89C5-6207-3E48B73716C3}"/>
              </a:ext>
            </a:extLst>
          </p:cNvPr>
          <p:cNvGraphicFramePr>
            <a:graphicFrameLocks noGrp="1"/>
          </p:cNvGraphicFramePr>
          <p:nvPr>
            <p:extLst>
              <p:ext uri="{D42A27DB-BD31-4B8C-83A1-F6EECF244321}">
                <p14:modId xmlns:p14="http://schemas.microsoft.com/office/powerpoint/2010/main" val="3544371822"/>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997884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250"/>
                                  </p:stCondLst>
                                  <p:childTnLst>
                                    <p:animRot by="120000">
                                      <p:cBhvr>
                                        <p:cTn id="6" dur="525" fill="hold">
                                          <p:stCondLst>
                                            <p:cond delay="0"/>
                                          </p:stCondLst>
                                        </p:cTn>
                                        <p:tgtEl>
                                          <p:spTgt spid="11266"/>
                                        </p:tgtEl>
                                        <p:attrNameLst>
                                          <p:attrName>r</p:attrName>
                                        </p:attrNameLst>
                                      </p:cBhvr>
                                    </p:animRot>
                                    <p:animRot by="-240000">
                                      <p:cBhvr>
                                        <p:cTn id="7" dur="1050" fill="hold">
                                          <p:stCondLst>
                                            <p:cond delay="1050"/>
                                          </p:stCondLst>
                                        </p:cTn>
                                        <p:tgtEl>
                                          <p:spTgt spid="11266"/>
                                        </p:tgtEl>
                                        <p:attrNameLst>
                                          <p:attrName>r</p:attrName>
                                        </p:attrNameLst>
                                      </p:cBhvr>
                                    </p:animRot>
                                    <p:animRot by="240000">
                                      <p:cBhvr>
                                        <p:cTn id="8" dur="1050" fill="hold">
                                          <p:stCondLst>
                                            <p:cond delay="2100"/>
                                          </p:stCondLst>
                                        </p:cTn>
                                        <p:tgtEl>
                                          <p:spTgt spid="11266"/>
                                        </p:tgtEl>
                                        <p:attrNameLst>
                                          <p:attrName>r</p:attrName>
                                        </p:attrNameLst>
                                      </p:cBhvr>
                                    </p:animRot>
                                    <p:animRot by="-240000">
                                      <p:cBhvr>
                                        <p:cTn id="9" dur="1050" fill="hold">
                                          <p:stCondLst>
                                            <p:cond delay="3150"/>
                                          </p:stCondLst>
                                        </p:cTn>
                                        <p:tgtEl>
                                          <p:spTgt spid="11266"/>
                                        </p:tgtEl>
                                        <p:attrNameLst>
                                          <p:attrName>r</p:attrName>
                                        </p:attrNameLst>
                                      </p:cBhvr>
                                    </p:animRot>
                                    <p:animRot by="120000">
                                      <p:cBhvr>
                                        <p:cTn id="10" dur="1050" fill="hold">
                                          <p:stCondLst>
                                            <p:cond delay="4200"/>
                                          </p:stCondLst>
                                        </p:cTn>
                                        <p:tgtEl>
                                          <p:spTgt spid="1126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27848" y="1484784"/>
            <a:ext cx="6624736" cy="4824536"/>
          </a:xfrm>
        </p:spPr>
        <p:txBody>
          <a:bodyPr>
            <a:normAutofit/>
          </a:bodyPr>
          <a:lstStyle/>
          <a:p>
            <a:pPr marL="0" indent="0">
              <a:buNone/>
            </a:pPr>
            <a:r>
              <a:rPr lang="en-CA" sz="2800" b="1" dirty="0"/>
              <a:t>Infants: Facial expressions</a:t>
            </a:r>
          </a:p>
          <a:p>
            <a:pPr marL="346075" indent="-346075">
              <a:buFont typeface="Arial" panose="020B0604020202020204" pitchFamily="34" charset="0"/>
              <a:buChar char="•"/>
            </a:pPr>
            <a:r>
              <a:rPr lang="en-CA" dirty="0"/>
              <a:t>Emotions are evident very early in life</a:t>
            </a:r>
          </a:p>
          <a:p>
            <a:pPr marL="346075" indent="-346075">
              <a:buFont typeface="Arial" panose="020B0604020202020204" pitchFamily="34" charset="0"/>
              <a:buChar char="•"/>
            </a:pPr>
            <a:r>
              <a:rPr lang="en-CA" dirty="0"/>
              <a:t>Facial expressions are one component of emotion</a:t>
            </a:r>
          </a:p>
          <a:p>
            <a:pPr marL="346075" indent="-346075">
              <a:buFont typeface="Arial" panose="020B0604020202020204" pitchFamily="34" charset="0"/>
              <a:buChar char="•"/>
            </a:pPr>
            <a:r>
              <a:rPr lang="en-CA" dirty="0"/>
              <a:t>Some of the physiological responses that accompany facial expressions are the same in infants and adults</a:t>
            </a:r>
          </a:p>
          <a:p>
            <a:pPr marL="346075" indent="-346075">
              <a:buFont typeface="Arial" panose="020B0604020202020204" pitchFamily="34" charset="0"/>
              <a:buChar char="•"/>
            </a:pPr>
            <a:r>
              <a:rPr lang="en-CA" dirty="0"/>
              <a:t>By 5-6 months, facial expressions change predictably and meaningfully in response to events</a:t>
            </a:r>
          </a:p>
          <a:p>
            <a:pPr marL="346075" indent="-346075">
              <a:buFont typeface="Arial" panose="020B0604020202020204" pitchFamily="34" charset="0"/>
              <a:buChar char="•"/>
            </a:pPr>
            <a:r>
              <a:rPr lang="en-CA" dirty="0"/>
              <a:t>Half way through the first year of life, facial expressions are quite reliable indicators of an infant’s emotional state</a:t>
            </a: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26626" name="Picture 2" descr="Image result for infant facial express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392" y="1700808"/>
            <a:ext cx="3966476" cy="396044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a:extLst>
              <a:ext uri="{FF2B5EF4-FFF2-40B4-BE49-F238E27FC236}">
                <a16:creationId xmlns:a16="http://schemas.microsoft.com/office/drawing/2014/main" id="{0B5EFF25-0393-CBE0-4700-7237952C4D4C}"/>
              </a:ext>
            </a:extLst>
          </p:cNvPr>
          <p:cNvGraphicFramePr>
            <a:graphicFrameLocks noGrp="1"/>
          </p:cNvGraphicFramePr>
          <p:nvPr>
            <p:extLst>
              <p:ext uri="{D42A27DB-BD31-4B8C-83A1-F6EECF244321}">
                <p14:modId xmlns:p14="http://schemas.microsoft.com/office/powerpoint/2010/main" val="3544371822"/>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3060615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1424" y="4869160"/>
            <a:ext cx="10297143" cy="1152128"/>
          </a:xfrm>
        </p:spPr>
        <p:txBody>
          <a:bodyPr>
            <a:normAutofit fontScale="40000" lnSpcReduction="20000"/>
          </a:bodyPr>
          <a:lstStyle/>
          <a:p>
            <a:pPr marL="0" indent="0" algn="ctr">
              <a:buNone/>
            </a:pPr>
            <a:r>
              <a:rPr lang="en-CA" sz="6200"/>
              <a:t>Visit this website where you can read and/or listen to understand more about children’s early sexual development.</a:t>
            </a:r>
          </a:p>
          <a:p>
            <a:pPr marL="0" indent="0" algn="ctr">
              <a:buNone/>
            </a:pPr>
            <a:r>
              <a:rPr lang="en-CA" sz="6200">
                <a:hlinkClick r:id="rId3"/>
              </a:rPr>
              <a:t>http://kidshealth.org/en/parents/development.html</a:t>
            </a:r>
            <a:endParaRPr lang="en-CA" sz="6200" dirty="0"/>
          </a:p>
          <a:p>
            <a:pPr marL="177800" indent="-177800"/>
            <a:endParaRPr lang="en-CA" sz="6200" dirty="0"/>
          </a:p>
          <a:p>
            <a:pPr marL="0" indent="0">
              <a:buNone/>
            </a:pPr>
            <a:endParaRPr lang="en-CA" sz="6200" dirty="0"/>
          </a:p>
          <a:p>
            <a:pPr marL="0" indent="0">
              <a:buNone/>
            </a:pPr>
            <a:endParaRPr lang="en-CA" sz="6200" dirty="0"/>
          </a:p>
          <a:p>
            <a:pPr marL="0" indent="0">
              <a:buNone/>
            </a:pPr>
            <a:endParaRPr lang="en-CA" sz="6200" dirty="0"/>
          </a:p>
          <a:p>
            <a:pPr marL="0" indent="0" algn="ctr">
              <a:buNone/>
            </a:pPr>
            <a:endParaRPr lang="en-CA" dirty="0"/>
          </a:p>
        </p:txBody>
      </p:sp>
      <p:pic>
        <p:nvPicPr>
          <p:cNvPr id="4" name="Picture 3">
            <a:extLst>
              <a:ext uri="{FF2B5EF4-FFF2-40B4-BE49-F238E27FC236}">
                <a16:creationId xmlns:a16="http://schemas.microsoft.com/office/drawing/2014/main" id="{4309E71E-994B-477A-8D78-F48B30134623}"/>
              </a:ext>
            </a:extLst>
          </p:cNvPr>
          <p:cNvPicPr>
            <a:picLocks noChangeAspect="1"/>
          </p:cNvPicPr>
          <p:nvPr/>
        </p:nvPicPr>
        <p:blipFill rotWithShape="1">
          <a:blip r:embed="rId4"/>
          <a:srcRect l="39572" t="26682" r="27354" b="52195"/>
          <a:stretch/>
        </p:blipFill>
        <p:spPr>
          <a:xfrm>
            <a:off x="1703512" y="1484784"/>
            <a:ext cx="8701598" cy="2952328"/>
          </a:xfrm>
          <a:prstGeom prst="rect">
            <a:avLst/>
          </a:prstGeom>
        </p:spPr>
      </p:pic>
    </p:spTree>
    <p:extLst>
      <p:ext uri="{BB962C8B-B14F-4D97-AF65-F5344CB8AC3E}">
        <p14:creationId xmlns:p14="http://schemas.microsoft.com/office/powerpoint/2010/main" val="6319072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1384" y="1240081"/>
            <a:ext cx="8352928" cy="4968552"/>
          </a:xfrm>
        </p:spPr>
        <p:txBody>
          <a:bodyPr>
            <a:normAutofit fontScale="92500" lnSpcReduction="10000"/>
          </a:bodyPr>
          <a:lstStyle/>
          <a:p>
            <a:pPr marL="0" indent="0">
              <a:buNone/>
            </a:pPr>
            <a:r>
              <a:rPr lang="en-CA" sz="2800" b="1" dirty="0"/>
              <a:t>Sexual development</a:t>
            </a:r>
          </a:p>
          <a:p>
            <a:pPr marL="0" indent="0">
              <a:buNone/>
            </a:pPr>
            <a:endParaRPr lang="en-CA" b="1" dirty="0"/>
          </a:p>
          <a:p>
            <a:pPr marL="177800" indent="-177800"/>
            <a:r>
              <a:rPr lang="en-CA" sz="2800" dirty="0">
                <a:solidFill>
                  <a:srgbClr val="727272"/>
                </a:solidFill>
              </a:rPr>
              <a:t>Sexual pleasure by stimulation is present from birth</a:t>
            </a:r>
          </a:p>
          <a:p>
            <a:pPr marL="177800" indent="-177800"/>
            <a:r>
              <a:rPr lang="en-CA" sz="2800" dirty="0">
                <a:solidFill>
                  <a:srgbClr val="727272"/>
                </a:solidFill>
              </a:rPr>
              <a:t>Sexual drive persists throughout childhood, increases in early adolescence to peak in late adolescence - early adulthood</a:t>
            </a:r>
          </a:p>
          <a:p>
            <a:pPr marL="177800" indent="-177800"/>
            <a:r>
              <a:rPr lang="en-CA" sz="2800" dirty="0">
                <a:solidFill>
                  <a:srgbClr val="727272"/>
                </a:solidFill>
              </a:rPr>
              <a:t>Masturbation common in toddlers and preschoolers</a:t>
            </a:r>
          </a:p>
          <a:p>
            <a:pPr marL="177800" indent="-177800"/>
            <a:r>
              <a:rPr lang="en-CA" sz="2800" dirty="0">
                <a:solidFill>
                  <a:srgbClr val="727272"/>
                </a:solidFill>
              </a:rPr>
              <a:t>Sex play - undressing, sexual exploration, interest in the genitalia of siblings and playmates: common and normal during this period</a:t>
            </a:r>
          </a:p>
          <a:p>
            <a:pPr marL="177800" indent="-177800"/>
            <a:endParaRPr lang="en-CA" dirty="0">
              <a:solidFill>
                <a:srgbClr val="727272"/>
              </a:solidFill>
            </a:endParaRP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38283" y="1240081"/>
            <a:ext cx="2807943" cy="21889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6" name="Table 5">
            <a:extLst>
              <a:ext uri="{FF2B5EF4-FFF2-40B4-BE49-F238E27FC236}">
                <a16:creationId xmlns:a16="http://schemas.microsoft.com/office/drawing/2014/main" id="{AEC0F8AC-470B-188A-DC20-E7E2DEBEB0CE}"/>
              </a:ext>
            </a:extLst>
          </p:cNvPr>
          <p:cNvGraphicFramePr>
            <a:graphicFrameLocks noGrp="1"/>
          </p:cNvGraphicFramePr>
          <p:nvPr>
            <p:extLst>
              <p:ext uri="{D42A27DB-BD31-4B8C-83A1-F6EECF244321}">
                <p14:modId xmlns:p14="http://schemas.microsoft.com/office/powerpoint/2010/main" val="3544371822"/>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377289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08" y="1412776"/>
            <a:ext cx="10657181" cy="4392488"/>
          </a:xfrm>
        </p:spPr>
        <p:txBody>
          <a:bodyPr>
            <a:normAutofit fontScale="92500" lnSpcReduction="10000"/>
          </a:bodyPr>
          <a:lstStyle/>
          <a:p>
            <a:pPr marL="0" indent="0">
              <a:buNone/>
            </a:pPr>
            <a:endParaRPr lang="en-CA" sz="2800" b="1" dirty="0"/>
          </a:p>
          <a:p>
            <a:pPr marL="177800" indent="-177800"/>
            <a:r>
              <a:rPr lang="en-CA" sz="2800" b="1" dirty="0">
                <a:solidFill>
                  <a:srgbClr val="7030A0"/>
                </a:solidFill>
                <a:effectLst>
                  <a:outerShdw blurRad="38100" dist="38100" dir="2700000" algn="tl">
                    <a:srgbClr val="000000">
                      <a:alpha val="43137"/>
                    </a:srgbClr>
                  </a:outerShdw>
                </a:effectLst>
              </a:rPr>
              <a:t>Gender identity </a:t>
            </a:r>
            <a:r>
              <a:rPr lang="en-CA" sz="3200" b="1" dirty="0">
                <a:solidFill>
                  <a:srgbClr val="7030A0"/>
                </a:solidFill>
                <a:effectLst>
                  <a:outerShdw blurRad="38100" dist="38100" dir="2700000" algn="tl">
                    <a:srgbClr val="000000">
                      <a:alpha val="43137"/>
                    </a:srgbClr>
                  </a:outerShdw>
                </a:effectLst>
              </a:rPr>
              <a:t>= </a:t>
            </a:r>
            <a:r>
              <a:rPr lang="en-CA" sz="3200" dirty="0">
                <a:solidFill>
                  <a:srgbClr val="727272"/>
                </a:solidFill>
              </a:rPr>
              <a:t>the degree to which children regard themselves as male or female</a:t>
            </a:r>
          </a:p>
          <a:p>
            <a:pPr marL="577850" lvl="1" indent="-177800"/>
            <a:r>
              <a:rPr lang="en-CA" sz="3200" dirty="0">
                <a:solidFill>
                  <a:srgbClr val="727272"/>
                </a:solidFill>
              </a:rPr>
              <a:t>Established by 4 years</a:t>
            </a:r>
          </a:p>
          <a:p>
            <a:pPr marL="177800" indent="-177800"/>
            <a:r>
              <a:rPr lang="en-CA" sz="3200" dirty="0">
                <a:solidFill>
                  <a:srgbClr val="727272"/>
                </a:solidFill>
              </a:rPr>
              <a:t>Gender role = ability of an individual to carry out the repertoire of behaviours considered appropriate for his or her sex.</a:t>
            </a:r>
          </a:p>
          <a:p>
            <a:pPr marL="577850" lvl="1" indent="-177800"/>
            <a:r>
              <a:rPr lang="en-CA" sz="3200" dirty="0">
                <a:solidFill>
                  <a:srgbClr val="727272"/>
                </a:solidFill>
              </a:rPr>
              <a:t>By 3 years children show a preference to particular activities and sex-appropriate </a:t>
            </a:r>
            <a:r>
              <a:rPr lang="en-CA" sz="3200">
                <a:solidFill>
                  <a:srgbClr val="727272"/>
                </a:solidFill>
              </a:rPr>
              <a:t>toys.</a:t>
            </a:r>
            <a:endParaRPr lang="en-CA" sz="3200" dirty="0">
              <a:solidFill>
                <a:srgbClr val="727272"/>
              </a:solidFill>
            </a:endParaRP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graphicFrame>
        <p:nvGraphicFramePr>
          <p:cNvPr id="4" name="Table 3">
            <a:extLst>
              <a:ext uri="{FF2B5EF4-FFF2-40B4-BE49-F238E27FC236}">
                <a16:creationId xmlns:a16="http://schemas.microsoft.com/office/drawing/2014/main" id="{647176BA-0646-7414-A967-36762DDD4066}"/>
              </a:ext>
            </a:extLst>
          </p:cNvPr>
          <p:cNvGraphicFramePr>
            <a:graphicFrameLocks noGrp="1"/>
          </p:cNvGraphicFramePr>
          <p:nvPr>
            <p:extLst>
              <p:ext uri="{D42A27DB-BD31-4B8C-83A1-F6EECF244321}">
                <p14:modId xmlns:p14="http://schemas.microsoft.com/office/powerpoint/2010/main" val="3544371822"/>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2446046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4AB1F-13CC-442F-895E-F43341A29055}"/>
              </a:ext>
            </a:extLst>
          </p:cNvPr>
          <p:cNvSpPr>
            <a:spLocks noGrp="1"/>
          </p:cNvSpPr>
          <p:nvPr>
            <p:ph type="title"/>
          </p:nvPr>
        </p:nvSpPr>
        <p:spPr>
          <a:xfrm>
            <a:off x="1775521" y="624110"/>
            <a:ext cx="9729092" cy="1280890"/>
          </a:xfrm>
        </p:spPr>
        <p:txBody>
          <a:bodyPr/>
          <a:lstStyle/>
          <a:p>
            <a:r>
              <a:rPr lang="en-CA" b="1" dirty="0">
                <a:latin typeface="Calibri" panose="020F0502020204030204" pitchFamily="34" charset="0"/>
                <a:cs typeface="Calibri" panose="020F0502020204030204" pitchFamily="34" charset="0"/>
              </a:rPr>
              <a:t>Overview of Development  6-12 years</a:t>
            </a:r>
          </a:p>
        </p:txBody>
      </p:sp>
      <p:sp>
        <p:nvSpPr>
          <p:cNvPr id="3" name="Content Placeholder 2">
            <a:extLst>
              <a:ext uri="{FF2B5EF4-FFF2-40B4-BE49-F238E27FC236}">
                <a16:creationId xmlns:a16="http://schemas.microsoft.com/office/drawing/2014/main" id="{6B8A78D8-17D9-4AFB-B1DE-DD133FD1D8CA}"/>
              </a:ext>
            </a:extLst>
          </p:cNvPr>
          <p:cNvSpPr>
            <a:spLocks noGrp="1"/>
          </p:cNvSpPr>
          <p:nvPr>
            <p:ph idx="1"/>
          </p:nvPr>
        </p:nvSpPr>
        <p:spPr>
          <a:xfrm>
            <a:off x="1919536" y="2133600"/>
            <a:ext cx="9585076" cy="1295400"/>
          </a:xfrm>
        </p:spPr>
        <p:txBody>
          <a:bodyPr>
            <a:normAutofit lnSpcReduction="10000"/>
          </a:bodyPr>
          <a:lstStyle/>
          <a:p>
            <a:pPr marL="0" indent="0" algn="ctr">
              <a:buNone/>
            </a:pPr>
            <a:r>
              <a:rPr lang="en-CA" sz="2400"/>
              <a:t>Watch this video for an overview of the many changes that occur in middle childhood:</a:t>
            </a:r>
          </a:p>
          <a:p>
            <a:pPr marL="0" indent="0" algn="ctr">
              <a:buNone/>
            </a:pPr>
            <a:r>
              <a:rPr lang="en-CA" sz="2400">
                <a:hlinkClick r:id="rId3"/>
              </a:rPr>
              <a:t>https://www.youtube.com/watch?v=OtpiBtL_7zc</a:t>
            </a:r>
            <a:endParaRPr lang="en-CA" sz="2400"/>
          </a:p>
          <a:p>
            <a:pPr marL="0" indent="0" algn="ctr">
              <a:buNone/>
            </a:pPr>
            <a:endParaRPr lang="en-CA"/>
          </a:p>
        </p:txBody>
      </p:sp>
      <p:pic>
        <p:nvPicPr>
          <p:cNvPr id="4" name="Picture 3">
            <a:extLst>
              <a:ext uri="{FF2B5EF4-FFF2-40B4-BE49-F238E27FC236}">
                <a16:creationId xmlns:a16="http://schemas.microsoft.com/office/drawing/2014/main" id="{6C6103BB-4DC5-4024-8387-BF59B3CEBF8D}"/>
              </a:ext>
            </a:extLst>
          </p:cNvPr>
          <p:cNvPicPr>
            <a:picLocks noChangeAspect="1"/>
          </p:cNvPicPr>
          <p:nvPr/>
        </p:nvPicPr>
        <p:blipFill rotWithShape="1">
          <a:blip r:embed="rId4"/>
          <a:srcRect l="16926" t="21651" r="25785" b="40550"/>
          <a:stretch/>
        </p:blipFill>
        <p:spPr>
          <a:xfrm>
            <a:off x="3287688" y="3636748"/>
            <a:ext cx="6624736" cy="2458665"/>
          </a:xfrm>
          <a:prstGeom prst="rect">
            <a:avLst/>
          </a:prstGeom>
        </p:spPr>
      </p:pic>
    </p:spTree>
    <p:extLst>
      <p:ext uri="{BB962C8B-B14F-4D97-AF65-F5344CB8AC3E}">
        <p14:creationId xmlns:p14="http://schemas.microsoft.com/office/powerpoint/2010/main" val="39398335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91744" y="1556792"/>
            <a:ext cx="7632844" cy="4968552"/>
          </a:xfrm>
        </p:spPr>
        <p:txBody>
          <a:bodyPr>
            <a:normAutofit lnSpcReduction="10000"/>
          </a:bodyPr>
          <a:lstStyle/>
          <a:p>
            <a:pPr marL="0" indent="0">
              <a:buNone/>
            </a:pPr>
            <a:r>
              <a:rPr lang="en-CA" sz="2800" b="1"/>
              <a:t>Height</a:t>
            </a:r>
            <a:endParaRPr lang="en-CA" sz="2800" b="1" dirty="0"/>
          </a:p>
          <a:p>
            <a:pPr marL="404813" indent="-404813">
              <a:buNone/>
            </a:pPr>
            <a:endParaRPr lang="en-CA" sz="700" b="1" dirty="0">
              <a:solidFill>
                <a:schemeClr val="tx1"/>
              </a:solidFill>
            </a:endParaRPr>
          </a:p>
          <a:p>
            <a:pPr marL="404813" indent="-404813"/>
            <a:r>
              <a:rPr lang="en-CA" sz="2400" dirty="0">
                <a:solidFill>
                  <a:schemeClr val="tx1"/>
                </a:solidFill>
              </a:rPr>
              <a:t>Compared with the swift growth during the first 5 years, physical growth during middle childhood is slow but steady</a:t>
            </a:r>
          </a:p>
          <a:p>
            <a:pPr marL="404813" indent="-404813"/>
            <a:r>
              <a:rPr lang="en-CA" sz="2400" dirty="0">
                <a:solidFill>
                  <a:schemeClr val="tx1"/>
                </a:solidFill>
              </a:rPr>
              <a:t>Growth is about 2-3 inches in height per year</a:t>
            </a:r>
          </a:p>
          <a:p>
            <a:pPr marL="404813" indent="-404813"/>
            <a:r>
              <a:rPr lang="en-CA" sz="2400" dirty="0">
                <a:solidFill>
                  <a:schemeClr val="tx1"/>
                </a:solidFill>
              </a:rPr>
              <a:t>Only time during the life span when girls are, on average, taller than boys</a:t>
            </a:r>
          </a:p>
          <a:p>
            <a:pPr marL="404813" indent="-404813"/>
            <a:r>
              <a:rPr lang="en-CA" sz="2400" dirty="0">
                <a:solidFill>
                  <a:schemeClr val="tx1"/>
                </a:solidFill>
              </a:rPr>
              <a:t>By age 11, the average girl is 4' 10" </a:t>
            </a:r>
          </a:p>
          <a:p>
            <a:pPr marL="404813" indent="-404813"/>
            <a:r>
              <a:rPr lang="en-CA" sz="2400" dirty="0">
                <a:solidFill>
                  <a:schemeClr val="tx1"/>
                </a:solidFill>
              </a:rPr>
              <a:t>The average 11-year-old boy is 4' 9 1/2 “</a:t>
            </a:r>
          </a:p>
          <a:p>
            <a:pPr marL="404813" indent="-404813"/>
            <a:r>
              <a:rPr lang="en-CA" sz="2400" dirty="0">
                <a:solidFill>
                  <a:schemeClr val="tx1"/>
                </a:solidFill>
              </a:rPr>
              <a:t>Variations of a half a foot in children the same age are not uncommon</a:t>
            </a:r>
          </a:p>
          <a:p>
            <a:pPr marL="0" indent="0">
              <a:buNone/>
            </a:pPr>
            <a:endParaRPr lang="en-CA" dirty="0"/>
          </a:p>
          <a:p>
            <a:pPr marL="0" indent="0">
              <a:buNone/>
            </a:pPr>
            <a:endParaRPr lang="en-CA" dirty="0"/>
          </a:p>
          <a:p>
            <a:pPr marL="0" indent="0" algn="ctr">
              <a:buNone/>
            </a:pPr>
            <a:endParaRPr lang="en-CA" dirty="0"/>
          </a:p>
        </p:txBody>
      </p:sp>
      <p:pic>
        <p:nvPicPr>
          <p:cNvPr id="6" name="Picture 2" descr="Related image">
            <a:extLst>
              <a:ext uri="{FF2B5EF4-FFF2-40B4-BE49-F238E27FC236}">
                <a16:creationId xmlns:a16="http://schemas.microsoft.com/office/drawing/2014/main" id="{0BBCE486-916B-4E27-89A6-E8E38CEC8F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763" t="34976" r="58621" b="16405"/>
          <a:stretch/>
        </p:blipFill>
        <p:spPr bwMode="auto">
          <a:xfrm>
            <a:off x="1343472" y="2348880"/>
            <a:ext cx="2232248" cy="342828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D50EBF17-C010-4F56-8D5D-CEC86E9A5431}"/>
              </a:ext>
            </a:extLst>
          </p:cNvPr>
          <p:cNvGraphicFramePr>
            <a:graphicFrameLocks noGrp="1"/>
          </p:cNvGraphicFramePr>
          <p:nvPr>
            <p:extLst>
              <p:ext uri="{D42A27DB-BD31-4B8C-83A1-F6EECF244321}">
                <p14:modId xmlns:p14="http://schemas.microsoft.com/office/powerpoint/2010/main" val="1703143326"/>
              </p:ext>
            </p:extLst>
          </p:nvPr>
        </p:nvGraphicFramePr>
        <p:xfrm>
          <a:off x="1827213" y="523875"/>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11316970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Related image">
            <a:extLst>
              <a:ext uri="{FF2B5EF4-FFF2-40B4-BE49-F238E27FC236}">
                <a16:creationId xmlns:a16="http://schemas.microsoft.com/office/drawing/2014/main" id="{76DD68B5-5334-4217-889A-7D3CC956E92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113" b="15063"/>
          <a:stretch/>
        </p:blipFill>
        <p:spPr bwMode="auto">
          <a:xfrm>
            <a:off x="4223792" y="1772816"/>
            <a:ext cx="7200796" cy="4536504"/>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Image result for weight 6-12 years">
            <a:extLst>
              <a:ext uri="{FF2B5EF4-FFF2-40B4-BE49-F238E27FC236}">
                <a16:creationId xmlns:a16="http://schemas.microsoft.com/office/drawing/2014/main" id="{DAAF70A9-3B54-4AEC-8736-B4A50AC5A2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4814" y="2060848"/>
            <a:ext cx="3492598" cy="158417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E701D1EC-45C1-4697-8AC8-E946785F2D52}"/>
              </a:ext>
            </a:extLst>
          </p:cNvPr>
          <p:cNvGraphicFramePr>
            <a:graphicFrameLocks noGrp="1"/>
          </p:cNvGraphicFramePr>
          <p:nvPr>
            <p:extLst>
              <p:ext uri="{D42A27DB-BD31-4B8C-83A1-F6EECF244321}">
                <p14:modId xmlns:p14="http://schemas.microsoft.com/office/powerpoint/2010/main" val="827476617"/>
              </p:ext>
            </p:extLst>
          </p:nvPr>
        </p:nvGraphicFramePr>
        <p:xfrm>
          <a:off x="1741488" y="548680"/>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22159051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75520" y="1700808"/>
            <a:ext cx="9649068" cy="4608512"/>
          </a:xfrm>
        </p:spPr>
        <p:txBody>
          <a:bodyPr>
            <a:normAutofit/>
          </a:bodyPr>
          <a:lstStyle/>
          <a:p>
            <a:pPr marL="0" indent="0">
              <a:buNone/>
            </a:pPr>
            <a:r>
              <a:rPr lang="en-CA" sz="3600" b="1" dirty="0"/>
              <a:t>Motor Skills</a:t>
            </a:r>
          </a:p>
          <a:p>
            <a:pPr marL="403225" indent="-403225"/>
            <a:r>
              <a:rPr lang="en-CA" sz="2800" dirty="0">
                <a:solidFill>
                  <a:schemeClr val="tx1"/>
                </a:solidFill>
              </a:rPr>
              <a:t>Motor skills = coordinated movements of the muscles and limbs</a:t>
            </a:r>
          </a:p>
          <a:p>
            <a:pPr marL="403225" indent="-403225"/>
            <a:r>
              <a:rPr lang="en-CA" sz="2800" dirty="0">
                <a:solidFill>
                  <a:schemeClr val="tx1"/>
                </a:solidFill>
              </a:rPr>
              <a:t>Fine-motor skills = reaching, grasping, holding and manipulating</a:t>
            </a:r>
          </a:p>
          <a:p>
            <a:pPr marL="403225" indent="-403225"/>
            <a:r>
              <a:rPr lang="en-CA" sz="2800" dirty="0">
                <a:solidFill>
                  <a:schemeClr val="tx1"/>
                </a:solidFill>
              </a:rPr>
              <a:t>Gross-motor skills = coordination of large muscle groups (crawling &amp; walking)</a:t>
            </a:r>
          </a:p>
          <a:p>
            <a:pPr marL="403225" indent="-403225"/>
            <a:r>
              <a:rPr lang="en-CA" sz="2800" dirty="0">
                <a:solidFill>
                  <a:schemeClr val="tx1"/>
                </a:solidFill>
              </a:rPr>
              <a:t>Locomotion = using the body to move about in the world</a:t>
            </a: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graphicFrame>
        <p:nvGraphicFramePr>
          <p:cNvPr id="2" name="Table 1">
            <a:extLst>
              <a:ext uri="{FF2B5EF4-FFF2-40B4-BE49-F238E27FC236}">
                <a16:creationId xmlns:a16="http://schemas.microsoft.com/office/drawing/2014/main" id="{D1EC40EC-190E-4CEF-86DC-07F7BCD3CAB5}"/>
              </a:ext>
            </a:extLst>
          </p:cNvPr>
          <p:cNvGraphicFramePr>
            <a:graphicFrameLocks noGrp="1"/>
          </p:cNvGraphicFramePr>
          <p:nvPr>
            <p:extLst>
              <p:ext uri="{D42A27DB-BD31-4B8C-83A1-F6EECF244321}">
                <p14:modId xmlns:p14="http://schemas.microsoft.com/office/powerpoint/2010/main" val="2889212852"/>
              </p:ext>
            </p:extLst>
          </p:nvPr>
        </p:nvGraphicFramePr>
        <p:xfrm>
          <a:off x="1775520" y="438150"/>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32862168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2409" y="1628800"/>
            <a:ext cx="7560840" cy="648072"/>
          </a:xfrm>
        </p:spPr>
        <p:txBody>
          <a:bodyPr>
            <a:normAutofit/>
          </a:bodyPr>
          <a:lstStyle/>
          <a:p>
            <a:pPr marL="0" indent="0">
              <a:buNone/>
            </a:pPr>
            <a:r>
              <a:rPr lang="en-CA" sz="3600" b="1" dirty="0"/>
              <a:t>Motor Skills</a:t>
            </a: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sp>
        <p:nvSpPr>
          <p:cNvPr id="2" name="TextBox 1"/>
          <p:cNvSpPr txBox="1"/>
          <p:nvPr/>
        </p:nvSpPr>
        <p:spPr>
          <a:xfrm>
            <a:off x="2423592" y="2390685"/>
            <a:ext cx="9000996" cy="4062651"/>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600"/>
              </a:spcAft>
              <a:buClrTx/>
              <a:buSzTx/>
              <a:buFont typeface="Arial" pitchFamily="34" charset="0"/>
              <a:buChar char="•"/>
              <a:tabLst/>
              <a:defRPr/>
            </a:pPr>
            <a:r>
              <a:rPr kumimoji="0" lang="en-CA" sz="2800" b="0" i="0" u="none" strike="noStrike" kern="1200" cap="none" spc="0" normalizeH="0" baseline="0" noProof="0" dirty="0">
                <a:ln>
                  <a:noFill/>
                </a:ln>
                <a:solidFill>
                  <a:prstClr val="black"/>
                </a:solidFill>
                <a:effectLst/>
                <a:uLnTx/>
                <a:uFillTx/>
                <a:latin typeface="Century Gothic" panose="020B0502020202020204"/>
                <a:ea typeface="+mn-ea"/>
                <a:cs typeface="+mn-cs"/>
              </a:rPr>
              <a:t>Greater size and strength contribute to better motor skills</a:t>
            </a:r>
          </a:p>
          <a:p>
            <a:pPr marL="342900" marR="0" lvl="0" indent="-342900" algn="l" defTabSz="457200" rtl="0" eaLnBrk="1" fontAlgn="auto" latinLnBrk="0" hangingPunct="1">
              <a:lnSpc>
                <a:spcPct val="100000"/>
              </a:lnSpc>
              <a:spcBef>
                <a:spcPts val="0"/>
              </a:spcBef>
              <a:spcAft>
                <a:spcPts val="600"/>
              </a:spcAft>
              <a:buClrTx/>
              <a:buSzTx/>
              <a:buFont typeface="Arial" pitchFamily="34" charset="0"/>
              <a:buChar char="•"/>
              <a:tabLst/>
              <a:defRPr/>
            </a:pPr>
            <a:r>
              <a:rPr kumimoji="0" lang="en-CA" sz="2800" b="0" i="0" u="none" strike="noStrike" kern="1200" cap="none" spc="0" normalizeH="0" baseline="0" noProof="0" dirty="0">
                <a:ln>
                  <a:noFill/>
                </a:ln>
                <a:solidFill>
                  <a:prstClr val="black"/>
                </a:solidFill>
                <a:effectLst/>
                <a:uLnTx/>
                <a:uFillTx/>
                <a:latin typeface="Century Gothic" panose="020B0502020202020204"/>
                <a:ea typeface="+mn-ea"/>
                <a:cs typeface="+mn-cs"/>
              </a:rPr>
              <a:t>Fine motor skills also improve</a:t>
            </a:r>
          </a:p>
          <a:p>
            <a:pPr marL="342900" marR="0" lvl="0" indent="-342900" algn="l" defTabSz="457200" rtl="0" eaLnBrk="1" fontAlgn="auto" latinLnBrk="0" hangingPunct="1">
              <a:lnSpc>
                <a:spcPct val="100000"/>
              </a:lnSpc>
              <a:spcBef>
                <a:spcPts val="0"/>
              </a:spcBef>
              <a:spcAft>
                <a:spcPts val="600"/>
              </a:spcAft>
              <a:buClrTx/>
              <a:buSzTx/>
              <a:buFont typeface="Arial" pitchFamily="34" charset="0"/>
              <a:buChar char="•"/>
              <a:tabLst/>
              <a:defRPr/>
            </a:pPr>
            <a:r>
              <a:rPr kumimoji="0" lang="en-CA" sz="2800" b="0" i="0" u="none" strike="noStrike" kern="1200" cap="none" spc="0" normalizeH="0" baseline="0" noProof="0" dirty="0">
                <a:ln>
                  <a:noFill/>
                </a:ln>
                <a:solidFill>
                  <a:prstClr val="black"/>
                </a:solidFill>
                <a:effectLst/>
                <a:uLnTx/>
                <a:uFillTx/>
                <a:latin typeface="Century Gothic" panose="020B0502020202020204"/>
                <a:ea typeface="+mn-ea"/>
                <a:cs typeface="+mn-cs"/>
              </a:rPr>
              <a:t>Boys excel in gross-motor skills which include strength</a:t>
            </a:r>
          </a:p>
          <a:p>
            <a:pPr marL="342900" marR="0" lvl="0" indent="-342900" algn="l" defTabSz="457200" rtl="0" eaLnBrk="1" fontAlgn="auto" latinLnBrk="0" hangingPunct="1">
              <a:lnSpc>
                <a:spcPct val="100000"/>
              </a:lnSpc>
              <a:spcBef>
                <a:spcPts val="0"/>
              </a:spcBef>
              <a:spcAft>
                <a:spcPts val="600"/>
              </a:spcAft>
              <a:buClrTx/>
              <a:buSzTx/>
              <a:buFont typeface="Arial" pitchFamily="34" charset="0"/>
              <a:buChar char="•"/>
              <a:tabLst/>
              <a:defRPr/>
            </a:pPr>
            <a:r>
              <a:rPr kumimoji="0" lang="en-CA" sz="2800" b="0" i="0" u="none" strike="noStrike" kern="1200" cap="none" spc="0" normalizeH="0" baseline="0" noProof="0" dirty="0">
                <a:ln>
                  <a:noFill/>
                </a:ln>
                <a:solidFill>
                  <a:prstClr val="black"/>
                </a:solidFill>
                <a:effectLst/>
                <a:uLnTx/>
                <a:uFillTx/>
                <a:latin typeface="Century Gothic" panose="020B0502020202020204"/>
                <a:ea typeface="+mn-ea"/>
                <a:cs typeface="+mn-cs"/>
              </a:rPr>
              <a:t>Girls excel in fine-motor skills as well as gross-motor skills including flexibility and balance</a:t>
            </a:r>
          </a:p>
          <a:p>
            <a:pPr marL="342900" marR="0" lvl="0" indent="-342900" algn="l" defTabSz="457200" rtl="0" eaLnBrk="1" fontAlgn="auto" latinLnBrk="0" hangingPunct="1">
              <a:lnSpc>
                <a:spcPct val="100000"/>
              </a:lnSpc>
              <a:spcBef>
                <a:spcPts val="0"/>
              </a:spcBef>
              <a:spcAft>
                <a:spcPts val="0"/>
              </a:spcAft>
              <a:buClrTx/>
              <a:buSzTx/>
              <a:buFont typeface="Arial" pitchFamily="34" charset="0"/>
              <a:buChar char="•"/>
              <a:tabLst/>
              <a:defRPr/>
            </a:pPr>
            <a:endParaRPr kumimoji="0" lang="en-CA" sz="2400" b="0" i="0" u="none" strike="noStrike" kern="1200" cap="none" spc="0" normalizeH="0" baseline="0" noProof="0" dirty="0">
              <a:ln>
                <a:noFill/>
              </a:ln>
              <a:solidFill>
                <a:srgbClr val="727272"/>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graphicFrame>
        <p:nvGraphicFramePr>
          <p:cNvPr id="4" name="Table 3">
            <a:extLst>
              <a:ext uri="{FF2B5EF4-FFF2-40B4-BE49-F238E27FC236}">
                <a16:creationId xmlns:a16="http://schemas.microsoft.com/office/drawing/2014/main" id="{238245AD-90AA-47F0-9C27-F129E85CC806}"/>
              </a:ext>
            </a:extLst>
          </p:cNvPr>
          <p:cNvGraphicFramePr>
            <a:graphicFrameLocks noGrp="1"/>
          </p:cNvGraphicFramePr>
          <p:nvPr>
            <p:extLst>
              <p:ext uri="{D42A27DB-BD31-4B8C-83A1-F6EECF244321}">
                <p14:modId xmlns:p14="http://schemas.microsoft.com/office/powerpoint/2010/main" val="2208945861"/>
              </p:ext>
            </p:extLst>
          </p:nvPr>
        </p:nvGraphicFramePr>
        <p:xfrm>
          <a:off x="1855843" y="599786"/>
          <a:ext cx="10136493" cy="648072"/>
        </p:xfrm>
        <a:graphic>
          <a:graphicData uri="http://schemas.openxmlformats.org/drawingml/2006/table">
            <a:tbl>
              <a:tblPr firstRow="1" bandRow="1">
                <a:tableStyleId>{5C22544A-7EE6-4342-B048-85BDC9FD1C3A}</a:tableStyleId>
              </a:tblPr>
              <a:tblGrid>
                <a:gridCol w="3200997">
                  <a:extLst>
                    <a:ext uri="{9D8B030D-6E8A-4147-A177-3AD203B41FA5}">
                      <a16:colId xmlns:a16="http://schemas.microsoft.com/office/drawing/2014/main" val="959000902"/>
                    </a:ext>
                  </a:extLst>
                </a:gridCol>
                <a:gridCol w="3467748">
                  <a:extLst>
                    <a:ext uri="{9D8B030D-6E8A-4147-A177-3AD203B41FA5}">
                      <a16:colId xmlns:a16="http://schemas.microsoft.com/office/drawing/2014/main" val="4045004654"/>
                    </a:ext>
                  </a:extLst>
                </a:gridCol>
                <a:gridCol w="3467748">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28425617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75520" y="1536122"/>
            <a:ext cx="4680520" cy="740750"/>
          </a:xfrm>
        </p:spPr>
        <p:txBody>
          <a:bodyPr>
            <a:normAutofit/>
          </a:bodyPr>
          <a:lstStyle/>
          <a:p>
            <a:pPr marL="0" indent="0">
              <a:buNone/>
            </a:pPr>
            <a:r>
              <a:rPr lang="en-CA" sz="3600" b="1" dirty="0"/>
              <a:t>Gross Motor Skills</a:t>
            </a: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6" name="Picture 2"/>
          <p:cNvPicPr>
            <a:picLocks noChangeArrowheads="1"/>
          </p:cNvPicPr>
          <p:nvPr/>
        </p:nvPicPr>
        <p:blipFill rotWithShape="1">
          <a:blip r:embed="rId3">
            <a:extLst>
              <a:ext uri="{28A0092B-C50C-407E-A947-70E740481C1C}">
                <a14:useLocalDpi xmlns:a14="http://schemas.microsoft.com/office/drawing/2010/main" val="0"/>
              </a:ext>
            </a:extLst>
          </a:blip>
          <a:srcRect b="53621"/>
          <a:stretch/>
        </p:blipFill>
        <p:spPr bwMode="auto">
          <a:xfrm>
            <a:off x="916084" y="2636912"/>
            <a:ext cx="10513164" cy="34464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D9C80A98-7922-4565-9393-BBED6AAA4CE7}"/>
              </a:ext>
            </a:extLst>
          </p:cNvPr>
          <p:cNvGraphicFramePr>
            <a:graphicFrameLocks noGrp="1"/>
          </p:cNvGraphicFramePr>
          <p:nvPr>
            <p:extLst>
              <p:ext uri="{D42A27DB-BD31-4B8C-83A1-F6EECF244321}">
                <p14:modId xmlns:p14="http://schemas.microsoft.com/office/powerpoint/2010/main" val="2547016475"/>
              </p:ext>
            </p:extLst>
          </p:nvPr>
        </p:nvGraphicFramePr>
        <p:xfrm>
          <a:off x="1775520" y="450649"/>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6919975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75520" y="1536122"/>
            <a:ext cx="4320480" cy="812758"/>
          </a:xfrm>
        </p:spPr>
        <p:txBody>
          <a:bodyPr>
            <a:normAutofit/>
          </a:bodyPr>
          <a:lstStyle/>
          <a:p>
            <a:pPr marL="0" indent="0">
              <a:buNone/>
            </a:pPr>
            <a:r>
              <a:rPr lang="en-CA" sz="3600" b="1" dirty="0"/>
              <a:t>Gross Motor Skills</a:t>
            </a: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6" name="Picture 2"/>
          <p:cNvPicPr>
            <a:picLocks noChangeArrowheads="1"/>
          </p:cNvPicPr>
          <p:nvPr/>
        </p:nvPicPr>
        <p:blipFill rotWithShape="1">
          <a:blip r:embed="rId3">
            <a:extLst>
              <a:ext uri="{28A0092B-C50C-407E-A947-70E740481C1C}">
                <a14:useLocalDpi xmlns:a14="http://schemas.microsoft.com/office/drawing/2010/main" val="0"/>
              </a:ext>
            </a:extLst>
          </a:blip>
          <a:srcRect t="47875" r="18705"/>
          <a:stretch/>
        </p:blipFill>
        <p:spPr bwMode="auto">
          <a:xfrm>
            <a:off x="1271464" y="2492896"/>
            <a:ext cx="10153124" cy="36609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89BCEA75-8E00-4AEF-9D12-191DB67CCF03}"/>
              </a:ext>
            </a:extLst>
          </p:cNvPr>
          <p:cNvGraphicFramePr>
            <a:graphicFrameLocks noGrp="1"/>
          </p:cNvGraphicFramePr>
          <p:nvPr>
            <p:extLst>
              <p:ext uri="{D42A27DB-BD31-4B8C-83A1-F6EECF244321}">
                <p14:modId xmlns:p14="http://schemas.microsoft.com/office/powerpoint/2010/main" val="132331195"/>
              </p:ext>
            </p:extLst>
          </p:nvPr>
        </p:nvGraphicFramePr>
        <p:xfrm>
          <a:off x="1674813" y="49200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20744083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75520" y="1916832"/>
            <a:ext cx="9649072" cy="4464496"/>
          </a:xfrm>
        </p:spPr>
        <p:txBody>
          <a:bodyPr>
            <a:normAutofit lnSpcReduction="10000"/>
          </a:bodyPr>
          <a:lstStyle/>
          <a:p>
            <a:pPr marL="0" indent="0">
              <a:buNone/>
            </a:pPr>
            <a:r>
              <a:rPr lang="en-CA" sz="4000" b="1" dirty="0"/>
              <a:t>Fine Motor Skills</a:t>
            </a:r>
            <a:endParaRPr lang="en-CA" sz="2800" b="1" dirty="0">
              <a:solidFill>
                <a:srgbClr val="727272"/>
              </a:solidFill>
            </a:endParaRPr>
          </a:p>
          <a:p>
            <a:pPr marL="465138" indent="-465138"/>
            <a:r>
              <a:rPr lang="en-CA" sz="2400" dirty="0">
                <a:solidFill>
                  <a:schemeClr val="tx1"/>
                </a:solidFill>
              </a:rPr>
              <a:t>Improve steadily over the school years.</a:t>
            </a:r>
          </a:p>
          <a:p>
            <a:pPr marL="465138" indent="-465138"/>
            <a:r>
              <a:rPr lang="en-CA" sz="2400" dirty="0">
                <a:solidFill>
                  <a:schemeClr val="tx1"/>
                </a:solidFill>
              </a:rPr>
              <a:t>Gains especially evident in writing and drawing.</a:t>
            </a:r>
          </a:p>
          <a:p>
            <a:pPr marL="465138" indent="-465138"/>
            <a:r>
              <a:rPr lang="en-CA" sz="2400" dirty="0">
                <a:solidFill>
                  <a:schemeClr val="tx1"/>
                </a:solidFill>
              </a:rPr>
              <a:t>Writing tends to be large at first, and legibility gradually increases.</a:t>
            </a:r>
          </a:p>
          <a:p>
            <a:pPr marL="465138" indent="-465138"/>
            <a:r>
              <a:rPr lang="en-CA" sz="2400" dirty="0">
                <a:solidFill>
                  <a:schemeClr val="tx1"/>
                </a:solidFill>
              </a:rPr>
              <a:t>Drawings show gains in organization, detail, and representation of depth.</a:t>
            </a:r>
          </a:p>
          <a:p>
            <a:pPr marL="465138" indent="-465138"/>
            <a:r>
              <a:rPr lang="en-CA" sz="2400" dirty="0">
                <a:solidFill>
                  <a:schemeClr val="tx1"/>
                </a:solidFill>
              </a:rPr>
              <a:t>School-age children not only depict objects in considerable detail, they also relate them to one another as part of an organized whole.</a:t>
            </a: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graphicFrame>
        <p:nvGraphicFramePr>
          <p:cNvPr id="2" name="Table 1">
            <a:extLst>
              <a:ext uri="{FF2B5EF4-FFF2-40B4-BE49-F238E27FC236}">
                <a16:creationId xmlns:a16="http://schemas.microsoft.com/office/drawing/2014/main" id="{CF29192D-C709-4A1D-AC25-BBBB91CEFB4E}"/>
              </a:ext>
            </a:extLst>
          </p:cNvPr>
          <p:cNvGraphicFramePr>
            <a:graphicFrameLocks noGrp="1"/>
          </p:cNvGraphicFramePr>
          <p:nvPr>
            <p:extLst>
              <p:ext uri="{D42A27DB-BD31-4B8C-83A1-F6EECF244321}">
                <p14:modId xmlns:p14="http://schemas.microsoft.com/office/powerpoint/2010/main" val="1970718625"/>
              </p:ext>
            </p:extLst>
          </p:nvPr>
        </p:nvGraphicFramePr>
        <p:xfrm>
          <a:off x="1775520" y="476672"/>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14815469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31504" y="1628800"/>
            <a:ext cx="9649068" cy="89255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a:ln>
                  <a:noFill/>
                </a:ln>
                <a:solidFill>
                  <a:prstClr val="black"/>
                </a:solidFill>
                <a:effectLst/>
                <a:uLnTx/>
                <a:uFillTx/>
                <a:latin typeface="Century Gothic" panose="020B0502020202020204"/>
                <a:ea typeface="+mn-ea"/>
                <a:cs typeface="+mn-cs"/>
              </a:rPr>
              <a:t>Watch this </a:t>
            </a:r>
            <a:r>
              <a:rPr kumimoji="0" lang="en-CA" sz="2400" b="0" i="0" u="none" strike="noStrike" kern="1200" cap="none" spc="0" normalizeH="0" baseline="0" noProof="0" dirty="0">
                <a:ln>
                  <a:noFill/>
                </a:ln>
                <a:solidFill>
                  <a:prstClr val="black"/>
                </a:solidFill>
                <a:effectLst/>
                <a:uLnTx/>
                <a:uFillTx/>
                <a:latin typeface="Century Gothic" panose="020B0502020202020204"/>
                <a:ea typeface="+mn-ea"/>
                <a:cs typeface="+mn-cs"/>
              </a:rPr>
              <a:t>video on middle childhood </a:t>
            </a:r>
            <a:r>
              <a:rPr kumimoji="0" lang="en-CA" sz="2400" b="0" i="0" u="none" strike="noStrike" kern="1200" cap="none" spc="0" normalizeH="0" baseline="0" noProof="0">
                <a:ln>
                  <a:noFill/>
                </a:ln>
                <a:solidFill>
                  <a:prstClr val="black"/>
                </a:solidFill>
                <a:effectLst/>
                <a:uLnTx/>
                <a:uFillTx/>
                <a:latin typeface="Century Gothic" panose="020B0502020202020204"/>
                <a:ea typeface="+mn-ea"/>
                <a:cs typeface="+mn-cs"/>
              </a:rPr>
              <a:t>physical development:</a:t>
            </a:r>
            <a:endParaRPr kumimoji="0" lang="en-CA"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a:ln>
                  <a:noFill/>
                </a:ln>
                <a:solidFill>
                  <a:prstClr val="black"/>
                </a:solidFill>
                <a:effectLst/>
                <a:uLnTx/>
                <a:uFillTx/>
                <a:latin typeface="Century Gothic" panose="020B0502020202020204"/>
                <a:ea typeface="+mn-ea"/>
                <a:cs typeface="+mn-cs"/>
                <a:hlinkClick r:id="rId3"/>
              </a:rPr>
              <a:t>https</a:t>
            </a:r>
            <a:r>
              <a:rPr kumimoji="0" lang="en-CA" sz="2800" b="0" i="0" u="none" strike="noStrike" kern="1200" cap="none" spc="0" normalizeH="0" baseline="0" noProof="0" dirty="0">
                <a:ln>
                  <a:noFill/>
                </a:ln>
                <a:solidFill>
                  <a:prstClr val="black"/>
                </a:solidFill>
                <a:effectLst/>
                <a:uLnTx/>
                <a:uFillTx/>
                <a:latin typeface="Century Gothic" panose="020B0502020202020204"/>
                <a:ea typeface="+mn-ea"/>
                <a:cs typeface="+mn-cs"/>
                <a:hlinkClick r:id="rId3"/>
              </a:rPr>
              <a:t>://www.youtube.com/watch?v=GLnUHF6717A</a:t>
            </a:r>
            <a:endParaRPr kumimoji="0" lang="en-CA" sz="2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pic>
        <p:nvPicPr>
          <p:cNvPr id="1026" name="Picture 2" descr="http://neuroscene.com/wp-content/uploads/2011/08/children_fitness-300x23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7768" y="2800027"/>
            <a:ext cx="4567186" cy="351673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F30EF36F-7C43-4AFF-9C3C-7C0CA6EF64AF}"/>
              </a:ext>
            </a:extLst>
          </p:cNvPr>
          <p:cNvGraphicFramePr>
            <a:graphicFrameLocks noGrp="1"/>
          </p:cNvGraphicFramePr>
          <p:nvPr>
            <p:extLst>
              <p:ext uri="{D42A27DB-BD31-4B8C-83A1-F6EECF244321}">
                <p14:modId xmlns:p14="http://schemas.microsoft.com/office/powerpoint/2010/main" val="2768366790"/>
              </p:ext>
            </p:extLst>
          </p:nvPr>
        </p:nvGraphicFramePr>
        <p:xfrm>
          <a:off x="1855788" y="428625"/>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47529" y="1412776"/>
            <a:ext cx="9577062" cy="5040560"/>
          </a:xfrm>
        </p:spPr>
        <p:txBody>
          <a:bodyPr>
            <a:normAutofit/>
          </a:bodyPr>
          <a:lstStyle/>
          <a:p>
            <a:pPr marL="0" indent="0">
              <a:buNone/>
            </a:pPr>
            <a:r>
              <a:rPr lang="en-CA" sz="2800" b="1" dirty="0"/>
              <a:t>Sexual development</a:t>
            </a:r>
            <a:endParaRPr lang="en-CA" b="1" dirty="0"/>
          </a:p>
          <a:p>
            <a:r>
              <a:rPr lang="en-CA" dirty="0"/>
              <a:t>Most sexual play is an expression of children’s natural curiosity and should not be a cause for concern </a:t>
            </a:r>
            <a:r>
              <a:rPr lang="en-CA"/>
              <a:t>or alarm </a:t>
            </a:r>
            <a:endParaRPr lang="en-CA" dirty="0"/>
          </a:p>
          <a:p>
            <a:r>
              <a:rPr lang="en-CA" dirty="0"/>
              <a:t>In general, “typical” childhood sexual play </a:t>
            </a:r>
            <a:r>
              <a:rPr lang="en-CA"/>
              <a:t>and exploration…</a:t>
            </a:r>
            <a:endParaRPr lang="en-CA" dirty="0"/>
          </a:p>
          <a:p>
            <a:pPr lvl="1"/>
            <a:r>
              <a:rPr lang="en-CA" sz="1900" dirty="0"/>
              <a:t>Occurs between children who play together regularly and know each other well</a:t>
            </a:r>
          </a:p>
          <a:p>
            <a:pPr lvl="1"/>
            <a:r>
              <a:rPr lang="en-CA" sz="1900" dirty="0"/>
              <a:t>Occurs between children of the same general age and physical size</a:t>
            </a:r>
          </a:p>
          <a:p>
            <a:pPr lvl="1"/>
            <a:r>
              <a:rPr lang="en-CA" sz="1900" dirty="0"/>
              <a:t>Is spontaneous and unplanned</a:t>
            </a:r>
          </a:p>
          <a:p>
            <a:pPr lvl="1"/>
            <a:r>
              <a:rPr lang="en-CA" sz="1900" dirty="0"/>
              <a:t>Is infrequent</a:t>
            </a:r>
          </a:p>
          <a:p>
            <a:pPr lvl="1"/>
            <a:r>
              <a:rPr lang="en-CA" sz="1900" dirty="0"/>
              <a:t>Is </a:t>
            </a:r>
            <a:r>
              <a:rPr lang="en-CA" sz="1900"/>
              <a:t>voluntary (children </a:t>
            </a:r>
            <a:r>
              <a:rPr lang="en-CA" sz="1900" dirty="0"/>
              <a:t>agreed to </a:t>
            </a:r>
            <a:r>
              <a:rPr lang="en-CA" sz="1900"/>
              <a:t>the behaviour</a:t>
            </a:r>
            <a:r>
              <a:rPr lang="en-CA" sz="1900" dirty="0"/>
              <a:t>, none of the involved children seem uncomfortable or upset)</a:t>
            </a:r>
          </a:p>
          <a:p>
            <a:pPr lvl="1"/>
            <a:r>
              <a:rPr lang="en-CA" sz="1900" dirty="0"/>
              <a:t>Is easily diverted when parents tell children to stop and explain privacy rules</a:t>
            </a:r>
          </a:p>
          <a:p>
            <a:pPr marL="400050" lvl="1" indent="0">
              <a:buNone/>
            </a:pPr>
            <a:endParaRPr lang="en-CA" dirty="0"/>
          </a:p>
          <a:p>
            <a:pPr marL="0" indent="0">
              <a:buNone/>
            </a:pPr>
            <a:endParaRPr lang="en-CA" dirty="0"/>
          </a:p>
          <a:p>
            <a:pPr marL="0" indent="0" algn="ctr">
              <a:buNone/>
            </a:pPr>
            <a:endParaRPr lang="en-CA" dirty="0"/>
          </a:p>
        </p:txBody>
      </p:sp>
    </p:spTree>
    <p:extLst>
      <p:ext uri="{BB962C8B-B14F-4D97-AF65-F5344CB8AC3E}">
        <p14:creationId xmlns:p14="http://schemas.microsoft.com/office/powerpoint/2010/main" val="11346003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07568" y="1484784"/>
            <a:ext cx="8064896" cy="4680520"/>
          </a:xfrm>
        </p:spPr>
        <p:txBody>
          <a:bodyPr>
            <a:normAutofit/>
          </a:bodyPr>
          <a:lstStyle/>
          <a:p>
            <a:pPr marL="0" indent="0">
              <a:buNone/>
            </a:pPr>
            <a:r>
              <a:rPr lang="en-CA" sz="2800" b="1" dirty="0"/>
              <a:t>Gender identity / role / diversity</a:t>
            </a:r>
          </a:p>
          <a:p>
            <a:pPr marL="0" indent="0">
              <a:buNone/>
            </a:pPr>
            <a:endParaRPr lang="en-CA" b="1" dirty="0"/>
          </a:p>
          <a:p>
            <a:pPr marL="177800" indent="-177800"/>
            <a:r>
              <a:rPr lang="en-CA" sz="2800" dirty="0">
                <a:solidFill>
                  <a:srgbClr val="727272"/>
                </a:solidFill>
              </a:rPr>
              <a:t>Video on gender diversity: </a:t>
            </a:r>
            <a:r>
              <a:rPr lang="en-CA" sz="2000" dirty="0">
                <a:solidFill>
                  <a:srgbClr val="727272"/>
                </a:solidFill>
                <a:hlinkClick r:id="rId3"/>
              </a:rPr>
              <a:t>https://www.youtube.com/watch?v=c_ACTN-Ua8M</a:t>
            </a:r>
            <a:endParaRPr lang="en-CA" sz="2000" dirty="0">
              <a:solidFill>
                <a:srgbClr val="727272"/>
              </a:solidFill>
            </a:endParaRPr>
          </a:p>
          <a:p>
            <a:pPr marL="177800" indent="-177800"/>
            <a:endParaRPr lang="en-CA" sz="2000" dirty="0">
              <a:solidFill>
                <a:srgbClr val="727272"/>
              </a:solidFill>
            </a:endParaRPr>
          </a:p>
          <a:p>
            <a:pPr marL="177800" indent="-177800"/>
            <a:r>
              <a:rPr lang="en-CA" sz="2800" dirty="0">
                <a:solidFill>
                  <a:srgbClr val="727272"/>
                </a:solidFill>
              </a:rPr>
              <a:t>Interesting article on Gender Identity and Stereotyping in Early and Middle Childhood: </a:t>
            </a:r>
            <a:r>
              <a:rPr lang="en-CA" sz="2000" dirty="0">
                <a:solidFill>
                  <a:srgbClr val="727272"/>
                </a:solidFill>
                <a:hlinkClick r:id="rId4"/>
              </a:rPr>
              <a:t>http://www.csulb.edu/~mhalim/pub/Halim_Ruble_2010_Gender_identity_stereotyping_handbook_chapter.pdf</a:t>
            </a:r>
            <a:endParaRPr lang="en-CA" sz="2000" dirty="0">
              <a:solidFill>
                <a:srgbClr val="727272"/>
              </a:solidFill>
            </a:endParaRP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spTree>
    <p:extLst>
      <p:ext uri="{BB962C8B-B14F-4D97-AF65-F5344CB8AC3E}">
        <p14:creationId xmlns:p14="http://schemas.microsoft.com/office/powerpoint/2010/main" val="22987945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1276" name="Group 11275">
            <a:extLst>
              <a:ext uri="{FF2B5EF4-FFF2-40B4-BE49-F238E27FC236}">
                <a16:creationId xmlns:a16="http://schemas.microsoft.com/office/drawing/2014/main" id="{8D44E099-FC66-4167-A593-8F6FBB5EE0E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1277" name="Freeform 11">
              <a:extLst>
                <a:ext uri="{FF2B5EF4-FFF2-40B4-BE49-F238E27FC236}">
                  <a16:creationId xmlns:a16="http://schemas.microsoft.com/office/drawing/2014/main" id="{47171E04-FEC4-4208-A619-A786E42348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CA"/>
            </a:p>
          </p:txBody>
        </p:sp>
        <p:sp>
          <p:nvSpPr>
            <p:cNvPr id="11278" name="Freeform 12">
              <a:extLst>
                <a:ext uri="{FF2B5EF4-FFF2-40B4-BE49-F238E27FC236}">
                  <a16:creationId xmlns:a16="http://schemas.microsoft.com/office/drawing/2014/main" id="{F3DE8019-884E-41C9-A54C-AC668CA52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CA"/>
            </a:p>
          </p:txBody>
        </p:sp>
        <p:sp>
          <p:nvSpPr>
            <p:cNvPr id="11279" name="Freeform 13">
              <a:extLst>
                <a:ext uri="{FF2B5EF4-FFF2-40B4-BE49-F238E27FC236}">
                  <a16:creationId xmlns:a16="http://schemas.microsoft.com/office/drawing/2014/main" id="{462C1647-5880-4037-8FCE-16E1F646C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CA"/>
            </a:p>
          </p:txBody>
        </p:sp>
        <p:sp>
          <p:nvSpPr>
            <p:cNvPr id="11280" name="Freeform 14">
              <a:extLst>
                <a:ext uri="{FF2B5EF4-FFF2-40B4-BE49-F238E27FC236}">
                  <a16:creationId xmlns:a16="http://schemas.microsoft.com/office/drawing/2014/main" id="{C91082BE-FDAA-4A80-88B6-C5F5AD0C29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CA"/>
            </a:p>
          </p:txBody>
        </p:sp>
        <p:sp>
          <p:nvSpPr>
            <p:cNvPr id="11281" name="Freeform 15">
              <a:extLst>
                <a:ext uri="{FF2B5EF4-FFF2-40B4-BE49-F238E27FC236}">
                  <a16:creationId xmlns:a16="http://schemas.microsoft.com/office/drawing/2014/main" id="{059FE918-3CB9-43E6-8025-22A9C21C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CA"/>
            </a:p>
          </p:txBody>
        </p:sp>
        <p:sp>
          <p:nvSpPr>
            <p:cNvPr id="11282" name="Freeform 16">
              <a:extLst>
                <a:ext uri="{FF2B5EF4-FFF2-40B4-BE49-F238E27FC236}">
                  <a16:creationId xmlns:a16="http://schemas.microsoft.com/office/drawing/2014/main" id="{E30464D7-34FF-42C8-8686-C3A865E90C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CA"/>
            </a:p>
          </p:txBody>
        </p:sp>
        <p:sp>
          <p:nvSpPr>
            <p:cNvPr id="11283" name="Freeform 17">
              <a:extLst>
                <a:ext uri="{FF2B5EF4-FFF2-40B4-BE49-F238E27FC236}">
                  <a16:creationId xmlns:a16="http://schemas.microsoft.com/office/drawing/2014/main" id="{07281894-7888-434B-BC17-FB67B4879C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CA"/>
            </a:p>
          </p:txBody>
        </p:sp>
        <p:sp>
          <p:nvSpPr>
            <p:cNvPr id="11284" name="Freeform 18">
              <a:extLst>
                <a:ext uri="{FF2B5EF4-FFF2-40B4-BE49-F238E27FC236}">
                  <a16:creationId xmlns:a16="http://schemas.microsoft.com/office/drawing/2014/main" id="{7CDF6636-2EE5-4477-B1E7-136C9B4F3C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CA"/>
            </a:p>
          </p:txBody>
        </p:sp>
        <p:sp>
          <p:nvSpPr>
            <p:cNvPr id="11285" name="Freeform 19">
              <a:extLst>
                <a:ext uri="{FF2B5EF4-FFF2-40B4-BE49-F238E27FC236}">
                  <a16:creationId xmlns:a16="http://schemas.microsoft.com/office/drawing/2014/main" id="{6A01C238-0F7D-4DF5-A879-3290200089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CA"/>
            </a:p>
          </p:txBody>
        </p:sp>
        <p:sp>
          <p:nvSpPr>
            <p:cNvPr id="11286" name="Freeform 20">
              <a:extLst>
                <a:ext uri="{FF2B5EF4-FFF2-40B4-BE49-F238E27FC236}">
                  <a16:creationId xmlns:a16="http://schemas.microsoft.com/office/drawing/2014/main" id="{AA10B8D3-BE6D-40AB-BA54-12C4758E5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CA"/>
            </a:p>
          </p:txBody>
        </p:sp>
        <p:sp>
          <p:nvSpPr>
            <p:cNvPr id="11287" name="Freeform 21">
              <a:extLst>
                <a:ext uri="{FF2B5EF4-FFF2-40B4-BE49-F238E27FC236}">
                  <a16:creationId xmlns:a16="http://schemas.microsoft.com/office/drawing/2014/main" id="{4CD8C1DF-88C2-4F11-AA23-36D5B5BD3B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CA"/>
            </a:p>
          </p:txBody>
        </p:sp>
        <p:sp>
          <p:nvSpPr>
            <p:cNvPr id="11288" name="Freeform 22">
              <a:extLst>
                <a:ext uri="{FF2B5EF4-FFF2-40B4-BE49-F238E27FC236}">
                  <a16:creationId xmlns:a16="http://schemas.microsoft.com/office/drawing/2014/main" id="{9AF01696-99FF-4093-938A-38D0C7223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CA"/>
            </a:p>
          </p:txBody>
        </p:sp>
      </p:grpSp>
      <p:grpSp>
        <p:nvGrpSpPr>
          <p:cNvPr id="11290" name="Group 11289">
            <a:extLst>
              <a:ext uri="{FF2B5EF4-FFF2-40B4-BE49-F238E27FC236}">
                <a16:creationId xmlns:a16="http://schemas.microsoft.com/office/drawing/2014/main" id="{629FAB3C-6A93-4306-8525-B9FC787B15F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11291" name="Freeform 27">
              <a:extLst>
                <a:ext uri="{FF2B5EF4-FFF2-40B4-BE49-F238E27FC236}">
                  <a16:creationId xmlns:a16="http://schemas.microsoft.com/office/drawing/2014/main" id="{8838005D-B3A9-4E56-9BFB-3DD99E4BBB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CA"/>
            </a:p>
          </p:txBody>
        </p:sp>
        <p:sp>
          <p:nvSpPr>
            <p:cNvPr id="11292" name="Freeform 28">
              <a:extLst>
                <a:ext uri="{FF2B5EF4-FFF2-40B4-BE49-F238E27FC236}">
                  <a16:creationId xmlns:a16="http://schemas.microsoft.com/office/drawing/2014/main" id="{6450237E-A2DE-4BA3-AF9F-06399E5CF1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CA"/>
            </a:p>
          </p:txBody>
        </p:sp>
        <p:sp>
          <p:nvSpPr>
            <p:cNvPr id="11293" name="Freeform 29">
              <a:extLst>
                <a:ext uri="{FF2B5EF4-FFF2-40B4-BE49-F238E27FC236}">
                  <a16:creationId xmlns:a16="http://schemas.microsoft.com/office/drawing/2014/main" id="{A643E849-3FBA-4248-B0DF-9D6737E23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CA"/>
            </a:p>
          </p:txBody>
        </p:sp>
        <p:sp>
          <p:nvSpPr>
            <p:cNvPr id="11294" name="Freeform 30">
              <a:extLst>
                <a:ext uri="{FF2B5EF4-FFF2-40B4-BE49-F238E27FC236}">
                  <a16:creationId xmlns:a16="http://schemas.microsoft.com/office/drawing/2014/main" id="{231C0782-59AA-4C4F-8B86-85102F701A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CA"/>
            </a:p>
          </p:txBody>
        </p:sp>
        <p:sp>
          <p:nvSpPr>
            <p:cNvPr id="11295" name="Freeform 31">
              <a:extLst>
                <a:ext uri="{FF2B5EF4-FFF2-40B4-BE49-F238E27FC236}">
                  <a16:creationId xmlns:a16="http://schemas.microsoft.com/office/drawing/2014/main" id="{E19975F5-4F93-41BF-9A6D-1E6CFDFF1D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CA"/>
            </a:p>
          </p:txBody>
        </p:sp>
        <p:sp>
          <p:nvSpPr>
            <p:cNvPr id="11296" name="Freeform 32">
              <a:extLst>
                <a:ext uri="{FF2B5EF4-FFF2-40B4-BE49-F238E27FC236}">
                  <a16:creationId xmlns:a16="http://schemas.microsoft.com/office/drawing/2014/main" id="{AE6458FC-D3D9-469F-A8FB-0431BD156B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CA"/>
            </a:p>
          </p:txBody>
        </p:sp>
        <p:sp>
          <p:nvSpPr>
            <p:cNvPr id="11297" name="Freeform 33">
              <a:extLst>
                <a:ext uri="{FF2B5EF4-FFF2-40B4-BE49-F238E27FC236}">
                  <a16:creationId xmlns:a16="http://schemas.microsoft.com/office/drawing/2014/main" id="{90B9693F-2248-4DB8-A528-52C13C636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CA"/>
            </a:p>
          </p:txBody>
        </p:sp>
        <p:sp>
          <p:nvSpPr>
            <p:cNvPr id="11298" name="Freeform 34">
              <a:extLst>
                <a:ext uri="{FF2B5EF4-FFF2-40B4-BE49-F238E27FC236}">
                  <a16:creationId xmlns:a16="http://schemas.microsoft.com/office/drawing/2014/main" id="{11CC5E15-09A8-41A0-930D-434F7D8D6F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CA"/>
            </a:p>
          </p:txBody>
        </p:sp>
        <p:sp>
          <p:nvSpPr>
            <p:cNvPr id="11299" name="Freeform 35">
              <a:extLst>
                <a:ext uri="{FF2B5EF4-FFF2-40B4-BE49-F238E27FC236}">
                  <a16:creationId xmlns:a16="http://schemas.microsoft.com/office/drawing/2014/main" id="{B5566C56-67EC-43D7-A3D2-3CCBEDAFC6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CA"/>
            </a:p>
          </p:txBody>
        </p:sp>
        <p:sp>
          <p:nvSpPr>
            <p:cNvPr id="11300" name="Freeform 36">
              <a:extLst>
                <a:ext uri="{FF2B5EF4-FFF2-40B4-BE49-F238E27FC236}">
                  <a16:creationId xmlns:a16="http://schemas.microsoft.com/office/drawing/2014/main" id="{CF74AC36-5E17-4D3B-A93B-1645741EBF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CA"/>
            </a:p>
          </p:txBody>
        </p:sp>
        <p:sp>
          <p:nvSpPr>
            <p:cNvPr id="11301" name="Freeform 37">
              <a:extLst>
                <a:ext uri="{FF2B5EF4-FFF2-40B4-BE49-F238E27FC236}">
                  <a16:creationId xmlns:a16="http://schemas.microsoft.com/office/drawing/2014/main" id="{39818481-D2FB-4507-B11D-8C6342ACF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CA"/>
            </a:p>
          </p:txBody>
        </p:sp>
        <p:sp>
          <p:nvSpPr>
            <p:cNvPr id="11302" name="Freeform 38">
              <a:extLst>
                <a:ext uri="{FF2B5EF4-FFF2-40B4-BE49-F238E27FC236}">
                  <a16:creationId xmlns:a16="http://schemas.microsoft.com/office/drawing/2014/main" id="{E996F5F0-3979-44D1-9AE3-1251DA5D2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CA"/>
            </a:p>
          </p:txBody>
        </p:sp>
      </p:grpSp>
      <p:sp>
        <p:nvSpPr>
          <p:cNvPr id="11304" name="Rectangle 11303">
            <a:extLst>
              <a:ext uri="{FF2B5EF4-FFF2-40B4-BE49-F238E27FC236}">
                <a16:creationId xmlns:a16="http://schemas.microsoft.com/office/drawing/2014/main" id="{05C469C2-FE8F-491E-9139-7E7F8BB38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1306" name="Freeform 6">
            <a:extLst>
              <a:ext uri="{FF2B5EF4-FFF2-40B4-BE49-F238E27FC236}">
                <a16:creationId xmlns:a16="http://schemas.microsoft.com/office/drawing/2014/main" id="{6538C979-F14E-4C6B-BE04-38CC5D7C13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CA"/>
          </a:p>
        </p:txBody>
      </p:sp>
      <p:sp useBgFill="1">
        <p:nvSpPr>
          <p:cNvPr id="11308" name="Rectangle 11307">
            <a:extLst>
              <a:ext uri="{FF2B5EF4-FFF2-40B4-BE49-F238E27FC236}">
                <a16:creationId xmlns:a16="http://schemas.microsoft.com/office/drawing/2014/main" id="{D29BD510-E7CC-431C-9DC5-D07910F66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10" name="Rectangle 11309">
            <a:extLst>
              <a:ext uri="{FF2B5EF4-FFF2-40B4-BE49-F238E27FC236}">
                <a16:creationId xmlns:a16="http://schemas.microsoft.com/office/drawing/2014/main" id="{18E0437A-FA20-4E33-95A8-BBC1FD5C75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 y="0"/>
            <a:ext cx="6111243" cy="6858000"/>
          </a:xfrm>
          <a:prstGeom prst="rect">
            <a:avLst/>
          </a:prstGeom>
          <a:solidFill>
            <a:schemeClr val="bg2">
              <a:lumMod val="1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 name="Title 1"/>
          <p:cNvSpPr>
            <a:spLocks noGrp="1"/>
          </p:cNvSpPr>
          <p:nvPr>
            <p:ph type="title"/>
          </p:nvPr>
        </p:nvSpPr>
        <p:spPr>
          <a:xfrm>
            <a:off x="540279" y="967417"/>
            <a:ext cx="5280460" cy="3943250"/>
          </a:xfrm>
        </p:spPr>
        <p:txBody>
          <a:bodyPr vert="horz" lIns="91440" tIns="45720" rIns="91440" bIns="45720" rtlCol="0" anchor="b">
            <a:normAutofit/>
          </a:bodyPr>
          <a:lstStyle/>
          <a:p>
            <a:r>
              <a:rPr lang="en-US" sz="4000" b="1" dirty="0">
                <a:solidFill>
                  <a:srgbClr val="FEFFFF"/>
                </a:solidFill>
              </a:rPr>
              <a:t>SOCIAL/ EMOTIONAL/ MORAL  </a:t>
            </a:r>
          </a:p>
        </p:txBody>
      </p:sp>
      <p:pic>
        <p:nvPicPr>
          <p:cNvPr id="3074" name="Picture 2" descr="Babies' social development post lockdowns - Newborn Baby">
            <a:extLst>
              <a:ext uri="{FF2B5EF4-FFF2-40B4-BE49-F238E27FC236}">
                <a16:creationId xmlns:a16="http://schemas.microsoft.com/office/drawing/2014/main" id="{773F1633-ED57-4ACE-B8BA-B784367F7D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4749" r="1" b="1"/>
          <a:stretch>
            <a:fillRect/>
          </a:stretch>
        </p:blipFill>
        <p:spPr bwMode="auto">
          <a:xfrm>
            <a:off x="6111241" y="-5534"/>
            <a:ext cx="6080758" cy="3431766"/>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Related image">
            <a:extLst>
              <a:ext uri="{FF2B5EF4-FFF2-40B4-BE49-F238E27FC236}">
                <a16:creationId xmlns:a16="http://schemas.microsoft.com/office/drawing/2014/main" id="{AA9044ED-2F61-42A9-86D0-9E7FCB5FD86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748" r="1" b="1"/>
          <a:stretch>
            <a:fillRect/>
          </a:stretch>
        </p:blipFill>
        <p:spPr bwMode="auto">
          <a:xfrm>
            <a:off x="6111242" y="3426232"/>
            <a:ext cx="6080758" cy="3431768"/>
          </a:xfrm>
          <a:prstGeom prst="rect">
            <a:avLst/>
          </a:prstGeom>
          <a:noFill/>
          <a:extLst>
            <a:ext uri="{909E8E84-426E-40DD-AFC4-6F175D3DCCD1}">
              <a14:hiddenFill xmlns:a14="http://schemas.microsoft.com/office/drawing/2010/main">
                <a:solidFill>
                  <a:srgbClr val="FFFFFF"/>
                </a:solidFill>
              </a14:hiddenFill>
            </a:ext>
          </a:extLst>
        </p:spPr>
      </p:pic>
      <p:sp>
        <p:nvSpPr>
          <p:cNvPr id="11312" name="Freeform 27">
            <a:extLst>
              <a:ext uri="{FF2B5EF4-FFF2-40B4-BE49-F238E27FC236}">
                <a16:creationId xmlns:a16="http://schemas.microsoft.com/office/drawing/2014/main" id="{C08A186A-A32B-412D-8105-6DDEC68B6C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6881206" cy="857047"/>
          </a:xfrm>
          <a:custGeom>
            <a:avLst/>
            <a:gdLst>
              <a:gd name="connsiteX0" fmla="*/ 0 w 6881206"/>
              <a:gd name="connsiteY0" fmla="*/ 0 h 857047"/>
              <a:gd name="connsiteX1" fmla="*/ 653445 w 6881206"/>
              <a:gd name="connsiteY1" fmla="*/ 0 h 857047"/>
              <a:gd name="connsiteX2" fmla="*/ 1156123 w 6881206"/>
              <a:gd name="connsiteY2" fmla="*/ 0 h 857047"/>
              <a:gd name="connsiteX3" fmla="*/ 1380221 w 6881206"/>
              <a:gd name="connsiteY3" fmla="*/ 0 h 857047"/>
              <a:gd name="connsiteX4" fmla="*/ 1444324 w 6881206"/>
              <a:gd name="connsiteY4" fmla="*/ 0 h 857047"/>
              <a:gd name="connsiteX5" fmla="*/ 1522072 w 6881206"/>
              <a:gd name="connsiteY5" fmla="*/ 0 h 857047"/>
              <a:gd name="connsiteX6" fmla="*/ 1596570 w 6881206"/>
              <a:gd name="connsiteY6" fmla="*/ 0 h 857047"/>
              <a:gd name="connsiteX7" fmla="*/ 1893047 w 6881206"/>
              <a:gd name="connsiteY7" fmla="*/ 0 h 857047"/>
              <a:gd name="connsiteX8" fmla="*/ 1978260 w 6881206"/>
              <a:gd name="connsiteY8" fmla="*/ 0 h 857047"/>
              <a:gd name="connsiteX9" fmla="*/ 2032793 w 6881206"/>
              <a:gd name="connsiteY9" fmla="*/ 0 h 857047"/>
              <a:gd name="connsiteX10" fmla="*/ 2095032 w 6881206"/>
              <a:gd name="connsiteY10" fmla="*/ 0 h 857047"/>
              <a:gd name="connsiteX11" fmla="*/ 2574748 w 6881206"/>
              <a:gd name="connsiteY11" fmla="*/ 0 h 857047"/>
              <a:gd name="connsiteX12" fmla="*/ 2712413 w 6881206"/>
              <a:gd name="connsiteY12" fmla="*/ 0 h 857047"/>
              <a:gd name="connsiteX13" fmla="*/ 2724164 w 6881206"/>
              <a:gd name="connsiteY13" fmla="*/ 0 h 857047"/>
              <a:gd name="connsiteX14" fmla="*/ 2806423 w 6881206"/>
              <a:gd name="connsiteY14" fmla="*/ 0 h 857047"/>
              <a:gd name="connsiteX15" fmla="*/ 2975563 w 6881206"/>
              <a:gd name="connsiteY15" fmla="*/ 0 h 857047"/>
              <a:gd name="connsiteX16" fmla="*/ 3029696 w 6881206"/>
              <a:gd name="connsiteY16" fmla="*/ 0 h 857047"/>
              <a:gd name="connsiteX17" fmla="*/ 3216247 w 6881206"/>
              <a:gd name="connsiteY17" fmla="*/ 0 h 857047"/>
              <a:gd name="connsiteX18" fmla="*/ 3464491 w 6881206"/>
              <a:gd name="connsiteY18" fmla="*/ 0 h 857047"/>
              <a:gd name="connsiteX19" fmla="*/ 3476820 w 6881206"/>
              <a:gd name="connsiteY19" fmla="*/ 0 h 857047"/>
              <a:gd name="connsiteX20" fmla="*/ 3508932 w 6881206"/>
              <a:gd name="connsiteY20" fmla="*/ 0 h 857047"/>
              <a:gd name="connsiteX21" fmla="*/ 3518154 w 6881206"/>
              <a:gd name="connsiteY21" fmla="*/ 0 h 857047"/>
              <a:gd name="connsiteX22" fmla="*/ 3563124 w 6881206"/>
              <a:gd name="connsiteY22" fmla="*/ 0 h 857047"/>
              <a:gd name="connsiteX23" fmla="*/ 3568615 w 6881206"/>
              <a:gd name="connsiteY23" fmla="*/ 0 h 857047"/>
              <a:gd name="connsiteX24" fmla="*/ 3582711 w 6881206"/>
              <a:gd name="connsiteY24" fmla="*/ 0 h 857047"/>
              <a:gd name="connsiteX25" fmla="*/ 3607047 w 6881206"/>
              <a:gd name="connsiteY25" fmla="*/ 0 h 857047"/>
              <a:gd name="connsiteX26" fmla="*/ 3711363 w 6881206"/>
              <a:gd name="connsiteY26" fmla="*/ 0 h 857047"/>
              <a:gd name="connsiteX27" fmla="*/ 3757936 w 6881206"/>
              <a:gd name="connsiteY27" fmla="*/ 0 h 857047"/>
              <a:gd name="connsiteX28" fmla="*/ 3914505 w 6881206"/>
              <a:gd name="connsiteY28" fmla="*/ 0 h 857047"/>
              <a:gd name="connsiteX29" fmla="*/ 4099165 w 6881206"/>
              <a:gd name="connsiteY29" fmla="*/ 0 h 857047"/>
              <a:gd name="connsiteX30" fmla="*/ 4176573 w 6881206"/>
              <a:gd name="connsiteY30" fmla="*/ 0 h 857047"/>
              <a:gd name="connsiteX31" fmla="*/ 4211043 w 6881206"/>
              <a:gd name="connsiteY31" fmla="*/ 0 h 857047"/>
              <a:gd name="connsiteX32" fmla="*/ 4249415 w 6881206"/>
              <a:gd name="connsiteY32" fmla="*/ 0 h 857047"/>
              <a:gd name="connsiteX33" fmla="*/ 4292911 w 6881206"/>
              <a:gd name="connsiteY33" fmla="*/ 0 h 857047"/>
              <a:gd name="connsiteX34" fmla="*/ 4715176 w 6881206"/>
              <a:gd name="connsiteY34" fmla="*/ 0 h 857047"/>
              <a:gd name="connsiteX35" fmla="*/ 4749035 w 6881206"/>
              <a:gd name="connsiteY35" fmla="*/ 0 h 857047"/>
              <a:gd name="connsiteX36" fmla="*/ 5107279 w 6881206"/>
              <a:gd name="connsiteY36" fmla="*/ 0 h 857047"/>
              <a:gd name="connsiteX37" fmla="*/ 5446306 w 6881206"/>
              <a:gd name="connsiteY37" fmla="*/ 0 h 857047"/>
              <a:gd name="connsiteX38" fmla="*/ 5654500 w 6881206"/>
              <a:gd name="connsiteY38" fmla="*/ 0 h 857047"/>
              <a:gd name="connsiteX39" fmla="*/ 5879355 w 6881206"/>
              <a:gd name="connsiteY39" fmla="*/ 0 h 857047"/>
              <a:gd name="connsiteX40" fmla="*/ 6374171 w 6881206"/>
              <a:gd name="connsiteY40" fmla="*/ 0 h 857047"/>
              <a:gd name="connsiteX41" fmla="*/ 6382691 w 6881206"/>
              <a:gd name="connsiteY41" fmla="*/ 0 h 857047"/>
              <a:gd name="connsiteX42" fmla="*/ 6406881 w 6881206"/>
              <a:gd name="connsiteY42" fmla="*/ 10516 h 857047"/>
              <a:gd name="connsiteX43" fmla="*/ 6411719 w 6881206"/>
              <a:gd name="connsiteY43" fmla="*/ 15774 h 857047"/>
              <a:gd name="connsiteX44" fmla="*/ 6412418 w 6881206"/>
              <a:gd name="connsiteY44" fmla="*/ 16534 h 857047"/>
              <a:gd name="connsiteX45" fmla="*/ 6413765 w 6881206"/>
              <a:gd name="connsiteY45" fmla="*/ 17998 h 857047"/>
              <a:gd name="connsiteX46" fmla="*/ 6418286 w 6881206"/>
              <a:gd name="connsiteY46" fmla="*/ 21854 h 857047"/>
              <a:gd name="connsiteX47" fmla="*/ 6867337 w 6881206"/>
              <a:gd name="connsiteY47" fmla="*/ 404863 h 857047"/>
              <a:gd name="connsiteX48" fmla="*/ 6867337 w 6881206"/>
              <a:gd name="connsiteY48" fmla="*/ 452185 h 857047"/>
              <a:gd name="connsiteX49" fmla="*/ 6491457 w 6881206"/>
              <a:gd name="connsiteY49" fmla="*/ 772784 h 857047"/>
              <a:gd name="connsiteX50" fmla="*/ 6413765 w 6881206"/>
              <a:gd name="connsiteY50" fmla="*/ 839050 h 857047"/>
              <a:gd name="connsiteX51" fmla="*/ 6411719 w 6881206"/>
              <a:gd name="connsiteY51" fmla="*/ 841273 h 857047"/>
              <a:gd name="connsiteX52" fmla="*/ 6406881 w 6881206"/>
              <a:gd name="connsiteY52" fmla="*/ 846531 h 857047"/>
              <a:gd name="connsiteX53" fmla="*/ 6382691 w 6881206"/>
              <a:gd name="connsiteY53" fmla="*/ 857047 h 857047"/>
              <a:gd name="connsiteX54" fmla="*/ 6374171 w 6881206"/>
              <a:gd name="connsiteY54" fmla="*/ 857047 h 857047"/>
              <a:gd name="connsiteX55" fmla="*/ 6368680 w 6881206"/>
              <a:gd name="connsiteY55" fmla="*/ 857047 h 857047"/>
              <a:gd name="connsiteX56" fmla="*/ 6348221 w 6881206"/>
              <a:gd name="connsiteY56" fmla="*/ 857047 h 857047"/>
              <a:gd name="connsiteX57" fmla="*/ 6330248 w 6881206"/>
              <a:gd name="connsiteY57" fmla="*/ 857047 h 857047"/>
              <a:gd name="connsiteX58" fmla="*/ 6266353 w 6881206"/>
              <a:gd name="connsiteY58" fmla="*/ 857047 h 857047"/>
              <a:gd name="connsiteX59" fmla="*/ 6225932 w 6881206"/>
              <a:gd name="connsiteY59" fmla="*/ 857047 h 857047"/>
              <a:gd name="connsiteX60" fmla="*/ 6106926 w 6881206"/>
              <a:gd name="connsiteY60" fmla="*/ 857047 h 857047"/>
              <a:gd name="connsiteX61" fmla="*/ 6022790 w 6881206"/>
              <a:gd name="connsiteY61" fmla="*/ 857047 h 857047"/>
              <a:gd name="connsiteX62" fmla="*/ 5844088 w 6881206"/>
              <a:gd name="connsiteY62" fmla="*/ 857047 h 857047"/>
              <a:gd name="connsiteX63" fmla="*/ 5687880 w 6881206"/>
              <a:gd name="connsiteY63" fmla="*/ 857047 h 857047"/>
              <a:gd name="connsiteX64" fmla="*/ 5451985 w 6881206"/>
              <a:gd name="connsiteY64" fmla="*/ 857047 h 857047"/>
              <a:gd name="connsiteX65" fmla="*/ 5188261 w 6881206"/>
              <a:gd name="connsiteY65" fmla="*/ 857047 h 857047"/>
              <a:gd name="connsiteX66" fmla="*/ 4904764 w 6881206"/>
              <a:gd name="connsiteY66" fmla="*/ 857047 h 857047"/>
              <a:gd name="connsiteX67" fmla="*/ 4490989 w 6881206"/>
              <a:gd name="connsiteY67" fmla="*/ 857047 h 857047"/>
              <a:gd name="connsiteX68" fmla="*/ 4176573 w 6881206"/>
              <a:gd name="connsiteY68" fmla="*/ 857047 h 857047"/>
              <a:gd name="connsiteX69" fmla="*/ 4099165 w 6881206"/>
              <a:gd name="connsiteY69" fmla="*/ 857047 h 857047"/>
              <a:gd name="connsiteX70" fmla="*/ 4089943 w 6881206"/>
              <a:gd name="connsiteY70" fmla="*/ 857047 h 857047"/>
              <a:gd name="connsiteX71" fmla="*/ 4057940 w 6881206"/>
              <a:gd name="connsiteY71" fmla="*/ 857047 h 857047"/>
              <a:gd name="connsiteX72" fmla="*/ 4025386 w 6881206"/>
              <a:gd name="connsiteY72" fmla="*/ 857047 h 857047"/>
              <a:gd name="connsiteX73" fmla="*/ 3850160 w 6881206"/>
              <a:gd name="connsiteY73" fmla="*/ 857047 h 857047"/>
              <a:gd name="connsiteX74" fmla="*/ 3563124 w 6881206"/>
              <a:gd name="connsiteY74" fmla="*/ 857047 h 857047"/>
              <a:gd name="connsiteX75" fmla="*/ 3550795 w 6881206"/>
              <a:gd name="connsiteY75" fmla="*/ 857047 h 857047"/>
              <a:gd name="connsiteX76" fmla="*/ 3508932 w 6881206"/>
              <a:gd name="connsiteY76" fmla="*/ 857047 h 857047"/>
              <a:gd name="connsiteX77" fmla="*/ 3483683 w 6881206"/>
              <a:gd name="connsiteY77" fmla="*/ 857047 h 857047"/>
              <a:gd name="connsiteX78" fmla="*/ 3464491 w 6881206"/>
              <a:gd name="connsiteY78" fmla="*/ 857047 h 857047"/>
              <a:gd name="connsiteX79" fmla="*/ 3452740 w 6881206"/>
              <a:gd name="connsiteY79" fmla="*/ 857047 h 857047"/>
              <a:gd name="connsiteX80" fmla="*/ 3423719 w 6881206"/>
              <a:gd name="connsiteY80" fmla="*/ 857047 h 857047"/>
              <a:gd name="connsiteX81" fmla="*/ 3370481 w 6881206"/>
              <a:gd name="connsiteY81" fmla="*/ 857047 h 857047"/>
              <a:gd name="connsiteX82" fmla="*/ 3306946 w 6881206"/>
              <a:gd name="connsiteY82" fmla="*/ 857047 h 857047"/>
              <a:gd name="connsiteX83" fmla="*/ 3147208 w 6881206"/>
              <a:gd name="connsiteY83" fmla="*/ 857047 h 857047"/>
              <a:gd name="connsiteX84" fmla="*/ 3114429 w 6881206"/>
              <a:gd name="connsiteY84" fmla="*/ 857047 h 857047"/>
              <a:gd name="connsiteX85" fmla="*/ 2960658 w 6881206"/>
              <a:gd name="connsiteY85" fmla="*/ 857047 h 857047"/>
              <a:gd name="connsiteX86" fmla="*/ 2827230 w 6881206"/>
              <a:gd name="connsiteY86" fmla="*/ 857047 h 857047"/>
              <a:gd name="connsiteX87" fmla="*/ 2712413 w 6881206"/>
              <a:gd name="connsiteY87" fmla="*/ 857047 h 857047"/>
              <a:gd name="connsiteX88" fmla="*/ 2680242 w 6881206"/>
              <a:gd name="connsiteY88" fmla="*/ 857047 h 857047"/>
              <a:gd name="connsiteX89" fmla="*/ 2603835 w 6881206"/>
              <a:gd name="connsiteY89" fmla="*/ 857047 h 857047"/>
              <a:gd name="connsiteX90" fmla="*/ 2455042 w 6881206"/>
              <a:gd name="connsiteY90" fmla="*/ 857047 h 857047"/>
              <a:gd name="connsiteX91" fmla="*/ 2426415 w 6881206"/>
              <a:gd name="connsiteY91" fmla="*/ 857047 h 857047"/>
              <a:gd name="connsiteX92" fmla="*/ 2209736 w 6881206"/>
              <a:gd name="connsiteY92" fmla="*/ 857047 h 857047"/>
              <a:gd name="connsiteX93" fmla="*/ 1893047 w 6881206"/>
              <a:gd name="connsiteY93" fmla="*/ 857047 h 857047"/>
              <a:gd name="connsiteX94" fmla="*/ 1885034 w 6881206"/>
              <a:gd name="connsiteY94" fmla="*/ 857047 h 857047"/>
              <a:gd name="connsiteX95" fmla="*/ 1843786 w 6881206"/>
              <a:gd name="connsiteY95" fmla="*/ 857047 h 857047"/>
              <a:gd name="connsiteX96" fmla="*/ 1828944 w 6881206"/>
              <a:gd name="connsiteY96" fmla="*/ 857047 h 857047"/>
              <a:gd name="connsiteX97" fmla="*/ 1380221 w 6881206"/>
              <a:gd name="connsiteY97" fmla="*/ 857047 h 857047"/>
              <a:gd name="connsiteX98" fmla="*/ 1333065 w 6881206"/>
              <a:gd name="connsiteY98" fmla="*/ 857047 h 857047"/>
              <a:gd name="connsiteX99" fmla="*/ 653445 w 6881206"/>
              <a:gd name="connsiteY99" fmla="*/ 857047 h 857047"/>
              <a:gd name="connsiteX100" fmla="*/ 0 w 6881206"/>
              <a:gd name="connsiteY100" fmla="*/ 857047 h 857047"/>
              <a:gd name="connsiteX101" fmla="*/ 0 w 6881206"/>
              <a:gd name="connsiteY101" fmla="*/ 0 h 85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6881206" h="857047">
                <a:moveTo>
                  <a:pt x="0" y="0"/>
                </a:moveTo>
                <a:cubicBezTo>
                  <a:pt x="0" y="0"/>
                  <a:pt x="0" y="0"/>
                  <a:pt x="653445" y="0"/>
                </a:cubicBezTo>
                <a:cubicBezTo>
                  <a:pt x="653445" y="0"/>
                  <a:pt x="653445" y="0"/>
                  <a:pt x="1156123" y="0"/>
                </a:cubicBezTo>
                <a:lnTo>
                  <a:pt x="1380221" y="0"/>
                </a:lnTo>
                <a:cubicBezTo>
                  <a:pt x="1380221" y="0"/>
                  <a:pt x="1380221" y="0"/>
                  <a:pt x="1444324" y="0"/>
                </a:cubicBezTo>
                <a:lnTo>
                  <a:pt x="1522072" y="0"/>
                </a:lnTo>
                <a:lnTo>
                  <a:pt x="1596570" y="0"/>
                </a:lnTo>
                <a:cubicBezTo>
                  <a:pt x="1668686" y="0"/>
                  <a:pt x="1764840" y="0"/>
                  <a:pt x="1893047" y="0"/>
                </a:cubicBezTo>
                <a:cubicBezTo>
                  <a:pt x="1893047" y="0"/>
                  <a:pt x="1893047" y="0"/>
                  <a:pt x="1978260" y="0"/>
                </a:cubicBezTo>
                <a:lnTo>
                  <a:pt x="2032793" y="0"/>
                </a:lnTo>
                <a:lnTo>
                  <a:pt x="2095032" y="0"/>
                </a:lnTo>
                <a:cubicBezTo>
                  <a:pt x="2196025" y="0"/>
                  <a:pt x="2347515" y="0"/>
                  <a:pt x="2574748" y="0"/>
                </a:cubicBezTo>
                <a:lnTo>
                  <a:pt x="2712413" y="0"/>
                </a:lnTo>
                <a:lnTo>
                  <a:pt x="2724164" y="0"/>
                </a:lnTo>
                <a:lnTo>
                  <a:pt x="2806423" y="0"/>
                </a:lnTo>
                <a:lnTo>
                  <a:pt x="2975563" y="0"/>
                </a:lnTo>
                <a:lnTo>
                  <a:pt x="3029696" y="0"/>
                </a:lnTo>
                <a:lnTo>
                  <a:pt x="3216247" y="0"/>
                </a:lnTo>
                <a:lnTo>
                  <a:pt x="3464491" y="0"/>
                </a:lnTo>
                <a:lnTo>
                  <a:pt x="3476820" y="0"/>
                </a:lnTo>
                <a:lnTo>
                  <a:pt x="3508932" y="0"/>
                </a:lnTo>
                <a:cubicBezTo>
                  <a:pt x="3508932" y="0"/>
                  <a:pt x="3508932" y="0"/>
                  <a:pt x="3518154" y="0"/>
                </a:cubicBezTo>
                <a:lnTo>
                  <a:pt x="3563124" y="0"/>
                </a:lnTo>
                <a:lnTo>
                  <a:pt x="3568615" y="0"/>
                </a:lnTo>
                <a:lnTo>
                  <a:pt x="3582711" y="0"/>
                </a:lnTo>
                <a:lnTo>
                  <a:pt x="3607047" y="0"/>
                </a:lnTo>
                <a:lnTo>
                  <a:pt x="3711363" y="0"/>
                </a:lnTo>
                <a:lnTo>
                  <a:pt x="3757936" y="0"/>
                </a:lnTo>
                <a:lnTo>
                  <a:pt x="3914505" y="0"/>
                </a:lnTo>
                <a:lnTo>
                  <a:pt x="4099165" y="0"/>
                </a:lnTo>
                <a:cubicBezTo>
                  <a:pt x="4099165" y="0"/>
                  <a:pt x="4099165" y="0"/>
                  <a:pt x="4176573" y="0"/>
                </a:cubicBezTo>
                <a:cubicBezTo>
                  <a:pt x="4176573" y="0"/>
                  <a:pt x="4176573" y="0"/>
                  <a:pt x="4211043" y="0"/>
                </a:cubicBezTo>
                <a:lnTo>
                  <a:pt x="4249415" y="0"/>
                </a:lnTo>
                <a:lnTo>
                  <a:pt x="4292911" y="0"/>
                </a:lnTo>
                <a:cubicBezTo>
                  <a:pt x="4370470" y="0"/>
                  <a:pt x="4499735" y="0"/>
                  <a:pt x="4715176" y="0"/>
                </a:cubicBezTo>
                <a:lnTo>
                  <a:pt x="4749035" y="0"/>
                </a:lnTo>
                <a:lnTo>
                  <a:pt x="5107279" y="0"/>
                </a:lnTo>
                <a:lnTo>
                  <a:pt x="5446306" y="0"/>
                </a:lnTo>
                <a:lnTo>
                  <a:pt x="5654500" y="0"/>
                </a:lnTo>
                <a:lnTo>
                  <a:pt x="5879355" y="0"/>
                </a:lnTo>
                <a:lnTo>
                  <a:pt x="6374171" y="0"/>
                </a:lnTo>
                <a:lnTo>
                  <a:pt x="6382691" y="0"/>
                </a:lnTo>
                <a:cubicBezTo>
                  <a:pt x="6392367" y="0"/>
                  <a:pt x="6402043" y="5258"/>
                  <a:pt x="6406881" y="10516"/>
                </a:cubicBezTo>
                <a:cubicBezTo>
                  <a:pt x="6406881" y="10516"/>
                  <a:pt x="6411719" y="10516"/>
                  <a:pt x="6411719" y="15774"/>
                </a:cubicBezTo>
                <a:cubicBezTo>
                  <a:pt x="6411719" y="15774"/>
                  <a:pt x="6411719" y="15774"/>
                  <a:pt x="6412418" y="16534"/>
                </a:cubicBezTo>
                <a:lnTo>
                  <a:pt x="6413765" y="17998"/>
                </a:lnTo>
                <a:lnTo>
                  <a:pt x="6418286" y="21854"/>
                </a:lnTo>
                <a:cubicBezTo>
                  <a:pt x="6439669" y="40092"/>
                  <a:pt x="6525203" y="113046"/>
                  <a:pt x="6867337" y="404863"/>
                </a:cubicBezTo>
                <a:cubicBezTo>
                  <a:pt x="6885830" y="415379"/>
                  <a:pt x="6885830" y="436411"/>
                  <a:pt x="6867337" y="452185"/>
                </a:cubicBezTo>
                <a:cubicBezTo>
                  <a:pt x="6867337" y="452185"/>
                  <a:pt x="6867337" y="452185"/>
                  <a:pt x="6491457" y="772784"/>
                </a:cubicBezTo>
                <a:lnTo>
                  <a:pt x="6413765" y="839050"/>
                </a:lnTo>
                <a:lnTo>
                  <a:pt x="6411719" y="841273"/>
                </a:lnTo>
                <a:cubicBezTo>
                  <a:pt x="6411719" y="841273"/>
                  <a:pt x="6406881" y="841273"/>
                  <a:pt x="6406881" y="846531"/>
                </a:cubicBezTo>
                <a:cubicBezTo>
                  <a:pt x="6402043" y="851789"/>
                  <a:pt x="6392367" y="857047"/>
                  <a:pt x="6382691" y="857047"/>
                </a:cubicBezTo>
                <a:lnTo>
                  <a:pt x="6374171" y="857047"/>
                </a:lnTo>
                <a:lnTo>
                  <a:pt x="6368680" y="857047"/>
                </a:lnTo>
                <a:lnTo>
                  <a:pt x="6348221" y="857047"/>
                </a:lnTo>
                <a:lnTo>
                  <a:pt x="6330248" y="857047"/>
                </a:lnTo>
                <a:lnTo>
                  <a:pt x="6266353" y="857047"/>
                </a:lnTo>
                <a:lnTo>
                  <a:pt x="6225932" y="857047"/>
                </a:lnTo>
                <a:lnTo>
                  <a:pt x="6106926" y="857047"/>
                </a:lnTo>
                <a:lnTo>
                  <a:pt x="6022790" y="857047"/>
                </a:lnTo>
                <a:lnTo>
                  <a:pt x="5844088" y="857047"/>
                </a:lnTo>
                <a:lnTo>
                  <a:pt x="5687880" y="857047"/>
                </a:lnTo>
                <a:lnTo>
                  <a:pt x="5451985" y="857047"/>
                </a:lnTo>
                <a:lnTo>
                  <a:pt x="5188261" y="857047"/>
                </a:lnTo>
                <a:lnTo>
                  <a:pt x="4904764" y="857047"/>
                </a:lnTo>
                <a:lnTo>
                  <a:pt x="4490989" y="857047"/>
                </a:lnTo>
                <a:lnTo>
                  <a:pt x="4176573" y="857047"/>
                </a:lnTo>
                <a:cubicBezTo>
                  <a:pt x="4176573" y="857047"/>
                  <a:pt x="4176573" y="857047"/>
                  <a:pt x="4099165" y="857047"/>
                </a:cubicBezTo>
                <a:cubicBezTo>
                  <a:pt x="4099165" y="857047"/>
                  <a:pt x="4099165" y="857047"/>
                  <a:pt x="4089943" y="857047"/>
                </a:cubicBezTo>
                <a:lnTo>
                  <a:pt x="4057940" y="857047"/>
                </a:lnTo>
                <a:lnTo>
                  <a:pt x="4025386" y="857047"/>
                </a:lnTo>
                <a:cubicBezTo>
                  <a:pt x="3988496" y="857047"/>
                  <a:pt x="3933162" y="857047"/>
                  <a:pt x="3850160" y="857047"/>
                </a:cubicBezTo>
                <a:lnTo>
                  <a:pt x="3563124" y="857047"/>
                </a:lnTo>
                <a:lnTo>
                  <a:pt x="3550795" y="857047"/>
                </a:lnTo>
                <a:lnTo>
                  <a:pt x="3508932" y="857047"/>
                </a:lnTo>
                <a:cubicBezTo>
                  <a:pt x="3508932" y="857047"/>
                  <a:pt x="3508932" y="857047"/>
                  <a:pt x="3483683" y="857047"/>
                </a:cubicBezTo>
                <a:lnTo>
                  <a:pt x="3464491" y="857047"/>
                </a:lnTo>
                <a:lnTo>
                  <a:pt x="3452740" y="857047"/>
                </a:lnTo>
                <a:lnTo>
                  <a:pt x="3423719" y="857047"/>
                </a:lnTo>
                <a:lnTo>
                  <a:pt x="3370481" y="857047"/>
                </a:lnTo>
                <a:lnTo>
                  <a:pt x="3306946" y="857047"/>
                </a:lnTo>
                <a:lnTo>
                  <a:pt x="3147208" y="857047"/>
                </a:lnTo>
                <a:lnTo>
                  <a:pt x="3114429" y="857047"/>
                </a:lnTo>
                <a:lnTo>
                  <a:pt x="2960658" y="857047"/>
                </a:lnTo>
                <a:lnTo>
                  <a:pt x="2827230" y="857047"/>
                </a:lnTo>
                <a:lnTo>
                  <a:pt x="2712413" y="857047"/>
                </a:lnTo>
                <a:lnTo>
                  <a:pt x="2680242" y="857047"/>
                </a:lnTo>
                <a:lnTo>
                  <a:pt x="2603835" y="857047"/>
                </a:lnTo>
                <a:lnTo>
                  <a:pt x="2455042" y="857047"/>
                </a:lnTo>
                <a:lnTo>
                  <a:pt x="2426415" y="857047"/>
                </a:lnTo>
                <a:lnTo>
                  <a:pt x="2209736" y="857047"/>
                </a:lnTo>
                <a:lnTo>
                  <a:pt x="1893047" y="857047"/>
                </a:lnTo>
                <a:cubicBezTo>
                  <a:pt x="1893047" y="857047"/>
                  <a:pt x="1893047" y="857047"/>
                  <a:pt x="1885034" y="857047"/>
                </a:cubicBezTo>
                <a:lnTo>
                  <a:pt x="1843786" y="857047"/>
                </a:lnTo>
                <a:lnTo>
                  <a:pt x="1828944" y="857047"/>
                </a:lnTo>
                <a:cubicBezTo>
                  <a:pt x="1764840" y="857047"/>
                  <a:pt x="1636634" y="857047"/>
                  <a:pt x="1380221" y="857047"/>
                </a:cubicBezTo>
                <a:lnTo>
                  <a:pt x="1333065" y="857047"/>
                </a:lnTo>
                <a:cubicBezTo>
                  <a:pt x="1136016" y="857047"/>
                  <a:pt x="910816" y="857047"/>
                  <a:pt x="653445" y="857047"/>
                </a:cubicBezTo>
                <a:cubicBezTo>
                  <a:pt x="653445" y="857047"/>
                  <a:pt x="653445" y="857047"/>
                  <a:pt x="0" y="857047"/>
                </a:cubicBezTo>
                <a:cubicBezTo>
                  <a:pt x="0" y="857047"/>
                  <a:pt x="0" y="857047"/>
                  <a:pt x="0"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cxnSp>
        <p:nvCxnSpPr>
          <p:cNvPr id="11314" name="Straight Connector 11313">
            <a:extLst>
              <a:ext uri="{FF2B5EF4-FFF2-40B4-BE49-F238E27FC236}">
                <a16:creationId xmlns:a16="http://schemas.microsoft.com/office/drawing/2014/main" id="{93B06D1C-75DF-4E0C-B26C-78A4F8B399F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1241" y="3426233"/>
            <a:ext cx="6080759" cy="0"/>
          </a:xfrm>
          <a:prstGeom prst="line">
            <a:avLst/>
          </a:prstGeom>
          <a:ln w="50800" cap="flat">
            <a:solidFill>
              <a:schemeClr val="bg2">
                <a:lumMod val="10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17045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08" y="1700808"/>
            <a:ext cx="5832648" cy="3672408"/>
          </a:xfrm>
        </p:spPr>
        <p:txBody>
          <a:bodyPr>
            <a:normAutofit lnSpcReduction="10000"/>
          </a:bodyPr>
          <a:lstStyle/>
          <a:p>
            <a:pPr marL="0" indent="0">
              <a:buNone/>
            </a:pPr>
            <a:r>
              <a:rPr lang="en-CA" sz="4000" b="1" dirty="0"/>
              <a:t>Crying</a:t>
            </a:r>
          </a:p>
          <a:p>
            <a:pPr marL="352425" indent="-352425">
              <a:buFont typeface="Arial" panose="020B0604020202020204" pitchFamily="34" charset="0"/>
              <a:buChar char="•"/>
            </a:pPr>
            <a:r>
              <a:rPr lang="en-CA" sz="3200" dirty="0">
                <a:solidFill>
                  <a:srgbClr val="727272"/>
                </a:solidFill>
              </a:rPr>
              <a:t>Newborns spend 2-3 hours crying each day</a:t>
            </a:r>
          </a:p>
          <a:p>
            <a:pPr marL="352425" indent="-352425">
              <a:buFont typeface="Arial" panose="020B0604020202020204" pitchFamily="34" charset="0"/>
              <a:buChar char="•"/>
            </a:pPr>
            <a:r>
              <a:rPr lang="en-CA" sz="3200" dirty="0">
                <a:solidFill>
                  <a:srgbClr val="727272"/>
                </a:solidFill>
              </a:rPr>
              <a:t>3 different cries: basic, mad, pain cry</a:t>
            </a:r>
          </a:p>
          <a:p>
            <a:pPr marL="352425" indent="-352425">
              <a:buFont typeface="Arial" panose="020B0604020202020204" pitchFamily="34" charset="0"/>
              <a:buChar char="•"/>
            </a:pPr>
            <a:r>
              <a:rPr lang="en-CA" sz="3200" dirty="0">
                <a:solidFill>
                  <a:srgbClr val="727272"/>
                </a:solidFill>
              </a:rPr>
              <a:t>Crying is the first attempt at communicating</a:t>
            </a: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27650" name="Picture 2" descr="Image result for infant facial express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8088" y="1699138"/>
            <a:ext cx="4560590" cy="304039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495600" y="5661248"/>
            <a:ext cx="969640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dirty="0">
                <a:ln>
                  <a:noFill/>
                </a:ln>
                <a:solidFill>
                  <a:prstClr val="black"/>
                </a:solidFill>
                <a:effectLst/>
                <a:uLnTx/>
                <a:uFillTx/>
                <a:latin typeface="Century Gothic" panose="020B0502020202020204"/>
                <a:ea typeface="+mn-ea"/>
                <a:cs typeface="+mn-cs"/>
              </a:rPr>
              <a:t>LISTEN TO THIS VIDEO: </a:t>
            </a:r>
            <a:r>
              <a:rPr kumimoji="0" lang="en-CA" sz="2400" b="0" i="0" u="none" strike="noStrike" kern="1200" cap="none" spc="0" normalizeH="0" baseline="0" noProof="0" dirty="0">
                <a:ln>
                  <a:noFill/>
                </a:ln>
                <a:solidFill>
                  <a:prstClr val="black"/>
                </a:solidFill>
                <a:effectLst/>
                <a:uLnTx/>
                <a:uFillTx/>
                <a:latin typeface="Century Gothic" panose="020B0502020202020204"/>
                <a:ea typeface="+mn-ea"/>
                <a:cs typeface="+mn-cs"/>
                <a:hlinkClick r:id="rId4"/>
              </a:rPr>
              <a:t>crying child</a:t>
            </a:r>
            <a:endParaRPr kumimoji="0" lang="en-CA"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graphicFrame>
        <p:nvGraphicFramePr>
          <p:cNvPr id="5" name="Table 4">
            <a:extLst>
              <a:ext uri="{FF2B5EF4-FFF2-40B4-BE49-F238E27FC236}">
                <a16:creationId xmlns:a16="http://schemas.microsoft.com/office/drawing/2014/main" id="{5F602C90-416E-615B-DD20-E481AE13090B}"/>
              </a:ext>
            </a:extLst>
          </p:cNvPr>
          <p:cNvGraphicFramePr>
            <a:graphicFrameLocks noGrp="1"/>
          </p:cNvGraphicFramePr>
          <p:nvPr>
            <p:extLst>
              <p:ext uri="{D42A27DB-BD31-4B8C-83A1-F6EECF244321}">
                <p14:modId xmlns:p14="http://schemas.microsoft.com/office/powerpoint/2010/main" val="3245479928"/>
              </p:ext>
            </p:extLst>
          </p:nvPr>
        </p:nvGraphicFramePr>
        <p:xfrm>
          <a:off x="767409" y="332656"/>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2172374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08" y="1340768"/>
            <a:ext cx="6768752" cy="4752528"/>
          </a:xfrm>
        </p:spPr>
        <p:txBody>
          <a:bodyPr>
            <a:normAutofit fontScale="85000" lnSpcReduction="20000"/>
          </a:bodyPr>
          <a:lstStyle/>
          <a:p>
            <a:pPr marL="0" indent="0">
              <a:buNone/>
            </a:pPr>
            <a:r>
              <a:rPr lang="en-CA" sz="3200" b="1" dirty="0"/>
              <a:t>Infants: Smiling</a:t>
            </a:r>
          </a:p>
          <a:p>
            <a:pPr marL="225425" indent="-225425">
              <a:buFont typeface="Arial" panose="020B0604020202020204" pitchFamily="34" charset="0"/>
              <a:buChar char="•"/>
            </a:pPr>
            <a:r>
              <a:rPr lang="en-CA" sz="2600" dirty="0"/>
              <a:t>Infants begin to smile a few weeks after birth</a:t>
            </a:r>
          </a:p>
          <a:p>
            <a:pPr marL="225425" indent="-225425">
              <a:buFont typeface="Arial" panose="020B0604020202020204" pitchFamily="34" charset="0"/>
              <a:buChar char="•"/>
            </a:pPr>
            <a:r>
              <a:rPr lang="en-CA" sz="2600" dirty="0"/>
              <a:t>Related to internal physiological states</a:t>
            </a:r>
          </a:p>
          <a:p>
            <a:pPr marL="225425" indent="-225425">
              <a:buFont typeface="Arial" panose="020B0604020202020204" pitchFamily="34" charset="0"/>
              <a:buChar char="•"/>
            </a:pPr>
            <a:r>
              <a:rPr lang="en-CA" sz="2600" dirty="0"/>
              <a:t>Might happen after feeding or while sleeping</a:t>
            </a:r>
          </a:p>
          <a:p>
            <a:pPr marL="225425" indent="-225425">
              <a:buFont typeface="Arial" panose="020B0604020202020204" pitchFamily="34" charset="0"/>
              <a:buChar char="•"/>
            </a:pPr>
            <a:r>
              <a:rPr lang="en-CA" sz="2600" dirty="0"/>
              <a:t>Social smiles begin at 2 months</a:t>
            </a:r>
          </a:p>
          <a:p>
            <a:pPr marL="225425" indent="-225425">
              <a:buFont typeface="Arial" panose="020B0604020202020204" pitchFamily="34" charset="0"/>
              <a:buChar char="•"/>
            </a:pPr>
            <a:r>
              <a:rPr lang="en-CA" sz="2600" dirty="0"/>
              <a:t>This happens when they see another human face</a:t>
            </a:r>
          </a:p>
          <a:p>
            <a:pPr marL="225425" indent="-225425">
              <a:buFont typeface="Arial" panose="020B0604020202020204" pitchFamily="34" charset="0"/>
              <a:buChar char="•"/>
            </a:pPr>
            <a:r>
              <a:rPr lang="en-CA" sz="2600" dirty="0"/>
              <a:t>Smiling and cooing = expressing pleasure at seeing another person</a:t>
            </a:r>
          </a:p>
          <a:p>
            <a:pPr marL="225425" indent="-225425">
              <a:buFont typeface="Arial" panose="020B0604020202020204" pitchFamily="34" charset="0"/>
              <a:buChar char="•"/>
            </a:pPr>
            <a:r>
              <a:rPr lang="en-CA" sz="2600" dirty="0"/>
              <a:t>Smiling is joined to laughter at 4 months</a:t>
            </a:r>
          </a:p>
          <a:p>
            <a:pPr marL="225425" indent="-225425">
              <a:buFont typeface="Arial" panose="020B0604020202020204" pitchFamily="34" charset="0"/>
              <a:buChar char="•"/>
            </a:pPr>
            <a:r>
              <a:rPr lang="en-CA" sz="2600" dirty="0"/>
              <a:t>Usually happens when receiving physical    stimulation</a:t>
            </a: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25602" name="Picture 2" descr="Image result for BABY AND GRANDM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52184" y="1609272"/>
            <a:ext cx="3168352" cy="421551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2FFD1D4A-5B9B-2B4D-1E79-3DFC46AF7EAC}"/>
              </a:ext>
            </a:extLst>
          </p:cNvPr>
          <p:cNvGraphicFramePr>
            <a:graphicFrameLocks noGrp="1"/>
          </p:cNvGraphicFramePr>
          <p:nvPr>
            <p:extLst>
              <p:ext uri="{D42A27DB-BD31-4B8C-83A1-F6EECF244321}">
                <p14:modId xmlns:p14="http://schemas.microsoft.com/office/powerpoint/2010/main" val="634149466"/>
              </p:ext>
            </p:extLst>
          </p:nvPr>
        </p:nvGraphicFramePr>
        <p:xfrm>
          <a:off x="767409" y="332656"/>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7351698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79976" y="1412776"/>
            <a:ext cx="5472608" cy="4824536"/>
          </a:xfrm>
        </p:spPr>
        <p:txBody>
          <a:bodyPr>
            <a:normAutofit fontScale="92500" lnSpcReduction="20000"/>
          </a:bodyPr>
          <a:lstStyle/>
          <a:p>
            <a:pPr marL="0" indent="0">
              <a:buNone/>
            </a:pPr>
            <a:r>
              <a:rPr lang="en-CA" sz="2800" b="1" dirty="0"/>
              <a:t>Infants: Fear</a:t>
            </a:r>
          </a:p>
          <a:p>
            <a:pPr marL="225425" indent="-225425">
              <a:buFont typeface="Arial" panose="020B0604020202020204" pitchFamily="34" charset="0"/>
              <a:buChar char="•"/>
            </a:pPr>
            <a:r>
              <a:rPr lang="en-CA" sz="2800" dirty="0"/>
              <a:t>Fear is rare in newborns</a:t>
            </a:r>
          </a:p>
          <a:p>
            <a:pPr marL="225425" indent="-225425">
              <a:buFont typeface="Arial" panose="020B0604020202020204" pitchFamily="34" charset="0"/>
              <a:buChar char="•"/>
            </a:pPr>
            <a:r>
              <a:rPr lang="en-CA" sz="2800" dirty="0"/>
              <a:t>First signs evident at 6 months when they fear being in the presence of strangers stranger wariness</a:t>
            </a:r>
          </a:p>
          <a:p>
            <a:pPr marL="225425" indent="-225425">
              <a:buFont typeface="Arial" panose="020B0604020202020204" pitchFamily="34" charset="0"/>
              <a:buChar char="•"/>
            </a:pPr>
            <a:r>
              <a:rPr lang="en-CA" sz="2800" dirty="0"/>
              <a:t>Infants are less fearful of strangers when in a familiar environment</a:t>
            </a:r>
          </a:p>
          <a:p>
            <a:pPr marL="225425" indent="-225425">
              <a:buFont typeface="Arial" panose="020B0604020202020204" pitchFamily="34" charset="0"/>
              <a:buChar char="•"/>
            </a:pPr>
            <a:r>
              <a:rPr lang="en-CA" sz="2800" dirty="0"/>
              <a:t>Stranger wariness declines in the second year as toddlers learn to </a:t>
            </a:r>
            <a:r>
              <a:rPr lang="en-CA" sz="2800"/>
              <a:t>interpret facial expressions</a:t>
            </a:r>
            <a:endParaRPr lang="en-CA" sz="2800" dirty="0"/>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24578" name="Picture 2" descr="Image result for baby AFRAI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196" y="1447356"/>
            <a:ext cx="3134860" cy="2880320"/>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pic>
        <p:nvPicPr>
          <p:cNvPr id="24580" name="Picture 4" descr="Image result for baby AFRAID"/>
          <p:cNvPicPr>
            <a:picLocks noChangeAspect="1" noChangeArrowheads="1"/>
          </p:cNvPicPr>
          <p:nvPr/>
        </p:nvPicPr>
        <p:blipFill rotWithShape="1">
          <a:blip r:embed="rId3">
            <a:extLst>
              <a:ext uri="{28A0092B-C50C-407E-A947-70E740481C1C}">
                <a14:useLocalDpi xmlns:a14="http://schemas.microsoft.com/office/drawing/2010/main" val="0"/>
              </a:ext>
            </a:extLst>
          </a:blip>
          <a:srcRect l="32282" t="9411" r="3144" b="8690"/>
          <a:stretch/>
        </p:blipFill>
        <p:spPr bwMode="auto">
          <a:xfrm>
            <a:off x="2927648" y="4005064"/>
            <a:ext cx="2738116" cy="2491580"/>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D92071FF-22FB-7C60-93A8-1B9B258BE1F4}"/>
              </a:ext>
            </a:extLst>
          </p:cNvPr>
          <p:cNvGraphicFramePr>
            <a:graphicFrameLocks noGrp="1"/>
          </p:cNvGraphicFramePr>
          <p:nvPr>
            <p:extLst>
              <p:ext uri="{D42A27DB-BD31-4B8C-83A1-F6EECF244321}">
                <p14:modId xmlns:p14="http://schemas.microsoft.com/office/powerpoint/2010/main" val="634149466"/>
              </p:ext>
            </p:extLst>
          </p:nvPr>
        </p:nvGraphicFramePr>
        <p:xfrm>
          <a:off x="767409" y="332656"/>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4010624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5360" y="2854960"/>
            <a:ext cx="8172907" cy="3598376"/>
          </a:xfrm>
        </p:spPr>
        <p:txBody>
          <a:bodyPr>
            <a:normAutofit/>
          </a:bodyPr>
          <a:lstStyle/>
          <a:p>
            <a:pPr marL="177800" indent="-177800"/>
            <a:r>
              <a:rPr lang="en-CA" dirty="0"/>
              <a:t>6-7 months: infants begin to distinguish facial expressions associated with different emotions</a:t>
            </a:r>
          </a:p>
          <a:p>
            <a:pPr marL="177800" indent="-177800"/>
            <a:endParaRPr lang="en-CA" dirty="0"/>
          </a:p>
          <a:p>
            <a:pPr marL="177800" indent="-177800"/>
            <a:r>
              <a:rPr lang="en-CA" dirty="0"/>
              <a:t>Baby girls are more accurate than boys at recognizing adults’ facial expressions of emotion</a:t>
            </a:r>
          </a:p>
          <a:p>
            <a:pPr marL="177800" indent="-177800"/>
            <a:endParaRPr lang="en-CA" dirty="0"/>
          </a:p>
          <a:p>
            <a:pPr marL="177800" indent="-177800"/>
            <a:r>
              <a:rPr lang="en-CA" dirty="0"/>
              <a:t>“Social referencing”: when an infant look at a trusted caregiver when they are in an unfamiliar situation.  This helps them know how to react</a:t>
            </a: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5" name="Picture 4"/>
          <p:cNvPicPr>
            <a:picLocks noChangeAspect="1"/>
          </p:cNvPicPr>
          <p:nvPr/>
        </p:nvPicPr>
        <p:blipFill>
          <a:blip r:embed="rId2"/>
          <a:stretch>
            <a:fillRect/>
          </a:stretch>
        </p:blipFill>
        <p:spPr>
          <a:xfrm>
            <a:off x="8832304" y="4293541"/>
            <a:ext cx="3240360" cy="2538707"/>
          </a:xfrm>
          <a:prstGeom prst="rect">
            <a:avLst/>
          </a:prstGeom>
        </p:spPr>
      </p:pic>
      <p:sp>
        <p:nvSpPr>
          <p:cNvPr id="4" name="Rectangle 3"/>
          <p:cNvSpPr/>
          <p:nvPr/>
        </p:nvSpPr>
        <p:spPr>
          <a:xfrm>
            <a:off x="3827748" y="1634470"/>
            <a:ext cx="4536504" cy="92333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br>
              <a:rPr kumimoji="0" lang="en-CA" sz="1800" b="1" i="0" u="none" strike="noStrike" kern="1200" cap="none" spc="0" normalizeH="0" baseline="0" noProof="0" dirty="0">
                <a:ln>
                  <a:noFill/>
                </a:ln>
                <a:solidFill>
                  <a:prstClr val="black"/>
                </a:solidFill>
                <a:effectLst/>
                <a:uLnTx/>
                <a:uFillTx/>
                <a:latin typeface="Century Gothic" panose="020B0502020202020204"/>
                <a:ea typeface="+mn-ea"/>
                <a:cs typeface="+mn-cs"/>
              </a:rPr>
            </a:br>
            <a:r>
              <a:rPr kumimoji="0" lang="en-CA" sz="1800" b="1" i="0" u="none" strike="noStrike" kern="1200" cap="none" spc="0" normalizeH="0" baseline="0" noProof="0" dirty="0">
                <a:ln>
                  <a:noFill/>
                </a:ln>
                <a:solidFill>
                  <a:prstClr val="black"/>
                </a:solidFill>
                <a:effectLst/>
                <a:uLnTx/>
                <a:uFillTx/>
                <a:latin typeface="Century Gothic" panose="020B0502020202020204"/>
                <a:ea typeface="+mn-ea"/>
                <a:cs typeface="+mn-cs"/>
              </a:rPr>
              <a:t>Children 0-1 year: Social development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1"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graphicFrame>
        <p:nvGraphicFramePr>
          <p:cNvPr id="2" name="Table 1">
            <a:extLst>
              <a:ext uri="{FF2B5EF4-FFF2-40B4-BE49-F238E27FC236}">
                <a16:creationId xmlns:a16="http://schemas.microsoft.com/office/drawing/2014/main" id="{23798F04-2BCF-4916-70EE-705E657B67E7}"/>
              </a:ext>
            </a:extLst>
          </p:cNvPr>
          <p:cNvGraphicFramePr>
            <a:graphicFrameLocks noGrp="1"/>
          </p:cNvGraphicFramePr>
          <p:nvPr>
            <p:extLst>
              <p:ext uri="{D42A27DB-BD31-4B8C-83A1-F6EECF244321}">
                <p14:modId xmlns:p14="http://schemas.microsoft.com/office/powerpoint/2010/main" val="634149466"/>
              </p:ext>
            </p:extLst>
          </p:nvPr>
        </p:nvGraphicFramePr>
        <p:xfrm>
          <a:off x="767409" y="332656"/>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501931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08" y="1442720"/>
            <a:ext cx="10657181" cy="4506560"/>
          </a:xfrm>
        </p:spPr>
        <p:txBody>
          <a:bodyPr>
            <a:normAutofit/>
          </a:bodyPr>
          <a:lstStyle/>
          <a:p>
            <a:pPr marL="0" indent="0">
              <a:buNone/>
            </a:pPr>
            <a:r>
              <a:rPr lang="en-CA" sz="2800" b="1" dirty="0"/>
              <a:t>Attachment</a:t>
            </a:r>
          </a:p>
          <a:p>
            <a:pPr marL="177800" indent="-177800"/>
            <a:r>
              <a:rPr lang="en-CA" dirty="0"/>
              <a:t>Lays the basic foundation for an infant’s later social relationships in life</a:t>
            </a:r>
          </a:p>
          <a:p>
            <a:pPr marL="177800" indent="-177800"/>
            <a:r>
              <a:rPr lang="en-CA" b="1" dirty="0"/>
              <a:t>Types of attachment:</a:t>
            </a:r>
          </a:p>
          <a:p>
            <a:pPr marL="577850" lvl="1" indent="-177800">
              <a:lnSpc>
                <a:spcPct val="200000"/>
              </a:lnSpc>
            </a:pPr>
            <a:r>
              <a:rPr lang="en-CA" b="1" dirty="0"/>
              <a:t>Secure</a:t>
            </a:r>
            <a:r>
              <a:rPr lang="en-CA" dirty="0"/>
              <a:t> attachment</a:t>
            </a:r>
          </a:p>
          <a:p>
            <a:pPr marL="577850" lvl="1" indent="-177800">
              <a:lnSpc>
                <a:spcPct val="200000"/>
              </a:lnSpc>
            </a:pPr>
            <a:r>
              <a:rPr lang="en-CA" b="1" dirty="0"/>
              <a:t>Avoidant</a:t>
            </a:r>
            <a:r>
              <a:rPr lang="en-CA" dirty="0"/>
              <a:t> attachment</a:t>
            </a:r>
          </a:p>
          <a:p>
            <a:pPr marL="577850" lvl="1" indent="-177800">
              <a:lnSpc>
                <a:spcPct val="200000"/>
              </a:lnSpc>
            </a:pPr>
            <a:r>
              <a:rPr lang="en-CA" b="1" dirty="0"/>
              <a:t>Resistant</a:t>
            </a:r>
            <a:r>
              <a:rPr lang="en-CA" dirty="0"/>
              <a:t> attachment</a:t>
            </a:r>
          </a:p>
          <a:p>
            <a:pPr marL="577850" lvl="1" indent="-177800">
              <a:lnSpc>
                <a:spcPct val="200000"/>
              </a:lnSpc>
            </a:pPr>
            <a:r>
              <a:rPr lang="en-CA" b="1" dirty="0"/>
              <a:t>Disorganized</a:t>
            </a:r>
            <a:r>
              <a:rPr lang="en-CA" dirty="0"/>
              <a:t> (disoriented) attachment</a:t>
            </a:r>
          </a:p>
          <a:p>
            <a:pPr marL="0" indent="0">
              <a:lnSpc>
                <a:spcPct val="200000"/>
              </a:lnSpc>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8042" y="2132856"/>
            <a:ext cx="4608513" cy="3096344"/>
          </a:xfrm>
          <a:prstGeom prst="rect">
            <a:avLst/>
          </a:prstGeom>
        </p:spPr>
      </p:pic>
      <p:pic>
        <p:nvPicPr>
          <p:cNvPr id="6"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896200" y="5882600"/>
            <a:ext cx="609600" cy="609600"/>
          </a:xfrm>
          <a:prstGeom prst="rect">
            <a:avLst/>
          </a:prstGeom>
        </p:spPr>
      </p:pic>
      <p:graphicFrame>
        <p:nvGraphicFramePr>
          <p:cNvPr id="4" name="Table 3">
            <a:extLst>
              <a:ext uri="{FF2B5EF4-FFF2-40B4-BE49-F238E27FC236}">
                <a16:creationId xmlns:a16="http://schemas.microsoft.com/office/drawing/2014/main" id="{C1704F2F-6E61-4D03-D28D-373F23C42065}"/>
              </a:ext>
            </a:extLst>
          </p:cNvPr>
          <p:cNvGraphicFramePr>
            <a:graphicFrameLocks noGrp="1"/>
          </p:cNvGraphicFramePr>
          <p:nvPr>
            <p:extLst>
              <p:ext uri="{D42A27DB-BD31-4B8C-83A1-F6EECF244321}">
                <p14:modId xmlns:p14="http://schemas.microsoft.com/office/powerpoint/2010/main" val="2868394567"/>
              </p:ext>
            </p:extLst>
          </p:nvPr>
        </p:nvGraphicFramePr>
        <p:xfrm>
          <a:off x="767409" y="332656"/>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171020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25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3A34ED9A-3E8D-436B-9709-C64D341FA33D}"/>
              </a:ext>
            </a:extLst>
          </p:cNvPr>
          <p:cNvSpPr>
            <a:spLocks noGrp="1"/>
          </p:cNvSpPr>
          <p:nvPr>
            <p:ph idx="1"/>
          </p:nvPr>
        </p:nvSpPr>
        <p:spPr>
          <a:xfrm>
            <a:off x="4943872" y="1599632"/>
            <a:ext cx="6840760" cy="4637680"/>
          </a:xfrm>
        </p:spPr>
        <p:txBody>
          <a:bodyPr>
            <a:normAutofit fontScale="92500" lnSpcReduction="20000"/>
          </a:bodyPr>
          <a:lstStyle/>
          <a:p>
            <a:pPr marL="0" indent="0">
              <a:buNone/>
            </a:pPr>
            <a:r>
              <a:rPr lang="en-CA" sz="2800" b="1" dirty="0"/>
              <a:t>Social relationships</a:t>
            </a:r>
            <a:endParaRPr lang="en-CA" b="1" dirty="0"/>
          </a:p>
          <a:p>
            <a:pPr marL="177800" indent="-177800"/>
            <a:r>
              <a:rPr lang="en-CA" sz="2600" dirty="0"/>
              <a:t>First social relationship is usually with parent(s)</a:t>
            </a:r>
          </a:p>
          <a:p>
            <a:pPr marL="177800" indent="-177800"/>
            <a:r>
              <a:rPr lang="en-CA" sz="2600" dirty="0"/>
              <a:t>Peer interaction begins early in infancy</a:t>
            </a:r>
          </a:p>
          <a:p>
            <a:pPr marL="177800" indent="-177800"/>
            <a:r>
              <a:rPr lang="en-CA" sz="2600" dirty="0"/>
              <a:t>6 months olds will look, point and smile at each other</a:t>
            </a:r>
          </a:p>
          <a:p>
            <a:pPr marL="177800" indent="-177800"/>
            <a:r>
              <a:rPr lang="en-CA" sz="2600" dirty="0"/>
              <a:t>They then begin to babble and laugh in each other’s presence</a:t>
            </a:r>
          </a:p>
          <a:p>
            <a:pPr marL="177800" indent="-177800"/>
            <a:r>
              <a:rPr lang="en-CA" sz="2600" dirty="0"/>
              <a:t>From 1 to preschool years, peer relationships become more complex</a:t>
            </a:r>
          </a:p>
          <a:p>
            <a:pPr marL="177800" indent="-177800"/>
            <a:r>
              <a:rPr lang="en-CA" sz="2600" dirty="0"/>
              <a:t>Non-social play is when children play alone or watch others play</a:t>
            </a:r>
          </a:p>
          <a:p>
            <a:pPr marL="0" indent="0">
              <a:buNone/>
            </a:pPr>
            <a:endParaRPr lang="en-CA" dirty="0"/>
          </a:p>
          <a:p>
            <a:pPr marL="0" indent="0" algn="ctr">
              <a:buNone/>
            </a:pPr>
            <a:endParaRPr lang="en-CA" dirty="0"/>
          </a:p>
        </p:txBody>
      </p:sp>
      <p:sp>
        <p:nvSpPr>
          <p:cNvPr id="8" name="TextBox 7">
            <a:extLst>
              <a:ext uri="{FF2B5EF4-FFF2-40B4-BE49-F238E27FC236}">
                <a16:creationId xmlns:a16="http://schemas.microsoft.com/office/drawing/2014/main" id="{EDB213C9-E6A5-4D3D-90F3-CD790AAE1262}"/>
              </a:ext>
            </a:extLst>
          </p:cNvPr>
          <p:cNvSpPr txBox="1"/>
          <p:nvPr/>
        </p:nvSpPr>
        <p:spPr>
          <a:xfrm>
            <a:off x="695400" y="1386642"/>
            <a:ext cx="3456384"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rPr>
              <a:t>Watch this video!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hlinkClick r:id="rId3"/>
              </a:rPr>
              <a:t>https://www.youtube.com/watch?v=_JmA2ClUvUY</a:t>
            </a: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pic>
        <p:nvPicPr>
          <p:cNvPr id="9" name="Picture 8">
            <a:extLst>
              <a:ext uri="{FF2B5EF4-FFF2-40B4-BE49-F238E27FC236}">
                <a16:creationId xmlns:a16="http://schemas.microsoft.com/office/drawing/2014/main" id="{C06D63CB-30A9-497A-83C1-DF1020BFB7A2}"/>
              </a:ext>
            </a:extLst>
          </p:cNvPr>
          <p:cNvPicPr>
            <a:picLocks noChangeAspect="1"/>
          </p:cNvPicPr>
          <p:nvPr/>
        </p:nvPicPr>
        <p:blipFill rotWithShape="1">
          <a:blip r:embed="rId4"/>
          <a:srcRect l="13973" t="24801" r="57087" b="27950"/>
          <a:stretch/>
        </p:blipFill>
        <p:spPr>
          <a:xfrm>
            <a:off x="695400" y="2564904"/>
            <a:ext cx="3991259" cy="3665442"/>
          </a:xfrm>
          <a:prstGeom prst="rect">
            <a:avLst/>
          </a:prstGeom>
        </p:spPr>
      </p:pic>
      <p:graphicFrame>
        <p:nvGraphicFramePr>
          <p:cNvPr id="2" name="Table 1">
            <a:extLst>
              <a:ext uri="{FF2B5EF4-FFF2-40B4-BE49-F238E27FC236}">
                <a16:creationId xmlns:a16="http://schemas.microsoft.com/office/drawing/2014/main" id="{F620001A-153C-81A8-9909-ACE913473260}"/>
              </a:ext>
            </a:extLst>
          </p:cNvPr>
          <p:cNvGraphicFramePr>
            <a:graphicFrameLocks noGrp="1"/>
          </p:cNvGraphicFramePr>
          <p:nvPr>
            <p:extLst>
              <p:ext uri="{D42A27DB-BD31-4B8C-83A1-F6EECF244321}">
                <p14:modId xmlns:p14="http://schemas.microsoft.com/office/powerpoint/2010/main" val="2868394567"/>
              </p:ext>
            </p:extLst>
          </p:nvPr>
        </p:nvGraphicFramePr>
        <p:xfrm>
          <a:off x="767409" y="332656"/>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6630815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09" y="1391920"/>
            <a:ext cx="10657181" cy="5277440"/>
          </a:xfrm>
        </p:spPr>
        <p:txBody>
          <a:bodyPr>
            <a:normAutofit fontScale="77500" lnSpcReduction="20000"/>
          </a:bodyPr>
          <a:lstStyle/>
          <a:p>
            <a:pPr marL="0" indent="0">
              <a:buNone/>
            </a:pPr>
            <a:r>
              <a:rPr lang="en-CA" sz="2800" b="1" dirty="0"/>
              <a:t>Temperament</a:t>
            </a:r>
            <a:r>
              <a:rPr lang="en-CA" sz="2800" dirty="0"/>
              <a:t>= a child’s consistent mood and style of behaviour</a:t>
            </a:r>
            <a:endParaRPr lang="en-CA" sz="2800" b="1" dirty="0"/>
          </a:p>
          <a:p>
            <a:pPr marL="0" indent="0">
              <a:buNone/>
            </a:pPr>
            <a:endParaRPr lang="en-CA" sz="2800" b="1" dirty="0"/>
          </a:p>
          <a:p>
            <a:pPr marL="177800" indent="-177800"/>
            <a:r>
              <a:rPr lang="en-CA" sz="2600" b="1" dirty="0"/>
              <a:t>Refers to </a:t>
            </a:r>
            <a:r>
              <a:rPr lang="en-CA" sz="2600" b="1" i="1" dirty="0"/>
              <a:t>how</a:t>
            </a:r>
            <a:r>
              <a:rPr lang="en-CA" sz="2600" b="1" dirty="0"/>
              <a:t> they do what they do</a:t>
            </a:r>
          </a:p>
          <a:p>
            <a:pPr marL="177800" indent="-177800"/>
            <a:r>
              <a:rPr lang="en-CA" sz="2600" b="1" dirty="0"/>
              <a:t>Evident in the first few weeks after birth</a:t>
            </a:r>
          </a:p>
          <a:p>
            <a:pPr marL="0" indent="0">
              <a:buNone/>
            </a:pPr>
            <a:endParaRPr lang="en-CA" b="1" dirty="0"/>
          </a:p>
          <a:p>
            <a:pPr marL="177800" indent="-177800"/>
            <a:r>
              <a:rPr lang="en-CA" sz="3000" b="1" dirty="0">
                <a:solidFill>
                  <a:srgbClr val="7030A0"/>
                </a:solidFill>
                <a:effectLst>
                  <a:outerShdw blurRad="38100" dist="38100" dir="2700000" algn="tl">
                    <a:srgbClr val="000000">
                      <a:alpha val="43137"/>
                    </a:srgbClr>
                  </a:outerShdw>
                </a:effectLst>
              </a:rPr>
              <a:t>Easy </a:t>
            </a:r>
            <a:r>
              <a:rPr lang="en-CA" sz="3000" dirty="0">
                <a:solidFill>
                  <a:srgbClr val="727272"/>
                </a:solidFill>
              </a:rPr>
              <a:t>- </a:t>
            </a:r>
            <a:r>
              <a:rPr lang="en-CA" sz="2600" dirty="0">
                <a:solidFill>
                  <a:srgbClr val="727272"/>
                </a:solidFill>
              </a:rPr>
              <a:t>Happy and cheerful </a:t>
            </a:r>
          </a:p>
          <a:p>
            <a:pPr marL="577850" lvl="1" indent="-177800"/>
            <a:r>
              <a:rPr lang="en-CA" sz="2600" dirty="0">
                <a:solidFill>
                  <a:srgbClr val="727272"/>
                </a:solidFill>
              </a:rPr>
              <a:t>Adjusts well to new situations.  Has regular routines for eating, sleeping and toileting</a:t>
            </a:r>
          </a:p>
          <a:p>
            <a:pPr marL="177800" indent="-177800"/>
            <a:r>
              <a:rPr lang="en-CA" sz="2600" b="1" dirty="0">
                <a:solidFill>
                  <a:srgbClr val="7030A0"/>
                </a:solidFill>
                <a:effectLst>
                  <a:outerShdw blurRad="38100" dist="38100" dir="2700000" algn="tl">
                    <a:srgbClr val="000000">
                      <a:alpha val="43137"/>
                    </a:srgbClr>
                  </a:outerShdw>
                </a:effectLst>
              </a:rPr>
              <a:t>Difficult -</a:t>
            </a:r>
            <a:r>
              <a:rPr lang="en-CA" sz="2600" dirty="0">
                <a:solidFill>
                  <a:srgbClr val="727272"/>
                </a:solidFill>
              </a:rPr>
              <a:t> Often unhappy</a:t>
            </a:r>
          </a:p>
          <a:p>
            <a:pPr marL="577850" lvl="1" indent="-177800"/>
            <a:r>
              <a:rPr lang="en-CA" sz="2600" dirty="0">
                <a:solidFill>
                  <a:srgbClr val="727272"/>
                </a:solidFill>
              </a:rPr>
              <a:t>Does not adjust well to new situations.  Has irregular routines for eating and sleeping.  Tends to withdraw from novel experiences. Reacts intensely to novel situations</a:t>
            </a:r>
          </a:p>
          <a:p>
            <a:pPr marL="177800" indent="-177800"/>
            <a:r>
              <a:rPr lang="en-CA" sz="2600" b="1" dirty="0">
                <a:solidFill>
                  <a:srgbClr val="7030A0"/>
                </a:solidFill>
                <a:effectLst>
                  <a:outerShdw blurRad="38100" dist="38100" dir="2700000" algn="tl">
                    <a:srgbClr val="000000">
                      <a:alpha val="43137"/>
                    </a:srgbClr>
                  </a:outerShdw>
                </a:effectLst>
              </a:rPr>
              <a:t>S</a:t>
            </a:r>
            <a:r>
              <a:rPr lang="en-CA" sz="3000" b="1" dirty="0">
                <a:solidFill>
                  <a:srgbClr val="7030A0"/>
                </a:solidFill>
                <a:effectLst>
                  <a:outerShdw blurRad="38100" dist="38100" dir="2700000" algn="tl">
                    <a:srgbClr val="000000">
                      <a:alpha val="43137"/>
                    </a:srgbClr>
                  </a:outerShdw>
                </a:effectLst>
              </a:rPr>
              <a:t>low-to-warm-up </a:t>
            </a:r>
          </a:p>
          <a:p>
            <a:pPr marL="577850" lvl="1" indent="-177800"/>
            <a:r>
              <a:rPr lang="en-CA" sz="2600" dirty="0">
                <a:solidFill>
                  <a:srgbClr val="727272"/>
                </a:solidFill>
              </a:rPr>
              <a:t>Tends to be unhappy and does not adjust well when placed in new situations.  Does not react intensely to novel situations</a:t>
            </a: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graphicFrame>
        <p:nvGraphicFramePr>
          <p:cNvPr id="2" name="Table 1">
            <a:extLst>
              <a:ext uri="{FF2B5EF4-FFF2-40B4-BE49-F238E27FC236}">
                <a16:creationId xmlns:a16="http://schemas.microsoft.com/office/drawing/2014/main" id="{969FAAA2-877A-3821-883F-5B4A96A8C81B}"/>
              </a:ext>
            </a:extLst>
          </p:cNvPr>
          <p:cNvGraphicFramePr>
            <a:graphicFrameLocks noGrp="1"/>
          </p:cNvGraphicFramePr>
          <p:nvPr>
            <p:extLst>
              <p:ext uri="{D42A27DB-BD31-4B8C-83A1-F6EECF244321}">
                <p14:modId xmlns:p14="http://schemas.microsoft.com/office/powerpoint/2010/main" val="2868394567"/>
              </p:ext>
            </p:extLst>
          </p:nvPr>
        </p:nvGraphicFramePr>
        <p:xfrm>
          <a:off x="767409" y="332656"/>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0335680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09" y="1484784"/>
            <a:ext cx="10657181" cy="5373216"/>
          </a:xfrm>
        </p:spPr>
        <p:txBody>
          <a:bodyPr>
            <a:normAutofit/>
          </a:bodyPr>
          <a:lstStyle/>
          <a:p>
            <a:pPr marL="0" indent="0">
              <a:buNone/>
            </a:pPr>
            <a:r>
              <a:rPr lang="en-CA" sz="2800" b="1" dirty="0"/>
              <a:t>Children 0-2: Play</a:t>
            </a:r>
            <a:endParaRPr lang="en-CA" b="1" dirty="0"/>
          </a:p>
          <a:p>
            <a:pPr marL="177800" indent="-177800"/>
            <a:endParaRPr lang="en-CA" sz="3200" dirty="0">
              <a:solidFill>
                <a:srgbClr val="727272"/>
              </a:solidFill>
            </a:endParaRPr>
          </a:p>
          <a:p>
            <a:pPr marL="177800" indent="-177800"/>
            <a:endParaRPr lang="en-CA" sz="3200" dirty="0">
              <a:solidFill>
                <a:srgbClr val="727272"/>
              </a:solidFill>
            </a:endParaRPr>
          </a:p>
          <a:p>
            <a:pPr marL="177800" indent="-177800"/>
            <a:endParaRPr lang="en-CA" sz="3200" dirty="0">
              <a:solidFill>
                <a:srgbClr val="727272"/>
              </a:solidFill>
            </a:endParaRPr>
          </a:p>
          <a:p>
            <a:pPr marL="177800" indent="-177800"/>
            <a:endParaRPr lang="en-CA" sz="3200" dirty="0">
              <a:solidFill>
                <a:srgbClr val="727272"/>
              </a:solidFill>
            </a:endParaRPr>
          </a:p>
          <a:p>
            <a:pPr marL="177800" indent="-177800">
              <a:buNone/>
            </a:pPr>
            <a:endParaRPr lang="en-CA" sz="3200" dirty="0">
              <a:solidFill>
                <a:srgbClr val="727272"/>
              </a:solidFill>
            </a:endParaRPr>
          </a:p>
          <a:p>
            <a:pPr marL="0" indent="0">
              <a:buNone/>
            </a:pPr>
            <a:endParaRPr lang="en-CA" sz="3200" dirty="0"/>
          </a:p>
          <a:p>
            <a:pPr marL="0" indent="0">
              <a:buNone/>
            </a:pPr>
            <a:endParaRPr lang="en-CA" sz="3200" dirty="0"/>
          </a:p>
          <a:p>
            <a:pPr marL="0" indent="0">
              <a:buNone/>
            </a:pPr>
            <a:endParaRPr lang="en-CA" dirty="0"/>
          </a:p>
          <a:p>
            <a:pPr marL="0" indent="0" algn="ctr">
              <a:buNone/>
            </a:pPr>
            <a:endParaRPr lang="en-CA"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5090" y="2258340"/>
            <a:ext cx="5508612" cy="3826104"/>
          </a:xfrm>
          <a:prstGeom prst="rect">
            <a:avLst/>
          </a:prstGeom>
          <a:ln>
            <a:noFill/>
          </a:ln>
          <a:effectLst>
            <a:softEdge rad="112500"/>
          </a:effectLst>
        </p:spPr>
      </p:pic>
      <p:sp>
        <p:nvSpPr>
          <p:cNvPr id="6" name="Rounded Rectangle 5"/>
          <p:cNvSpPr/>
          <p:nvPr/>
        </p:nvSpPr>
        <p:spPr>
          <a:xfrm>
            <a:off x="1356807" y="2218679"/>
            <a:ext cx="4528321" cy="2099328"/>
          </a:xfrm>
          <a:prstGeom prst="roundRect">
            <a:avLst/>
          </a:prstGeom>
          <a:solidFill>
            <a:srgbClr val="B4C7E9"/>
          </a:solidFill>
          <a:ln>
            <a:solidFill>
              <a:srgbClr val="50B4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457200" rtl="0" eaLnBrk="1" fontAlgn="auto" latinLnBrk="0" hangingPunct="1">
              <a:lnSpc>
                <a:spcPct val="100000"/>
              </a:lnSpc>
              <a:spcBef>
                <a:spcPts val="0"/>
              </a:spcBef>
              <a:spcAft>
                <a:spcPts val="0"/>
              </a:spcAft>
              <a:buClrTx/>
              <a:buSzTx/>
              <a:buFontTx/>
              <a:buNone/>
              <a:tabLst/>
              <a:defRPr/>
            </a:pPr>
            <a:r>
              <a:rPr kumimoji="0" lang="en-CA" sz="2000" b="1" i="0" u="none" strike="noStrike" kern="1200" cap="none" spc="0" normalizeH="0" baseline="0" noProof="0" dirty="0">
                <a:ln>
                  <a:noFill/>
                </a:ln>
                <a:solidFill>
                  <a:prstClr val="black"/>
                </a:solidFill>
                <a:effectLst/>
                <a:uLnTx/>
                <a:uFillTx/>
                <a:latin typeface="Century Gothic" panose="020B0502020202020204"/>
                <a:ea typeface="+mn-ea"/>
                <a:cs typeface="+mn-cs"/>
              </a:rPr>
              <a:t>A few weeks old: social, smiling, moving head to catch the eye of another, copying movements, copy sounds, rhythms</a:t>
            </a:r>
          </a:p>
          <a:p>
            <a:pPr marL="177800" marR="0" lvl="0" indent="-177800" algn="l" defTabSz="457200" rtl="0" eaLnBrk="1" fontAlgn="auto" latinLnBrk="0" hangingPunct="1">
              <a:lnSpc>
                <a:spcPct val="100000"/>
              </a:lnSpc>
              <a:spcBef>
                <a:spcPts val="0"/>
              </a:spcBef>
              <a:spcAft>
                <a:spcPts val="0"/>
              </a:spcAft>
              <a:buClrTx/>
              <a:buSzTx/>
              <a:buFontTx/>
              <a:buNone/>
              <a:tabLst/>
              <a:defRPr/>
            </a:pPr>
            <a:endParaRPr kumimoji="0" lang="en-CA" sz="2000" b="1"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8" name="Rounded Rectangle 7"/>
          <p:cNvSpPr/>
          <p:nvPr/>
        </p:nvSpPr>
        <p:spPr>
          <a:xfrm>
            <a:off x="1403536" y="4617866"/>
            <a:ext cx="4528321" cy="2240134"/>
          </a:xfrm>
          <a:prstGeom prst="roundRect">
            <a:avLst/>
          </a:prstGeom>
          <a:solidFill>
            <a:srgbClr val="50B4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457200" rtl="0" eaLnBrk="1" fontAlgn="auto" latinLnBrk="0" hangingPunct="1">
              <a:lnSpc>
                <a:spcPct val="100000"/>
              </a:lnSpc>
              <a:spcBef>
                <a:spcPts val="0"/>
              </a:spcBef>
              <a:spcAft>
                <a:spcPts val="0"/>
              </a:spcAft>
              <a:buClrTx/>
              <a:buSzTx/>
              <a:buFontTx/>
              <a:buNone/>
              <a:tabLst/>
              <a:defRPr/>
            </a:pPr>
            <a:r>
              <a:rPr kumimoji="0" lang="en-CA" sz="2000" b="1" i="0" u="none" strike="noStrike" kern="1200" cap="none" spc="0" normalizeH="0" baseline="0" noProof="0">
                <a:ln>
                  <a:noFill/>
                </a:ln>
                <a:solidFill>
                  <a:prstClr val="black"/>
                </a:solidFill>
                <a:effectLst/>
                <a:uLnTx/>
                <a:uFillTx/>
                <a:latin typeface="Century Gothic" panose="020B0502020202020204"/>
                <a:ea typeface="+mn-ea"/>
                <a:cs typeface="+mn-cs"/>
              </a:rPr>
              <a:t>By </a:t>
            </a:r>
            <a:r>
              <a:rPr kumimoji="0" lang="en-CA" sz="2000" b="1" i="0" u="none" strike="noStrike" kern="1200" cap="none" spc="0" normalizeH="0" baseline="0" noProof="0" dirty="0">
                <a:ln>
                  <a:noFill/>
                </a:ln>
                <a:solidFill>
                  <a:prstClr val="black"/>
                </a:solidFill>
                <a:effectLst/>
                <a:uLnTx/>
                <a:uFillTx/>
                <a:latin typeface="Century Gothic" panose="020B0502020202020204"/>
                <a:ea typeface="+mn-ea"/>
                <a:cs typeface="+mn-cs"/>
              </a:rPr>
              <a:t>end of 1st year - claps, smiles, hide and seek</a:t>
            </a:r>
          </a:p>
          <a:p>
            <a:pPr marL="177800" marR="0" lvl="0" indent="-177800" algn="l" defTabSz="457200" rtl="0" eaLnBrk="1" fontAlgn="auto" latinLnBrk="0" hangingPunct="1">
              <a:lnSpc>
                <a:spcPct val="100000"/>
              </a:lnSpc>
              <a:spcBef>
                <a:spcPts val="0"/>
              </a:spcBef>
              <a:spcAft>
                <a:spcPts val="0"/>
              </a:spcAft>
              <a:buClrTx/>
              <a:buSzTx/>
              <a:buFontTx/>
              <a:buNone/>
              <a:tabLst/>
              <a:defRPr/>
            </a:pPr>
            <a:r>
              <a:rPr kumimoji="0" lang="en-CA" sz="2000" b="1" i="0" u="none" strike="noStrike" kern="1200" cap="none" spc="0" normalizeH="0" baseline="0" noProof="0" dirty="0">
                <a:ln>
                  <a:noFill/>
                </a:ln>
                <a:solidFill>
                  <a:prstClr val="black"/>
                </a:solidFill>
                <a:effectLst/>
                <a:uLnTx/>
                <a:uFillTx/>
                <a:latin typeface="Century Gothic" panose="020B0502020202020204"/>
                <a:ea typeface="+mn-ea"/>
                <a:cs typeface="+mn-cs"/>
              </a:rPr>
              <a:t>2 years: rhythm, rhymes, stories, songs, dancing, imitation of adults at work, giving and receiving </a:t>
            </a:r>
          </a:p>
        </p:txBody>
      </p:sp>
      <p:graphicFrame>
        <p:nvGraphicFramePr>
          <p:cNvPr id="4" name="Table 3">
            <a:extLst>
              <a:ext uri="{FF2B5EF4-FFF2-40B4-BE49-F238E27FC236}">
                <a16:creationId xmlns:a16="http://schemas.microsoft.com/office/drawing/2014/main" id="{512ED100-7DAD-EE28-0439-F2755C7073C7}"/>
              </a:ext>
            </a:extLst>
          </p:cNvPr>
          <p:cNvGraphicFramePr>
            <a:graphicFrameLocks noGrp="1"/>
          </p:cNvGraphicFramePr>
          <p:nvPr>
            <p:extLst>
              <p:ext uri="{D42A27DB-BD31-4B8C-83A1-F6EECF244321}">
                <p14:modId xmlns:p14="http://schemas.microsoft.com/office/powerpoint/2010/main" val="2868394567"/>
              </p:ext>
            </p:extLst>
          </p:nvPr>
        </p:nvGraphicFramePr>
        <p:xfrm>
          <a:off x="767409" y="332656"/>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0184260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4631" y="2011679"/>
            <a:ext cx="11017222" cy="4844671"/>
          </a:xfrm>
        </p:spPr>
        <p:txBody>
          <a:bodyPr>
            <a:normAutofit fontScale="70000" lnSpcReduction="20000"/>
          </a:bodyPr>
          <a:lstStyle/>
          <a:p>
            <a:pPr marL="177800" indent="-177800"/>
            <a:r>
              <a:rPr lang="en-CA" sz="4100" dirty="0">
                <a:solidFill>
                  <a:srgbClr val="727272"/>
                </a:solidFill>
              </a:rPr>
              <a:t>Children enjoy parallel play, engaging in solitary activities near other children </a:t>
            </a:r>
          </a:p>
          <a:p>
            <a:pPr marL="177800" indent="-177800"/>
            <a:r>
              <a:rPr lang="en-CA" sz="4100" dirty="0">
                <a:solidFill>
                  <a:srgbClr val="727272"/>
                </a:solidFill>
              </a:rPr>
              <a:t>They are likely to:</a:t>
            </a:r>
          </a:p>
          <a:p>
            <a:pPr marL="725488" lvl="1" indent="-325438"/>
            <a:r>
              <a:rPr lang="en-CA" sz="4100" dirty="0">
                <a:solidFill>
                  <a:srgbClr val="727272"/>
                </a:solidFill>
              </a:rPr>
              <a:t>Watch other children and briefly join in play</a:t>
            </a:r>
          </a:p>
          <a:p>
            <a:pPr marL="725488" lvl="1" indent="-325438"/>
            <a:r>
              <a:rPr lang="en-CA" sz="4100" dirty="0">
                <a:solidFill>
                  <a:srgbClr val="727272"/>
                </a:solidFill>
              </a:rPr>
              <a:t>Defend their possessions</a:t>
            </a:r>
          </a:p>
          <a:p>
            <a:pPr marL="725488" lvl="1" indent="-325438"/>
            <a:r>
              <a:rPr lang="en-CA" sz="4100" dirty="0">
                <a:solidFill>
                  <a:srgbClr val="727272"/>
                </a:solidFill>
              </a:rPr>
              <a:t>Begin to play house</a:t>
            </a:r>
          </a:p>
          <a:p>
            <a:pPr marL="725488" lvl="1" indent="-325438"/>
            <a:r>
              <a:rPr lang="en-CA" sz="4100" dirty="0">
                <a:solidFill>
                  <a:srgbClr val="727272"/>
                </a:solidFill>
              </a:rPr>
              <a:t>Use objects symbolically in play</a:t>
            </a:r>
          </a:p>
          <a:p>
            <a:pPr marL="725488" lvl="1" indent="-325438"/>
            <a:r>
              <a:rPr lang="en-CA" sz="4100" dirty="0">
                <a:solidFill>
                  <a:srgbClr val="727272"/>
                </a:solidFill>
              </a:rPr>
              <a:t>Participate in simple group activities, such as singing clapping or dancing</a:t>
            </a:r>
          </a:p>
          <a:p>
            <a:pPr marL="725488" lvl="1" indent="-325438"/>
            <a:r>
              <a:rPr lang="en-CA" sz="4100" dirty="0">
                <a:solidFill>
                  <a:srgbClr val="727272"/>
                </a:solidFill>
              </a:rPr>
              <a:t>Know gender identity</a:t>
            </a: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sp>
        <p:nvSpPr>
          <p:cNvPr id="2" name="TextBox 1"/>
          <p:cNvSpPr txBox="1"/>
          <p:nvPr/>
        </p:nvSpPr>
        <p:spPr>
          <a:xfrm>
            <a:off x="4120416" y="1365103"/>
            <a:ext cx="2867582" cy="461665"/>
          </a:xfrm>
          <a:prstGeom prst="rect">
            <a:avLst/>
          </a:prstGeom>
          <a:solidFill>
            <a:srgbClr val="50B4C8"/>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entury Gothic" panose="020B0502020202020204"/>
                <a:ea typeface="+mn-ea"/>
                <a:cs typeface="+mn-cs"/>
              </a:rPr>
              <a:t>Play at 3 years</a:t>
            </a:r>
            <a:r>
              <a:rPr kumimoji="0" lang="en-CA" sz="18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graphicFrame>
        <p:nvGraphicFramePr>
          <p:cNvPr id="4" name="Table 3">
            <a:extLst>
              <a:ext uri="{FF2B5EF4-FFF2-40B4-BE49-F238E27FC236}">
                <a16:creationId xmlns:a16="http://schemas.microsoft.com/office/drawing/2014/main" id="{843B0293-D6DD-8855-D017-FECB21F99867}"/>
              </a:ext>
            </a:extLst>
          </p:cNvPr>
          <p:cNvGraphicFramePr>
            <a:graphicFrameLocks noGrp="1"/>
          </p:cNvGraphicFramePr>
          <p:nvPr>
            <p:extLst>
              <p:ext uri="{D42A27DB-BD31-4B8C-83A1-F6EECF244321}">
                <p14:modId xmlns:p14="http://schemas.microsoft.com/office/powerpoint/2010/main" val="2868394567"/>
              </p:ext>
            </p:extLst>
          </p:nvPr>
        </p:nvGraphicFramePr>
        <p:xfrm>
          <a:off x="767409" y="332656"/>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2343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1384" y="3936848"/>
            <a:ext cx="10657181" cy="2592288"/>
          </a:xfrm>
          <a:ln w="28575">
            <a:solidFill>
              <a:srgbClr val="50B4C8"/>
            </a:solidFill>
          </a:ln>
        </p:spPr>
        <p:txBody>
          <a:bodyPr>
            <a:normAutofit/>
          </a:bodyPr>
          <a:lstStyle/>
          <a:p>
            <a:pPr marL="177800" indent="-177800"/>
            <a:r>
              <a:rPr lang="en-CA" b="1" dirty="0">
                <a:solidFill>
                  <a:srgbClr val="727272"/>
                </a:solidFill>
              </a:rPr>
              <a:t>Children become more interested in other children</a:t>
            </a:r>
          </a:p>
          <a:p>
            <a:pPr marL="177800" indent="-177800"/>
            <a:r>
              <a:rPr lang="en-CA" b="1" dirty="0">
                <a:solidFill>
                  <a:srgbClr val="727272"/>
                </a:solidFill>
              </a:rPr>
              <a:t>They are now more likely to:</a:t>
            </a:r>
          </a:p>
          <a:p>
            <a:pPr marL="725488" lvl="1" indent="-325438"/>
            <a:r>
              <a:rPr lang="en-CA" b="1" dirty="0">
                <a:solidFill>
                  <a:srgbClr val="727272"/>
                </a:solidFill>
              </a:rPr>
              <a:t>Share toys, taking turns with assistance</a:t>
            </a:r>
          </a:p>
          <a:p>
            <a:pPr marL="725488" lvl="1" indent="-325438"/>
            <a:r>
              <a:rPr lang="en-CA" b="1" dirty="0">
                <a:solidFill>
                  <a:srgbClr val="727272"/>
                </a:solidFill>
              </a:rPr>
              <a:t>Initiate or join in play with other children and make up games</a:t>
            </a:r>
          </a:p>
          <a:p>
            <a:pPr marL="725488" lvl="1" indent="-325438"/>
            <a:r>
              <a:rPr lang="en-CA" b="1" dirty="0">
                <a:solidFill>
                  <a:srgbClr val="727272"/>
                </a:solidFill>
              </a:rPr>
              <a:t>Begin dramatic play, acting out whole scenes (such as traveling, pretending to be animals)</a:t>
            </a:r>
            <a:endParaRPr lang="en-CA" b="1" dirty="0"/>
          </a:p>
          <a:p>
            <a:pPr marL="0" indent="0">
              <a:buNone/>
            </a:pPr>
            <a:endParaRPr lang="en-CA" dirty="0"/>
          </a:p>
          <a:p>
            <a:pPr marL="0" indent="0">
              <a:buNone/>
            </a:pPr>
            <a:endParaRPr lang="en-CA" dirty="0"/>
          </a:p>
          <a:p>
            <a:pPr marL="0" indent="0" algn="ctr">
              <a:buNone/>
            </a:pPr>
            <a:endParaRPr lang="en-CA" dirty="0"/>
          </a:p>
        </p:txBody>
      </p:sp>
      <p:sp>
        <p:nvSpPr>
          <p:cNvPr id="4" name="TextBox 3"/>
          <p:cNvSpPr txBox="1"/>
          <p:nvPr/>
        </p:nvSpPr>
        <p:spPr>
          <a:xfrm>
            <a:off x="1199456" y="1904790"/>
            <a:ext cx="3947701" cy="1107996"/>
          </a:xfrm>
          <a:prstGeom prst="rect">
            <a:avLst/>
          </a:prstGeom>
          <a:solidFill>
            <a:srgbClr val="50B4C8"/>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entury Gothic" panose="020B0502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entury Gothic" panose="020B0502020202020204"/>
                <a:ea typeface="+mn-ea"/>
                <a:cs typeface="+mn-cs"/>
              </a:rPr>
              <a:t>Play at 4 years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0408" y="1261774"/>
            <a:ext cx="4289301" cy="2394028"/>
          </a:xfrm>
          <a:prstGeom prst="rect">
            <a:avLst/>
          </a:prstGeom>
          <a:ln>
            <a:noFill/>
          </a:ln>
          <a:effectLst>
            <a:outerShdw blurRad="292100" dist="139700" dir="2700000" algn="tl" rotWithShape="0">
              <a:srgbClr val="333333">
                <a:alpha val="65000"/>
              </a:srgbClr>
            </a:outerShdw>
          </a:effectLst>
        </p:spPr>
      </p:pic>
      <p:graphicFrame>
        <p:nvGraphicFramePr>
          <p:cNvPr id="6" name="Table 5">
            <a:extLst>
              <a:ext uri="{FF2B5EF4-FFF2-40B4-BE49-F238E27FC236}">
                <a16:creationId xmlns:a16="http://schemas.microsoft.com/office/drawing/2014/main" id="{DD18A718-7B75-5998-5325-86CBB3B390E2}"/>
              </a:ext>
            </a:extLst>
          </p:cNvPr>
          <p:cNvGraphicFramePr>
            <a:graphicFrameLocks noGrp="1"/>
          </p:cNvGraphicFramePr>
          <p:nvPr>
            <p:extLst>
              <p:ext uri="{D42A27DB-BD31-4B8C-83A1-F6EECF244321}">
                <p14:modId xmlns:p14="http://schemas.microsoft.com/office/powerpoint/2010/main" val="2868394567"/>
              </p:ext>
            </p:extLst>
          </p:nvPr>
        </p:nvGraphicFramePr>
        <p:xfrm>
          <a:off x="767409" y="332656"/>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8150209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0744" y="3789040"/>
            <a:ext cx="4896544" cy="1988840"/>
          </a:xfrm>
        </p:spPr>
        <p:txBody>
          <a:bodyPr>
            <a:normAutofit/>
          </a:bodyPr>
          <a:lstStyle/>
          <a:p>
            <a:pPr marL="0" indent="0">
              <a:buNone/>
            </a:pPr>
            <a:endParaRPr lang="en-CA" dirty="0"/>
          </a:p>
          <a:p>
            <a:pPr marL="0" indent="0" algn="ctr">
              <a:buNone/>
            </a:pPr>
            <a:endParaRPr lang="en-CA" dirty="0"/>
          </a:p>
        </p:txBody>
      </p:sp>
      <p:sp>
        <p:nvSpPr>
          <p:cNvPr id="4" name="TextBox 3"/>
          <p:cNvSpPr txBox="1"/>
          <p:nvPr/>
        </p:nvSpPr>
        <p:spPr>
          <a:xfrm>
            <a:off x="1271464" y="1988840"/>
            <a:ext cx="2675205" cy="461665"/>
          </a:xfrm>
          <a:prstGeom prst="rect">
            <a:avLst/>
          </a:prstGeom>
          <a:solidFill>
            <a:srgbClr val="50B4C8"/>
          </a:solidFill>
          <a:effectLst>
            <a:outerShdw blurRad="50800" dist="38100" dir="2700000" algn="tl"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entury Gothic" panose="020B0502020202020204"/>
                <a:ea typeface="+mn-ea"/>
                <a:cs typeface="+mn-cs"/>
              </a:rPr>
              <a:t>Play </a:t>
            </a:r>
            <a:r>
              <a:rPr kumimoji="0" lang="en-CA"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entury Gothic" panose="020B0502020202020204"/>
                <a:ea typeface="+mn-ea"/>
                <a:cs typeface="+mn-cs"/>
              </a:rPr>
              <a:t>at </a:t>
            </a:r>
            <a:r>
              <a:rPr kumimoji="0" lang="en-CA" sz="24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entury Gothic" panose="020B0502020202020204"/>
                <a:ea typeface="+mn-ea"/>
                <a:cs typeface="+mn-cs"/>
              </a:rPr>
              <a:t>5 years</a:t>
            </a:r>
            <a:r>
              <a:rPr kumimoji="0" lang="en-CA" sz="1800" b="1" i="0" u="none" strike="noStrike" kern="1200" cap="none" spc="0" normalizeH="0" baseline="0" noProof="0">
                <a:ln>
                  <a:noFill/>
                </a:ln>
                <a:solidFill>
                  <a:prstClr val="black"/>
                </a:solidFill>
                <a:effectLst/>
                <a:uLnTx/>
                <a:uFillTx/>
                <a:latin typeface="Century Gothic" panose="020B0502020202020204"/>
                <a:ea typeface="+mn-ea"/>
                <a:cs typeface="+mn-cs"/>
              </a:rPr>
              <a:t>:</a:t>
            </a:r>
            <a:endParaRPr kumimoji="0" lang="en-CA" sz="1800" b="1"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graphicFrame>
        <p:nvGraphicFramePr>
          <p:cNvPr id="2" name="Diagram 1"/>
          <p:cNvGraphicFramePr/>
          <p:nvPr/>
        </p:nvGraphicFramePr>
        <p:xfrm>
          <a:off x="3071664" y="1412776"/>
          <a:ext cx="7918572" cy="4968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Table 5">
            <a:extLst>
              <a:ext uri="{FF2B5EF4-FFF2-40B4-BE49-F238E27FC236}">
                <a16:creationId xmlns:a16="http://schemas.microsoft.com/office/drawing/2014/main" id="{00E1AEAE-ABED-32EC-F991-458678968A30}"/>
              </a:ext>
            </a:extLst>
          </p:cNvPr>
          <p:cNvGraphicFramePr>
            <a:graphicFrameLocks noGrp="1"/>
          </p:cNvGraphicFramePr>
          <p:nvPr>
            <p:extLst>
              <p:ext uri="{D42A27DB-BD31-4B8C-83A1-F6EECF244321}">
                <p14:modId xmlns:p14="http://schemas.microsoft.com/office/powerpoint/2010/main" val="2868394567"/>
              </p:ext>
            </p:extLst>
          </p:nvPr>
        </p:nvGraphicFramePr>
        <p:xfrm>
          <a:off x="767409" y="332656"/>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0090176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47528" y="1844824"/>
            <a:ext cx="6984776" cy="4392488"/>
          </a:xfrm>
        </p:spPr>
        <p:txBody>
          <a:bodyPr>
            <a:normAutofit/>
          </a:bodyPr>
          <a:lstStyle/>
          <a:p>
            <a:pPr marL="0" indent="0">
              <a:buNone/>
            </a:pPr>
            <a:r>
              <a:rPr lang="en-CA" sz="3600" b="1" dirty="0"/>
              <a:t>Self-concept in </a:t>
            </a:r>
            <a:r>
              <a:rPr lang="en-CA" sz="3600" b="1"/>
              <a:t>middle childhood</a:t>
            </a:r>
            <a:endParaRPr lang="en-CA" sz="1400" b="1"/>
          </a:p>
          <a:p>
            <a:pPr marL="0" indent="0">
              <a:buNone/>
            </a:pPr>
            <a:endParaRPr lang="en-CA" sz="1200" b="1" dirty="0"/>
          </a:p>
          <a:p>
            <a:pPr marL="396875" indent="-396875">
              <a:lnSpc>
                <a:spcPct val="110000"/>
              </a:lnSpc>
              <a:spcBef>
                <a:spcPts val="0"/>
              </a:spcBef>
            </a:pPr>
            <a:r>
              <a:rPr lang="en-CA" sz="2400" dirty="0">
                <a:solidFill>
                  <a:schemeClr val="tx1"/>
                </a:solidFill>
              </a:rPr>
              <a:t>Changes in self-concept during these years</a:t>
            </a:r>
          </a:p>
          <a:p>
            <a:pPr marL="396875" indent="-396875">
              <a:lnSpc>
                <a:spcPct val="110000"/>
              </a:lnSpc>
              <a:spcBef>
                <a:spcPts val="0"/>
              </a:spcBef>
            </a:pPr>
            <a:r>
              <a:rPr lang="en-CA" sz="2400" dirty="0">
                <a:solidFill>
                  <a:schemeClr val="tx1"/>
                </a:solidFill>
              </a:rPr>
              <a:t>Cognitive, social &amp; cultural Influences</a:t>
            </a:r>
          </a:p>
          <a:p>
            <a:pPr marL="396875" indent="-396875">
              <a:lnSpc>
                <a:spcPct val="110000"/>
              </a:lnSpc>
              <a:spcBef>
                <a:spcPts val="0"/>
              </a:spcBef>
            </a:pPr>
            <a:r>
              <a:rPr lang="en-CA" sz="2400" dirty="0">
                <a:solidFill>
                  <a:schemeClr val="tx1"/>
                </a:solidFill>
              </a:rPr>
              <a:t>Development of self-esteem</a:t>
            </a:r>
          </a:p>
          <a:p>
            <a:pPr marL="396875" indent="-396875">
              <a:lnSpc>
                <a:spcPct val="110000"/>
              </a:lnSpc>
              <a:spcBef>
                <a:spcPts val="0"/>
              </a:spcBef>
            </a:pPr>
            <a:r>
              <a:rPr lang="en-CA" sz="2400">
                <a:solidFill>
                  <a:schemeClr val="tx1"/>
                </a:solidFill>
              </a:rPr>
              <a:t>Watch </a:t>
            </a:r>
            <a:r>
              <a:rPr lang="en-CA" sz="2400" dirty="0">
                <a:solidFill>
                  <a:schemeClr val="tx1"/>
                </a:solidFill>
              </a:rPr>
              <a:t>this video about self-concept:</a:t>
            </a:r>
            <a:r>
              <a:rPr lang="en-CA" dirty="0"/>
              <a:t> </a:t>
            </a:r>
            <a:r>
              <a:rPr lang="en-CA" sz="2000" dirty="0">
                <a:hlinkClick r:id="rId3"/>
              </a:rPr>
              <a:t>https://www.youtube.com/watch?v=naRK-OKOXV8</a:t>
            </a:r>
            <a:r>
              <a:rPr lang="en-CA" sz="2000" dirty="0"/>
              <a:t> </a:t>
            </a:r>
          </a:p>
          <a:p>
            <a:pPr marL="177800" indent="-177800"/>
            <a:endParaRPr lang="en-CA" dirty="0"/>
          </a:p>
          <a:p>
            <a:pPr marL="177800" indent="-177800"/>
            <a:endParaRPr lang="en-CA" dirty="0"/>
          </a:p>
          <a:p>
            <a:pPr marL="177800" indent="-177800"/>
            <a:endParaRPr lang="en-CA" dirty="0"/>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512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0479"/>
          <a:stretch/>
        </p:blipFill>
        <p:spPr bwMode="auto">
          <a:xfrm>
            <a:off x="9028837" y="1831420"/>
            <a:ext cx="2369700" cy="3397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2" name="Table 1">
            <a:extLst>
              <a:ext uri="{FF2B5EF4-FFF2-40B4-BE49-F238E27FC236}">
                <a16:creationId xmlns:a16="http://schemas.microsoft.com/office/drawing/2014/main" id="{2F9BD8B2-3FCA-4D76-B578-77BA7C190F6B}"/>
              </a:ext>
            </a:extLst>
          </p:cNvPr>
          <p:cNvGraphicFramePr>
            <a:graphicFrameLocks noGrp="1"/>
          </p:cNvGraphicFramePr>
          <p:nvPr>
            <p:extLst>
              <p:ext uri="{D42A27DB-BD31-4B8C-83A1-F6EECF244321}">
                <p14:modId xmlns:p14="http://schemas.microsoft.com/office/powerpoint/2010/main" val="2346857883"/>
              </p:ext>
            </p:extLst>
          </p:nvPr>
        </p:nvGraphicFramePr>
        <p:xfrm>
          <a:off x="1760538" y="476250"/>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26419969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47527" y="1772816"/>
            <a:ext cx="9577063" cy="4392488"/>
          </a:xfrm>
        </p:spPr>
        <p:txBody>
          <a:bodyPr>
            <a:normAutofit/>
          </a:bodyPr>
          <a:lstStyle/>
          <a:p>
            <a:pPr marL="0" indent="0">
              <a:buNone/>
            </a:pPr>
            <a:r>
              <a:rPr lang="en-CA" sz="3600" b="1" dirty="0">
                <a:solidFill>
                  <a:schemeClr val="tx1"/>
                </a:solidFill>
              </a:rPr>
              <a:t>Self-esteem in middle childhood</a:t>
            </a:r>
          </a:p>
          <a:p>
            <a:pPr marL="517525" indent="-517525">
              <a:buNone/>
            </a:pPr>
            <a:endParaRPr lang="en-CA" sz="1400" b="1" dirty="0">
              <a:solidFill>
                <a:schemeClr val="tx1"/>
              </a:solidFill>
            </a:endParaRPr>
          </a:p>
          <a:p>
            <a:pPr marL="517525" indent="-517525"/>
            <a:r>
              <a:rPr lang="en-CA" sz="2800" dirty="0">
                <a:solidFill>
                  <a:schemeClr val="tx1"/>
                </a:solidFill>
              </a:rPr>
              <a:t>Children of this age begin to compare themselves to peers and siblings</a:t>
            </a:r>
          </a:p>
          <a:p>
            <a:pPr marL="517525" indent="-517525"/>
            <a:r>
              <a:rPr lang="en-CA" sz="2800" dirty="0">
                <a:solidFill>
                  <a:schemeClr val="tx1"/>
                </a:solidFill>
              </a:rPr>
              <a:t>Exposed to more feedback about skills and performance</a:t>
            </a:r>
          </a:p>
          <a:p>
            <a:pPr marL="517525" indent="-517525"/>
            <a:r>
              <a:rPr lang="en-CA" sz="2800" dirty="0">
                <a:solidFill>
                  <a:schemeClr val="tx1"/>
                </a:solidFill>
              </a:rPr>
              <a:t>Many do not view themselves positively</a:t>
            </a:r>
          </a:p>
          <a:p>
            <a:pPr marL="517525" indent="-517525"/>
            <a:r>
              <a:rPr lang="en-CA" sz="2800" dirty="0">
                <a:solidFill>
                  <a:schemeClr val="tx1"/>
                </a:solidFill>
              </a:rPr>
              <a:t>25% of 9-10 year olds had negative self-esteem</a:t>
            </a:r>
          </a:p>
          <a:p>
            <a:pPr marL="0" indent="0">
              <a:buNone/>
            </a:pPr>
            <a:endParaRPr lang="en-CA" dirty="0"/>
          </a:p>
          <a:p>
            <a:pPr marL="177800" indent="-177800"/>
            <a:endParaRPr lang="en-CA" dirty="0"/>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graphicFrame>
        <p:nvGraphicFramePr>
          <p:cNvPr id="2" name="Table 1">
            <a:extLst>
              <a:ext uri="{FF2B5EF4-FFF2-40B4-BE49-F238E27FC236}">
                <a16:creationId xmlns:a16="http://schemas.microsoft.com/office/drawing/2014/main" id="{11F04690-45D6-4ADA-8918-0A6930ED74BA}"/>
              </a:ext>
            </a:extLst>
          </p:cNvPr>
          <p:cNvGraphicFramePr>
            <a:graphicFrameLocks noGrp="1"/>
          </p:cNvGraphicFramePr>
          <p:nvPr>
            <p:extLst>
              <p:ext uri="{D42A27DB-BD31-4B8C-83A1-F6EECF244321}">
                <p14:modId xmlns:p14="http://schemas.microsoft.com/office/powerpoint/2010/main" val="631175839"/>
              </p:ext>
            </p:extLst>
          </p:nvPr>
        </p:nvGraphicFramePr>
        <p:xfrm>
          <a:off x="1665288" y="514350"/>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31836184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35960" y="1556792"/>
            <a:ext cx="5688630" cy="4608512"/>
          </a:xfrm>
        </p:spPr>
        <p:txBody>
          <a:bodyPr>
            <a:normAutofit fontScale="55000" lnSpcReduction="20000"/>
          </a:bodyPr>
          <a:lstStyle/>
          <a:p>
            <a:pPr marL="0" indent="0">
              <a:buNone/>
            </a:pPr>
            <a:r>
              <a:rPr lang="en-CA" sz="4600" b="1" dirty="0"/>
              <a:t>Influences on self-esteem in </a:t>
            </a:r>
            <a:r>
              <a:rPr lang="en-CA" sz="4600" b="1"/>
              <a:t>middle childhood</a:t>
            </a:r>
          </a:p>
          <a:p>
            <a:pPr marL="0" indent="0">
              <a:buNone/>
            </a:pPr>
            <a:endParaRPr lang="en-CA" sz="1400" b="1">
              <a:solidFill>
                <a:schemeClr val="tx1"/>
              </a:solidFill>
            </a:endParaRPr>
          </a:p>
          <a:p>
            <a:pPr marL="0" indent="0">
              <a:buNone/>
            </a:pPr>
            <a:r>
              <a:rPr lang="en-CA" sz="3100" b="1" i="1">
                <a:solidFill>
                  <a:schemeClr val="tx1"/>
                </a:solidFill>
              </a:rPr>
              <a:t>High </a:t>
            </a:r>
            <a:r>
              <a:rPr lang="en-CA" sz="3100" b="1" i="1" dirty="0">
                <a:solidFill>
                  <a:schemeClr val="tx1"/>
                </a:solidFill>
              </a:rPr>
              <a:t>self-esteem linked to:</a:t>
            </a:r>
          </a:p>
          <a:p>
            <a:pPr marL="795338" lvl="1" indent="-395288"/>
            <a:r>
              <a:rPr lang="en-CA" sz="3100" dirty="0">
                <a:solidFill>
                  <a:schemeClr val="tx1"/>
                </a:solidFill>
              </a:rPr>
              <a:t>Being better liked by peers</a:t>
            </a:r>
          </a:p>
          <a:p>
            <a:pPr marL="795338" lvl="1" indent="-395288"/>
            <a:r>
              <a:rPr lang="en-CA" sz="3100" dirty="0">
                <a:solidFill>
                  <a:schemeClr val="tx1"/>
                </a:solidFill>
              </a:rPr>
              <a:t>Improved school achievement</a:t>
            </a:r>
          </a:p>
          <a:p>
            <a:pPr marL="795338" indent="-395288"/>
            <a:r>
              <a:rPr lang="en-CA" sz="3100" dirty="0">
                <a:solidFill>
                  <a:schemeClr val="tx1"/>
                </a:solidFill>
              </a:rPr>
              <a:t>Culture</a:t>
            </a:r>
          </a:p>
          <a:p>
            <a:pPr marL="795338" lvl="1" indent="-395288"/>
            <a:r>
              <a:rPr lang="en-CA" sz="3100" dirty="0">
                <a:solidFill>
                  <a:schemeClr val="tx1"/>
                </a:solidFill>
              </a:rPr>
              <a:t>Social comparisons unhelpful</a:t>
            </a:r>
          </a:p>
          <a:p>
            <a:pPr marL="795338" indent="-395288"/>
            <a:r>
              <a:rPr lang="en-CA" sz="3100" dirty="0">
                <a:solidFill>
                  <a:schemeClr val="tx1"/>
                </a:solidFill>
              </a:rPr>
              <a:t>Child-rearing practices:</a:t>
            </a:r>
          </a:p>
          <a:p>
            <a:pPr marL="1195388" lvl="2" indent="-395288"/>
            <a:r>
              <a:rPr lang="en-CA" sz="2900" dirty="0">
                <a:solidFill>
                  <a:schemeClr val="tx1"/>
                </a:solidFill>
              </a:rPr>
              <a:t>Authoritative best</a:t>
            </a:r>
          </a:p>
          <a:p>
            <a:pPr marL="1195388" lvl="2" indent="-395288"/>
            <a:r>
              <a:rPr lang="en-CA" sz="2900" dirty="0">
                <a:solidFill>
                  <a:schemeClr val="tx1"/>
                </a:solidFill>
              </a:rPr>
              <a:t>Coercive (authoritarian) worst</a:t>
            </a:r>
          </a:p>
          <a:p>
            <a:pPr marL="1195388" lvl="2" indent="-395288"/>
            <a:r>
              <a:rPr lang="en-CA" sz="2900" dirty="0">
                <a:solidFill>
                  <a:schemeClr val="tx1"/>
                </a:solidFill>
              </a:rPr>
              <a:t>Indulgent (permissive) – underachievers</a:t>
            </a:r>
          </a:p>
          <a:p>
            <a:pPr marL="1195388" lvl="2" indent="-395288"/>
            <a:r>
              <a:rPr lang="en-CA" sz="2900" dirty="0">
                <a:solidFill>
                  <a:schemeClr val="tx1"/>
                </a:solidFill>
              </a:rPr>
              <a:t>Neglectful – antisocial, fearful, predelinquent</a:t>
            </a:r>
          </a:p>
          <a:p>
            <a:pPr marL="177800" indent="-177800"/>
            <a:endParaRPr lang="en-CA" dirty="0"/>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1026" name="Picture 2" descr="Image result for SELF-ESTEEM and children 6-12">
            <a:extLst>
              <a:ext uri="{FF2B5EF4-FFF2-40B4-BE49-F238E27FC236}">
                <a16:creationId xmlns:a16="http://schemas.microsoft.com/office/drawing/2014/main" id="{48DBA936-CA6D-440D-864A-2F1AAAD1FF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7528" y="1772817"/>
            <a:ext cx="3600400" cy="242667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CB032F37-95FD-464A-BA74-09D7FEFD7DBD}"/>
              </a:ext>
            </a:extLst>
          </p:cNvPr>
          <p:cNvGraphicFramePr>
            <a:graphicFrameLocks noGrp="1"/>
          </p:cNvGraphicFramePr>
          <p:nvPr>
            <p:extLst>
              <p:ext uri="{D42A27DB-BD31-4B8C-83A1-F6EECF244321}">
                <p14:modId xmlns:p14="http://schemas.microsoft.com/office/powerpoint/2010/main" val="682332539"/>
              </p:ext>
            </p:extLst>
          </p:nvPr>
        </p:nvGraphicFramePr>
        <p:xfrm>
          <a:off x="1847528" y="381000"/>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20448419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47527" y="1700808"/>
            <a:ext cx="9577063" cy="4824536"/>
          </a:xfrm>
        </p:spPr>
        <p:txBody>
          <a:bodyPr>
            <a:normAutofit/>
          </a:bodyPr>
          <a:lstStyle/>
          <a:p>
            <a:pPr marL="0" indent="0">
              <a:buNone/>
            </a:pPr>
            <a:r>
              <a:rPr lang="en-CA" sz="3600" b="1" dirty="0">
                <a:solidFill>
                  <a:schemeClr val="tx1"/>
                </a:solidFill>
              </a:rPr>
              <a:t>Self-esteem in middle childhood</a:t>
            </a:r>
          </a:p>
          <a:p>
            <a:pPr marL="517525" indent="-517525"/>
            <a:r>
              <a:rPr lang="en-CA" sz="2400" dirty="0">
                <a:solidFill>
                  <a:schemeClr val="tx1"/>
                </a:solidFill>
              </a:rPr>
              <a:t>Children with low self-esteem are more likely to:</a:t>
            </a:r>
          </a:p>
          <a:p>
            <a:pPr marL="917575" lvl="2" indent="-517525"/>
            <a:r>
              <a:rPr lang="en-CA" sz="2200" dirty="0">
                <a:solidFill>
                  <a:schemeClr val="tx1"/>
                </a:solidFill>
              </a:rPr>
              <a:t>have problems with peers</a:t>
            </a:r>
          </a:p>
          <a:p>
            <a:pPr marL="917575" lvl="2" indent="-517525"/>
            <a:r>
              <a:rPr lang="en-CA" sz="2200" dirty="0">
                <a:solidFill>
                  <a:schemeClr val="tx1"/>
                </a:solidFill>
              </a:rPr>
              <a:t>have psychological disorders</a:t>
            </a:r>
          </a:p>
          <a:p>
            <a:pPr marL="917575" lvl="2" indent="-517525"/>
            <a:r>
              <a:rPr lang="en-CA" sz="2200" dirty="0">
                <a:solidFill>
                  <a:schemeClr val="tx1"/>
                </a:solidFill>
              </a:rPr>
              <a:t>be involved in antisocial behavior</a:t>
            </a:r>
          </a:p>
          <a:p>
            <a:pPr marL="917575" lvl="2" indent="-517525"/>
            <a:r>
              <a:rPr lang="en-CA" sz="2200" dirty="0">
                <a:solidFill>
                  <a:schemeClr val="tx1"/>
                </a:solidFill>
              </a:rPr>
              <a:t>do poorly in school</a:t>
            </a:r>
          </a:p>
          <a:p>
            <a:pPr marL="517525" indent="-517525"/>
            <a:r>
              <a:rPr lang="en-CA" sz="2400" dirty="0">
                <a:solidFill>
                  <a:schemeClr val="tx1"/>
                </a:solidFill>
              </a:rPr>
              <a:t>Sometimes difficult to establish cause and effect relations regarding low self-esteem</a:t>
            </a:r>
          </a:p>
          <a:p>
            <a:pPr marL="517525" indent="-517525"/>
            <a:r>
              <a:rPr lang="en-CA" sz="2400" dirty="0">
                <a:solidFill>
                  <a:schemeClr val="tx1"/>
                </a:solidFill>
              </a:rPr>
              <a:t>Important to remember that all children have some talents that can be nurtured</a:t>
            </a:r>
          </a:p>
          <a:p>
            <a:pPr marL="177800" indent="-177800"/>
            <a:endParaRPr lang="en-CA" dirty="0"/>
          </a:p>
          <a:p>
            <a:pPr marL="177800" indent="-177800"/>
            <a:endParaRPr lang="en-CA" dirty="0"/>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graphicFrame>
        <p:nvGraphicFramePr>
          <p:cNvPr id="2" name="Table 1">
            <a:extLst>
              <a:ext uri="{FF2B5EF4-FFF2-40B4-BE49-F238E27FC236}">
                <a16:creationId xmlns:a16="http://schemas.microsoft.com/office/drawing/2014/main" id="{CCCB1882-7CFC-4E31-AFB7-344A1A54B8F6}"/>
              </a:ext>
            </a:extLst>
          </p:cNvPr>
          <p:cNvGraphicFramePr>
            <a:graphicFrameLocks noGrp="1"/>
          </p:cNvGraphicFramePr>
          <p:nvPr>
            <p:extLst>
              <p:ext uri="{D42A27DB-BD31-4B8C-83A1-F6EECF244321}">
                <p14:modId xmlns:p14="http://schemas.microsoft.com/office/powerpoint/2010/main" val="675152804"/>
              </p:ext>
            </p:extLst>
          </p:nvPr>
        </p:nvGraphicFramePr>
        <p:xfrm>
          <a:off x="1847527" y="409575"/>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4016574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47528" y="1700808"/>
            <a:ext cx="9577063" cy="4680520"/>
          </a:xfrm>
        </p:spPr>
        <p:txBody>
          <a:bodyPr>
            <a:normAutofit lnSpcReduction="10000"/>
          </a:bodyPr>
          <a:lstStyle/>
          <a:p>
            <a:pPr marL="0" indent="0">
              <a:buNone/>
            </a:pPr>
            <a:r>
              <a:rPr lang="en-CA" sz="3600" b="1" dirty="0"/>
              <a:t>Family relationships in middle childhood</a:t>
            </a:r>
          </a:p>
          <a:p>
            <a:pPr marL="569913" indent="-569913">
              <a:lnSpc>
                <a:spcPct val="110000"/>
              </a:lnSpc>
              <a:spcBef>
                <a:spcPts val="0"/>
              </a:spcBef>
            </a:pPr>
            <a:r>
              <a:rPr lang="en-CA" sz="2800" dirty="0"/>
              <a:t>Sibling relationships</a:t>
            </a:r>
          </a:p>
          <a:p>
            <a:pPr marL="969963" lvl="2" indent="-569913">
              <a:lnSpc>
                <a:spcPct val="110000"/>
              </a:lnSpc>
              <a:spcBef>
                <a:spcPts val="0"/>
              </a:spcBef>
            </a:pPr>
            <a:r>
              <a:rPr lang="en-CA" sz="2400" dirty="0"/>
              <a:t>Siblings provide emotional support for each other</a:t>
            </a:r>
          </a:p>
          <a:p>
            <a:pPr marL="969963" lvl="2" indent="-569913">
              <a:lnSpc>
                <a:spcPct val="110000"/>
              </a:lnSpc>
              <a:spcBef>
                <a:spcPts val="0"/>
              </a:spcBef>
            </a:pPr>
            <a:r>
              <a:rPr lang="en-CA" sz="2400" dirty="0"/>
              <a:t>Same sex and close in age increases parental comparisons, sibling rivalry</a:t>
            </a:r>
          </a:p>
          <a:p>
            <a:pPr marL="569913" indent="-569913">
              <a:lnSpc>
                <a:spcPct val="110000"/>
              </a:lnSpc>
              <a:spcBef>
                <a:spcPts val="0"/>
              </a:spcBef>
            </a:pPr>
            <a:r>
              <a:rPr lang="en-CA" sz="2800" dirty="0"/>
              <a:t>Firstborns under greater parental pressure</a:t>
            </a:r>
          </a:p>
          <a:p>
            <a:pPr marL="569913" indent="-569913">
              <a:lnSpc>
                <a:spcPct val="110000"/>
              </a:lnSpc>
              <a:spcBef>
                <a:spcPts val="0"/>
              </a:spcBef>
            </a:pPr>
            <a:r>
              <a:rPr lang="en-CA" sz="2800" dirty="0"/>
              <a:t>Laterborns tend to be more social &amp; popular</a:t>
            </a:r>
          </a:p>
          <a:p>
            <a:pPr marL="569913" indent="-569913">
              <a:lnSpc>
                <a:spcPct val="110000"/>
              </a:lnSpc>
              <a:spcBef>
                <a:spcPts val="0"/>
              </a:spcBef>
            </a:pPr>
            <a:r>
              <a:rPr lang="en-CA" sz="2800" dirty="0"/>
              <a:t>Only children: achievement motivation</a:t>
            </a:r>
          </a:p>
          <a:p>
            <a:pPr marL="569913" indent="-569913">
              <a:lnSpc>
                <a:spcPct val="110000"/>
              </a:lnSpc>
              <a:spcBef>
                <a:spcPts val="0"/>
              </a:spcBef>
            </a:pPr>
            <a:r>
              <a:rPr lang="en-CA" sz="2800" dirty="0"/>
              <a:t>Parent-child relationships</a:t>
            </a:r>
          </a:p>
          <a:p>
            <a:pPr marL="969963" lvl="2" indent="-569913">
              <a:lnSpc>
                <a:spcPct val="110000"/>
              </a:lnSpc>
              <a:spcBef>
                <a:spcPts val="0"/>
              </a:spcBef>
            </a:pPr>
            <a:r>
              <a:rPr lang="en-CA" sz="2400" dirty="0"/>
              <a:t>Time spent at home declines</a:t>
            </a:r>
          </a:p>
          <a:p>
            <a:pPr marL="969963" lvl="2" indent="-569913">
              <a:lnSpc>
                <a:spcPct val="110000"/>
              </a:lnSpc>
              <a:spcBef>
                <a:spcPts val="0"/>
              </a:spcBef>
            </a:pPr>
            <a:r>
              <a:rPr lang="en-CA" sz="2400" dirty="0"/>
              <a:t>Reasoning becomes an effective parenting tool</a:t>
            </a:r>
          </a:p>
          <a:p>
            <a:pPr marL="177800" indent="-177800"/>
            <a:endParaRPr lang="en-CA" dirty="0"/>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graphicFrame>
        <p:nvGraphicFramePr>
          <p:cNvPr id="2" name="Table 1">
            <a:extLst>
              <a:ext uri="{FF2B5EF4-FFF2-40B4-BE49-F238E27FC236}">
                <a16:creationId xmlns:a16="http://schemas.microsoft.com/office/drawing/2014/main" id="{6429CC10-BA28-4CB2-B498-E194C96F5386}"/>
              </a:ext>
            </a:extLst>
          </p:cNvPr>
          <p:cNvGraphicFramePr>
            <a:graphicFrameLocks noGrp="1"/>
          </p:cNvGraphicFramePr>
          <p:nvPr>
            <p:extLst>
              <p:ext uri="{D42A27DB-BD31-4B8C-83A1-F6EECF244321}">
                <p14:modId xmlns:p14="http://schemas.microsoft.com/office/powerpoint/2010/main" val="1838801820"/>
              </p:ext>
            </p:extLst>
          </p:nvPr>
        </p:nvGraphicFramePr>
        <p:xfrm>
          <a:off x="1847528" y="47667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2264814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47527" y="1628800"/>
            <a:ext cx="9577063" cy="4824536"/>
          </a:xfrm>
        </p:spPr>
        <p:txBody>
          <a:bodyPr>
            <a:normAutofit fontScale="92500"/>
          </a:bodyPr>
          <a:lstStyle/>
          <a:p>
            <a:pPr marL="0" indent="0">
              <a:buNone/>
            </a:pPr>
            <a:r>
              <a:rPr lang="en-CA" sz="3900" b="1" dirty="0">
                <a:solidFill>
                  <a:schemeClr val="tx1"/>
                </a:solidFill>
              </a:rPr>
              <a:t>Family relationships in middle childhood</a:t>
            </a:r>
          </a:p>
          <a:p>
            <a:pPr marL="463550" indent="-463550">
              <a:lnSpc>
                <a:spcPct val="110000"/>
              </a:lnSpc>
              <a:spcBef>
                <a:spcPts val="0"/>
              </a:spcBef>
              <a:buNone/>
            </a:pPr>
            <a:endParaRPr lang="en-CA" sz="1200">
              <a:solidFill>
                <a:schemeClr val="tx1"/>
              </a:solidFill>
            </a:endParaRPr>
          </a:p>
          <a:p>
            <a:pPr marL="463550" indent="-463550">
              <a:lnSpc>
                <a:spcPct val="110000"/>
              </a:lnSpc>
              <a:spcBef>
                <a:spcPts val="0"/>
              </a:spcBef>
              <a:buNone/>
            </a:pPr>
            <a:r>
              <a:rPr lang="en-CA" sz="2200" b="1" i="1">
                <a:solidFill>
                  <a:schemeClr val="tx1"/>
                </a:solidFill>
              </a:rPr>
              <a:t>Divorce</a:t>
            </a:r>
            <a:r>
              <a:rPr lang="en-CA" sz="2200" b="1" i="1" dirty="0">
                <a:solidFill>
                  <a:schemeClr val="tx1"/>
                </a:solidFill>
              </a:rPr>
              <a:t>:</a:t>
            </a:r>
          </a:p>
          <a:p>
            <a:pPr marL="463550" lvl="1" indent="-463550">
              <a:lnSpc>
                <a:spcPct val="110000"/>
              </a:lnSpc>
              <a:spcBef>
                <a:spcPts val="0"/>
              </a:spcBef>
            </a:pPr>
            <a:r>
              <a:rPr lang="en-CA" sz="2200" dirty="0">
                <a:solidFill>
                  <a:schemeClr val="tx1"/>
                </a:solidFill>
              </a:rPr>
              <a:t>Painful for most children, but most eventually make an adequate adjustment</a:t>
            </a:r>
          </a:p>
          <a:p>
            <a:pPr marL="463550" lvl="1" indent="-463550">
              <a:lnSpc>
                <a:spcPct val="110000"/>
              </a:lnSpc>
              <a:spcBef>
                <a:spcPts val="0"/>
              </a:spcBef>
            </a:pPr>
            <a:r>
              <a:rPr lang="en-CA" sz="2200" dirty="0">
                <a:solidFill>
                  <a:schemeClr val="tx1"/>
                </a:solidFill>
              </a:rPr>
              <a:t>Majority live in mother-headed households, low income</a:t>
            </a:r>
          </a:p>
          <a:p>
            <a:pPr marL="463550" lvl="1" indent="-463550">
              <a:lnSpc>
                <a:spcPct val="110000"/>
              </a:lnSpc>
              <a:spcBef>
                <a:spcPts val="0"/>
              </a:spcBef>
            </a:pPr>
            <a:r>
              <a:rPr lang="en-CA" sz="2200" dirty="0">
                <a:solidFill>
                  <a:schemeClr val="tx1"/>
                </a:solidFill>
              </a:rPr>
              <a:t>Many children blame themselves for divorce</a:t>
            </a:r>
          </a:p>
          <a:p>
            <a:pPr marL="463550" lvl="1" indent="-463550">
              <a:lnSpc>
                <a:spcPct val="110000"/>
              </a:lnSpc>
              <a:spcBef>
                <a:spcPts val="0"/>
              </a:spcBef>
            </a:pPr>
            <a:r>
              <a:rPr lang="en-CA" sz="2200" dirty="0">
                <a:solidFill>
                  <a:schemeClr val="tx1"/>
                </a:solidFill>
              </a:rPr>
              <a:t>High conflict divorce  may lead to trauma; maladjustment</a:t>
            </a:r>
          </a:p>
          <a:p>
            <a:pPr marL="463550" lvl="1" indent="-463550">
              <a:lnSpc>
                <a:spcPct val="110000"/>
              </a:lnSpc>
              <a:spcBef>
                <a:spcPts val="0"/>
              </a:spcBef>
            </a:pPr>
            <a:r>
              <a:rPr lang="en-CA" sz="2200" dirty="0">
                <a:solidFill>
                  <a:schemeClr val="tx1"/>
                </a:solidFill>
              </a:rPr>
              <a:t>Boys act out, girls internalize</a:t>
            </a:r>
          </a:p>
          <a:p>
            <a:pPr marL="463550" lvl="1" indent="-463550">
              <a:lnSpc>
                <a:spcPct val="110000"/>
              </a:lnSpc>
              <a:spcBef>
                <a:spcPts val="0"/>
              </a:spcBef>
            </a:pPr>
            <a:r>
              <a:rPr lang="en-CA" sz="2200" dirty="0">
                <a:solidFill>
                  <a:schemeClr val="tx1"/>
                </a:solidFill>
              </a:rPr>
              <a:t>1/3 have significant long-term problems, especially in high conflict divorces</a:t>
            </a:r>
          </a:p>
          <a:p>
            <a:pPr marL="463550" lvl="1" indent="-463550">
              <a:lnSpc>
                <a:spcPct val="110000"/>
              </a:lnSpc>
              <a:spcBef>
                <a:spcPts val="0"/>
              </a:spcBef>
            </a:pPr>
            <a:r>
              <a:rPr lang="en-CA" sz="2200" dirty="0">
                <a:solidFill>
                  <a:schemeClr val="tx1"/>
                </a:solidFill>
              </a:rPr>
              <a:t>Declines in school achievement common</a:t>
            </a:r>
          </a:p>
          <a:p>
            <a:pPr marL="463550" lvl="1" indent="-463550">
              <a:lnSpc>
                <a:spcPct val="110000"/>
              </a:lnSpc>
              <a:spcBef>
                <a:spcPts val="0"/>
              </a:spcBef>
            </a:pPr>
            <a:r>
              <a:rPr lang="en-CA" sz="2200" dirty="0">
                <a:solidFill>
                  <a:schemeClr val="tx1"/>
                </a:solidFill>
              </a:rPr>
              <a:t>Greater problems later in adolescence</a:t>
            </a:r>
          </a:p>
          <a:p>
            <a:pPr marL="577850" lvl="1" indent="-177800"/>
            <a:endParaRPr lang="en-CA" dirty="0"/>
          </a:p>
          <a:p>
            <a:pPr marL="0" indent="0">
              <a:buNone/>
            </a:pPr>
            <a:endParaRPr lang="en-CA" dirty="0"/>
          </a:p>
          <a:p>
            <a:pPr marL="0" indent="0">
              <a:buNone/>
            </a:pPr>
            <a:endParaRPr lang="en-CA" dirty="0"/>
          </a:p>
          <a:p>
            <a:pPr marL="0" indent="0" algn="ctr">
              <a:buNone/>
            </a:pPr>
            <a:endParaRPr lang="en-CA" dirty="0"/>
          </a:p>
        </p:txBody>
      </p:sp>
      <p:graphicFrame>
        <p:nvGraphicFramePr>
          <p:cNvPr id="2" name="Table 1">
            <a:extLst>
              <a:ext uri="{FF2B5EF4-FFF2-40B4-BE49-F238E27FC236}">
                <a16:creationId xmlns:a16="http://schemas.microsoft.com/office/drawing/2014/main" id="{068DDDDB-CE4E-4CAA-84DB-611BA34CC38E}"/>
              </a:ext>
            </a:extLst>
          </p:cNvPr>
          <p:cNvGraphicFramePr>
            <a:graphicFrameLocks noGrp="1"/>
          </p:cNvGraphicFramePr>
          <p:nvPr>
            <p:extLst>
              <p:ext uri="{D42A27DB-BD31-4B8C-83A1-F6EECF244321}">
                <p14:modId xmlns:p14="http://schemas.microsoft.com/office/powerpoint/2010/main" val="170736634"/>
              </p:ext>
            </p:extLst>
          </p:nvPr>
        </p:nvGraphicFramePr>
        <p:xfrm>
          <a:off x="1996770" y="257175"/>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16912048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7928" y="1700808"/>
            <a:ext cx="5976662" cy="4464496"/>
          </a:xfrm>
        </p:spPr>
        <p:txBody>
          <a:bodyPr>
            <a:normAutofit/>
          </a:bodyPr>
          <a:lstStyle/>
          <a:p>
            <a:pPr marL="0" indent="0">
              <a:buNone/>
            </a:pPr>
            <a:r>
              <a:rPr lang="en-CA" sz="3600" b="1" dirty="0">
                <a:solidFill>
                  <a:schemeClr val="tx1"/>
                </a:solidFill>
              </a:rPr>
              <a:t>Peer relations</a:t>
            </a:r>
          </a:p>
          <a:p>
            <a:pPr marL="463550" indent="-463550"/>
            <a:r>
              <a:rPr lang="en-CA" sz="2400" dirty="0">
                <a:solidFill>
                  <a:schemeClr val="tx1"/>
                </a:solidFill>
              </a:rPr>
              <a:t>Peer relations change when children start school</a:t>
            </a:r>
          </a:p>
          <a:p>
            <a:pPr marL="463550" indent="-463550"/>
            <a:r>
              <a:rPr lang="en-CA" sz="2400" dirty="0">
                <a:solidFill>
                  <a:schemeClr val="tx1"/>
                </a:solidFill>
              </a:rPr>
              <a:t>Number of peers increases</a:t>
            </a:r>
          </a:p>
          <a:p>
            <a:pPr marL="463550" indent="-463550"/>
            <a:r>
              <a:rPr lang="en-CA" sz="2400" dirty="0">
                <a:solidFill>
                  <a:schemeClr val="tx1"/>
                </a:solidFill>
              </a:rPr>
              <a:t>Children are exposed to more diverse set of peers than before</a:t>
            </a:r>
          </a:p>
          <a:p>
            <a:pPr marL="463550" indent="-463550"/>
            <a:r>
              <a:rPr lang="en-CA" sz="2400" dirty="0">
                <a:solidFill>
                  <a:schemeClr val="tx1"/>
                </a:solidFill>
              </a:rPr>
              <a:t>Children learn to interact with peers in structured and </a:t>
            </a:r>
            <a:r>
              <a:rPr lang="en-CA" sz="2400">
                <a:solidFill>
                  <a:schemeClr val="tx1"/>
                </a:solidFill>
              </a:rPr>
              <a:t>unstructured times</a:t>
            </a:r>
            <a:endParaRPr lang="en-CA" sz="2600" dirty="0">
              <a:solidFill>
                <a:schemeClr val="tx1"/>
              </a:solidFill>
            </a:endParaRPr>
          </a:p>
          <a:p>
            <a:pPr marL="0" indent="0">
              <a:buNone/>
            </a:pPr>
            <a:endParaRPr lang="en-CA" dirty="0"/>
          </a:p>
          <a:p>
            <a:pPr marL="0" indent="0">
              <a:buNone/>
            </a:pPr>
            <a:endParaRPr lang="en-CA" dirty="0"/>
          </a:p>
          <a:p>
            <a:pPr marL="0" indent="0" algn="ctr">
              <a:buNone/>
            </a:pPr>
            <a:endParaRPr lang="en-CA" dirty="0"/>
          </a:p>
        </p:txBody>
      </p:sp>
      <p:pic>
        <p:nvPicPr>
          <p:cNvPr id="2050" name="Picture 2" descr="Image result for peer relations 6-12">
            <a:extLst>
              <a:ext uri="{FF2B5EF4-FFF2-40B4-BE49-F238E27FC236}">
                <a16:creationId xmlns:a16="http://schemas.microsoft.com/office/drawing/2014/main" id="{2D3009D3-D8AA-41BD-9025-759A55FEA2A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7528" y="1844824"/>
            <a:ext cx="3384376" cy="254800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A930FD09-1834-492D-90B2-27D98ADC6267}"/>
              </a:ext>
            </a:extLst>
          </p:cNvPr>
          <p:cNvGraphicFramePr>
            <a:graphicFrameLocks noGrp="1"/>
          </p:cNvGraphicFramePr>
          <p:nvPr>
            <p:extLst>
              <p:ext uri="{D42A27DB-BD31-4B8C-83A1-F6EECF244321}">
                <p14:modId xmlns:p14="http://schemas.microsoft.com/office/powerpoint/2010/main" val="3072971920"/>
              </p:ext>
            </p:extLst>
          </p:nvPr>
        </p:nvGraphicFramePr>
        <p:xfrm>
          <a:off x="1922463" y="390525"/>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8510293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47527" y="1772816"/>
            <a:ext cx="9577063" cy="4536504"/>
          </a:xfrm>
        </p:spPr>
        <p:txBody>
          <a:bodyPr>
            <a:normAutofit/>
          </a:bodyPr>
          <a:lstStyle/>
          <a:p>
            <a:pPr marL="0" indent="0">
              <a:buNone/>
            </a:pPr>
            <a:r>
              <a:rPr lang="en-CA" sz="3600" b="1" dirty="0">
                <a:solidFill>
                  <a:schemeClr val="tx1"/>
                </a:solidFill>
              </a:rPr>
              <a:t>Peer relations</a:t>
            </a:r>
          </a:p>
          <a:p>
            <a:pPr marL="463550" indent="-463550"/>
            <a:r>
              <a:rPr lang="en-CA" sz="2400" dirty="0">
                <a:solidFill>
                  <a:schemeClr val="tx1"/>
                </a:solidFill>
              </a:rPr>
              <a:t>Children get along better than when they were younger</a:t>
            </a:r>
          </a:p>
          <a:p>
            <a:pPr marL="463550" indent="-463550"/>
            <a:r>
              <a:rPr lang="en-CA" sz="2400" dirty="0">
                <a:solidFill>
                  <a:schemeClr val="tx1"/>
                </a:solidFill>
              </a:rPr>
              <a:t>Better able to resolve conflicts because of greater cognitive and social skills</a:t>
            </a:r>
          </a:p>
          <a:p>
            <a:pPr marL="463550" indent="-463550"/>
            <a:r>
              <a:rPr lang="en-CA" sz="2400" dirty="0">
                <a:solidFill>
                  <a:schemeClr val="tx1"/>
                </a:solidFill>
              </a:rPr>
              <a:t>Perspective-taking plays a large role</a:t>
            </a:r>
          </a:p>
          <a:p>
            <a:pPr marL="463550" indent="-463550"/>
            <a:r>
              <a:rPr lang="en-CA" sz="2400" dirty="0">
                <a:solidFill>
                  <a:schemeClr val="tx1"/>
                </a:solidFill>
              </a:rPr>
              <a:t>They realize that others see the world differently</a:t>
            </a:r>
          </a:p>
          <a:p>
            <a:pPr marL="463550" indent="-463550"/>
            <a:r>
              <a:rPr lang="en-CA" sz="2400" dirty="0">
                <a:solidFill>
                  <a:schemeClr val="tx1"/>
                </a:solidFill>
              </a:rPr>
              <a:t>Spend more time with peers without adult supervision</a:t>
            </a:r>
          </a:p>
          <a:p>
            <a:pPr marL="463550" indent="-463550"/>
            <a:r>
              <a:rPr lang="en-CA" sz="2400" dirty="0">
                <a:solidFill>
                  <a:schemeClr val="tx1"/>
                </a:solidFill>
              </a:rPr>
              <a:t>Maltreatment and abuse can hinder the development of positive peer relations</a:t>
            </a:r>
          </a:p>
          <a:p>
            <a:pPr marL="177800" indent="-177800"/>
            <a:endParaRPr lang="en-CA" dirty="0"/>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graphicFrame>
        <p:nvGraphicFramePr>
          <p:cNvPr id="2" name="Table 1">
            <a:extLst>
              <a:ext uri="{FF2B5EF4-FFF2-40B4-BE49-F238E27FC236}">
                <a16:creationId xmlns:a16="http://schemas.microsoft.com/office/drawing/2014/main" id="{AA425EA0-1BF6-430E-9C4C-ADB3128170F3}"/>
              </a:ext>
            </a:extLst>
          </p:cNvPr>
          <p:cNvGraphicFramePr>
            <a:graphicFrameLocks noGrp="1"/>
          </p:cNvGraphicFramePr>
          <p:nvPr>
            <p:extLst>
              <p:ext uri="{D42A27DB-BD31-4B8C-83A1-F6EECF244321}">
                <p14:modId xmlns:p14="http://schemas.microsoft.com/office/powerpoint/2010/main" val="3321852751"/>
              </p:ext>
            </p:extLst>
          </p:nvPr>
        </p:nvGraphicFramePr>
        <p:xfrm>
          <a:off x="1847527" y="548680"/>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23342976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47528" y="1628800"/>
            <a:ext cx="9505056" cy="4680520"/>
          </a:xfrm>
        </p:spPr>
        <p:txBody>
          <a:bodyPr>
            <a:normAutofit/>
          </a:bodyPr>
          <a:lstStyle/>
          <a:p>
            <a:pPr marL="0" indent="0">
              <a:buNone/>
            </a:pPr>
            <a:r>
              <a:rPr lang="en-CA" sz="3600" b="1" dirty="0"/>
              <a:t>Peer relations</a:t>
            </a:r>
          </a:p>
          <a:p>
            <a:pPr marL="463550" indent="-463550"/>
            <a:r>
              <a:rPr lang="en-CA" sz="2800"/>
              <a:t>Development </a:t>
            </a:r>
            <a:r>
              <a:rPr lang="en-CA" sz="2800" dirty="0"/>
              <a:t>of shared values</a:t>
            </a:r>
          </a:p>
          <a:p>
            <a:pPr marL="463550" indent="-463550"/>
            <a:r>
              <a:rPr lang="en-CA" sz="2800" dirty="0"/>
              <a:t>Leaders and followers emerge</a:t>
            </a:r>
          </a:p>
          <a:p>
            <a:pPr marL="463550" indent="-463550"/>
            <a:r>
              <a:rPr lang="en-CA" sz="2800" dirty="0"/>
              <a:t>Peer “cultures” emerge</a:t>
            </a:r>
          </a:p>
          <a:p>
            <a:pPr marL="463550" lvl="1" indent="-463550"/>
            <a:r>
              <a:rPr lang="en-CA" sz="2800" dirty="0"/>
              <a:t>Vocabulary similar</a:t>
            </a:r>
          </a:p>
          <a:p>
            <a:pPr marL="463550" lvl="1" indent="-463550"/>
            <a:r>
              <a:rPr lang="en-CA" sz="2800" dirty="0"/>
              <a:t>Dress and music similar</a:t>
            </a:r>
          </a:p>
          <a:p>
            <a:pPr marL="463550" lvl="1" indent="-463550"/>
            <a:r>
              <a:rPr lang="en-CA" sz="2800" dirty="0"/>
              <a:t>Loyalty to group</a:t>
            </a:r>
          </a:p>
          <a:p>
            <a:pPr marL="463550" lvl="1" indent="-463550"/>
            <a:r>
              <a:rPr lang="en-CA" sz="2800" dirty="0"/>
              <a:t>Find neighbourhood places to “hang out”</a:t>
            </a:r>
          </a:p>
          <a:p>
            <a:pPr marL="0" indent="0">
              <a:buNone/>
            </a:pPr>
            <a:endParaRPr lang="en-CA" dirty="0"/>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graphicFrame>
        <p:nvGraphicFramePr>
          <p:cNvPr id="2" name="Table 1">
            <a:extLst>
              <a:ext uri="{FF2B5EF4-FFF2-40B4-BE49-F238E27FC236}">
                <a16:creationId xmlns:a16="http://schemas.microsoft.com/office/drawing/2014/main" id="{CCEDEBF5-122B-4E0D-A1A6-D985F8A518DB}"/>
              </a:ext>
            </a:extLst>
          </p:cNvPr>
          <p:cNvGraphicFramePr>
            <a:graphicFrameLocks noGrp="1"/>
          </p:cNvGraphicFramePr>
          <p:nvPr>
            <p:extLst>
              <p:ext uri="{D42A27DB-BD31-4B8C-83A1-F6EECF244321}">
                <p14:modId xmlns:p14="http://schemas.microsoft.com/office/powerpoint/2010/main" val="3894966915"/>
              </p:ext>
            </p:extLst>
          </p:nvPr>
        </p:nvGraphicFramePr>
        <p:xfrm>
          <a:off x="1758645" y="396280"/>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234950441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67808" y="1700808"/>
            <a:ext cx="7056782" cy="4464496"/>
          </a:xfrm>
        </p:spPr>
        <p:txBody>
          <a:bodyPr>
            <a:normAutofit fontScale="92500" lnSpcReduction="20000"/>
          </a:bodyPr>
          <a:lstStyle/>
          <a:p>
            <a:pPr marL="0" indent="0">
              <a:buNone/>
            </a:pPr>
            <a:r>
              <a:rPr lang="en-CA" sz="3600" b="1" dirty="0">
                <a:solidFill>
                  <a:schemeClr val="tx1"/>
                </a:solidFill>
              </a:rPr>
              <a:t>Determinants of peer acceptance</a:t>
            </a:r>
          </a:p>
          <a:p>
            <a:pPr marL="0" indent="0">
              <a:buNone/>
            </a:pPr>
            <a:endParaRPr lang="en-CA" sz="1400" b="1" dirty="0"/>
          </a:p>
          <a:p>
            <a:pPr marL="463550" indent="-463550"/>
            <a:r>
              <a:rPr lang="en-CA" sz="2400" dirty="0">
                <a:solidFill>
                  <a:schemeClr val="tx1"/>
                </a:solidFill>
              </a:rPr>
              <a:t>Accepted children: sensitive, friendly, cooperative</a:t>
            </a:r>
          </a:p>
          <a:p>
            <a:pPr marL="463550" indent="-463550"/>
            <a:r>
              <a:rPr lang="en-CA" sz="2400" dirty="0">
                <a:solidFill>
                  <a:schemeClr val="tx1"/>
                </a:solidFill>
              </a:rPr>
              <a:t>Rejected aggressive children: conflict, hostility &amp; ADHD</a:t>
            </a:r>
          </a:p>
          <a:p>
            <a:pPr marL="463550" indent="-463550"/>
            <a:r>
              <a:rPr lang="en-CA" sz="2400" dirty="0">
                <a:solidFill>
                  <a:schemeClr val="tx1"/>
                </a:solidFill>
              </a:rPr>
              <a:t>Rejected withdrawn children: passive, awkward &amp; submissive</a:t>
            </a:r>
          </a:p>
          <a:p>
            <a:pPr marL="463550" indent="-463550"/>
            <a:r>
              <a:rPr lang="en-CA" sz="2400" dirty="0">
                <a:solidFill>
                  <a:schemeClr val="tx1"/>
                </a:solidFill>
              </a:rPr>
              <a:t>Controversial children: hostile, disruptive, positive &amp; pro-social</a:t>
            </a:r>
          </a:p>
          <a:p>
            <a:pPr marL="463550" indent="-463550"/>
            <a:r>
              <a:rPr lang="en-CA" sz="2400" dirty="0">
                <a:solidFill>
                  <a:schemeClr val="tx1"/>
                </a:solidFill>
              </a:rPr>
              <a:t>Neglected children: shy but not unskilled</a:t>
            </a: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3074" name="Picture 2" descr="Image result for peer acceptance age 6-12">
            <a:extLst>
              <a:ext uri="{FF2B5EF4-FFF2-40B4-BE49-F238E27FC236}">
                <a16:creationId xmlns:a16="http://schemas.microsoft.com/office/drawing/2014/main" id="{4EE4F9D5-7BA2-4B49-9A04-3EE3141BB7E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2050" t="40549" r="2751" b="4020"/>
          <a:stretch/>
        </p:blipFill>
        <p:spPr bwMode="auto">
          <a:xfrm>
            <a:off x="1847528" y="1844824"/>
            <a:ext cx="2304256" cy="380143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51D0CB7D-9119-4E97-B2AA-D1C43684A205}"/>
              </a:ext>
            </a:extLst>
          </p:cNvPr>
          <p:cNvGraphicFramePr>
            <a:graphicFrameLocks noGrp="1"/>
          </p:cNvGraphicFramePr>
          <p:nvPr>
            <p:extLst>
              <p:ext uri="{D42A27DB-BD31-4B8C-83A1-F6EECF244321}">
                <p14:modId xmlns:p14="http://schemas.microsoft.com/office/powerpoint/2010/main" val="1971119101"/>
              </p:ext>
            </p:extLst>
          </p:nvPr>
        </p:nvGraphicFramePr>
        <p:xfrm>
          <a:off x="1751013" y="38878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12568827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47527" y="1556792"/>
            <a:ext cx="9577063" cy="4824536"/>
          </a:xfrm>
        </p:spPr>
        <p:txBody>
          <a:bodyPr>
            <a:normAutofit/>
          </a:bodyPr>
          <a:lstStyle/>
          <a:p>
            <a:pPr marL="0" indent="0">
              <a:buNone/>
            </a:pPr>
            <a:r>
              <a:rPr lang="en-CA" sz="4200" b="1" dirty="0"/>
              <a:t>Friendships</a:t>
            </a:r>
          </a:p>
          <a:p>
            <a:pPr marL="463550" indent="-463550"/>
            <a:r>
              <a:rPr lang="en-CA" sz="2800"/>
              <a:t>Children </a:t>
            </a:r>
            <a:r>
              <a:rPr lang="en-CA" sz="2800" dirty="0"/>
              <a:t>with both same- and opposite-sex friends are usually socially-skilled</a:t>
            </a:r>
          </a:p>
          <a:p>
            <a:pPr marL="463550" indent="-463550"/>
            <a:r>
              <a:rPr lang="en-CA" sz="2800" dirty="0"/>
              <a:t>Children with only opposite-sex friends tend to:</a:t>
            </a:r>
          </a:p>
          <a:p>
            <a:pPr marL="914400" lvl="1" indent="-514350"/>
            <a:r>
              <a:rPr lang="en-CA" sz="2800" dirty="0"/>
              <a:t>Be less popular</a:t>
            </a:r>
          </a:p>
          <a:p>
            <a:pPr marL="914400" lvl="1" indent="-514350"/>
            <a:r>
              <a:rPr lang="en-CA" sz="2800" dirty="0"/>
              <a:t>Be less academically and socially competent </a:t>
            </a:r>
          </a:p>
          <a:p>
            <a:pPr marL="914400" lvl="1" indent="-514350"/>
            <a:r>
              <a:rPr lang="en-CA" sz="2800" dirty="0"/>
              <a:t>Have lower self-esteem</a:t>
            </a:r>
          </a:p>
          <a:p>
            <a:pPr marL="914400" lvl="1" indent="-514350"/>
            <a:r>
              <a:rPr lang="en-CA" sz="2800" dirty="0"/>
              <a:t>Be rejected by same sex</a:t>
            </a: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graphicFrame>
        <p:nvGraphicFramePr>
          <p:cNvPr id="2" name="Table 1">
            <a:extLst>
              <a:ext uri="{FF2B5EF4-FFF2-40B4-BE49-F238E27FC236}">
                <a16:creationId xmlns:a16="http://schemas.microsoft.com/office/drawing/2014/main" id="{557C15E9-6FC7-4982-AFA6-5412A8E9B757}"/>
              </a:ext>
            </a:extLst>
          </p:cNvPr>
          <p:cNvGraphicFramePr>
            <a:graphicFrameLocks noGrp="1"/>
          </p:cNvGraphicFramePr>
          <p:nvPr>
            <p:extLst>
              <p:ext uri="{D42A27DB-BD31-4B8C-83A1-F6EECF244321}">
                <p14:modId xmlns:p14="http://schemas.microsoft.com/office/powerpoint/2010/main" val="1044266833"/>
              </p:ext>
            </p:extLst>
          </p:nvPr>
        </p:nvGraphicFramePr>
        <p:xfrm>
          <a:off x="1847527" y="47667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27032184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63952" y="1628800"/>
            <a:ext cx="5760638" cy="4662264"/>
          </a:xfrm>
        </p:spPr>
        <p:txBody>
          <a:bodyPr>
            <a:normAutofit fontScale="92500" lnSpcReduction="20000"/>
          </a:bodyPr>
          <a:lstStyle/>
          <a:p>
            <a:pPr marL="0" indent="0">
              <a:buNone/>
            </a:pPr>
            <a:r>
              <a:rPr lang="en-CA" sz="3900" b="1" dirty="0">
                <a:solidFill>
                  <a:schemeClr val="tx1"/>
                </a:solidFill>
              </a:rPr>
              <a:t>Friendships</a:t>
            </a:r>
          </a:p>
          <a:p>
            <a:pPr marL="344488" indent="-344488"/>
            <a:r>
              <a:rPr lang="en-CA" sz="2600">
                <a:solidFill>
                  <a:schemeClr val="tx1"/>
                </a:solidFill>
              </a:rPr>
              <a:t>Children </a:t>
            </a:r>
            <a:r>
              <a:rPr lang="en-CA" sz="2600" dirty="0">
                <a:solidFill>
                  <a:schemeClr val="tx1"/>
                </a:solidFill>
              </a:rPr>
              <a:t>with </a:t>
            </a:r>
            <a:r>
              <a:rPr lang="en-CA" sz="2600">
                <a:solidFill>
                  <a:schemeClr val="tx1"/>
                </a:solidFill>
              </a:rPr>
              <a:t>good friends…</a:t>
            </a:r>
            <a:endParaRPr lang="en-CA" sz="2600" dirty="0">
              <a:solidFill>
                <a:schemeClr val="tx1"/>
              </a:solidFill>
            </a:endParaRPr>
          </a:p>
          <a:p>
            <a:pPr marL="795338" lvl="1" indent="-395288"/>
            <a:r>
              <a:rPr lang="en-CA" sz="2600" dirty="0">
                <a:solidFill>
                  <a:schemeClr val="tx1"/>
                </a:solidFill>
              </a:rPr>
              <a:t>Have higher self esteem</a:t>
            </a:r>
          </a:p>
          <a:p>
            <a:pPr marL="795338" lvl="1" indent="-395288"/>
            <a:r>
              <a:rPr lang="en-CA" sz="2600" dirty="0">
                <a:solidFill>
                  <a:schemeClr val="tx1"/>
                </a:solidFill>
              </a:rPr>
              <a:t>Are less likely to be lonely and depressed</a:t>
            </a:r>
          </a:p>
          <a:p>
            <a:pPr marL="795338" lvl="1" indent="-395288"/>
            <a:r>
              <a:rPr lang="en-CA" sz="2600" dirty="0">
                <a:solidFill>
                  <a:schemeClr val="tx1"/>
                </a:solidFill>
              </a:rPr>
              <a:t>Act prosocially (sharing &amp; cooperating)</a:t>
            </a:r>
          </a:p>
          <a:p>
            <a:pPr marL="795338" lvl="1" indent="-395288"/>
            <a:r>
              <a:rPr lang="en-CA" sz="2600" dirty="0">
                <a:solidFill>
                  <a:schemeClr val="tx1"/>
                </a:solidFill>
              </a:rPr>
              <a:t>Cope better with life stresses</a:t>
            </a:r>
          </a:p>
          <a:p>
            <a:pPr marL="795338" lvl="1" indent="-395288"/>
            <a:r>
              <a:rPr lang="en-CA" sz="2600" dirty="0">
                <a:solidFill>
                  <a:schemeClr val="tx1"/>
                </a:solidFill>
              </a:rPr>
              <a:t>Are less likely to be victimized by peers</a:t>
            </a:r>
          </a:p>
          <a:p>
            <a:pPr marL="795338" lvl="1" indent="-395288"/>
            <a:r>
              <a:rPr lang="en-CA" sz="2600" dirty="0">
                <a:solidFill>
                  <a:schemeClr val="tx1"/>
                </a:solidFill>
              </a:rPr>
              <a:t>Have greater self-worth as young adults</a:t>
            </a: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647" t="13625" r="6198" b="15579"/>
          <a:stretch/>
        </p:blipFill>
        <p:spPr bwMode="auto">
          <a:xfrm>
            <a:off x="1847528" y="1628800"/>
            <a:ext cx="3626069" cy="2286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2" name="Table 1">
            <a:extLst>
              <a:ext uri="{FF2B5EF4-FFF2-40B4-BE49-F238E27FC236}">
                <a16:creationId xmlns:a16="http://schemas.microsoft.com/office/drawing/2014/main" id="{790D38C4-0BA6-4ECE-817B-CEBE4E905C26}"/>
              </a:ext>
            </a:extLst>
          </p:cNvPr>
          <p:cNvGraphicFramePr>
            <a:graphicFrameLocks noGrp="1"/>
          </p:cNvGraphicFramePr>
          <p:nvPr>
            <p:extLst>
              <p:ext uri="{D42A27DB-BD31-4B8C-83A1-F6EECF244321}">
                <p14:modId xmlns:p14="http://schemas.microsoft.com/office/powerpoint/2010/main" val="253153055"/>
              </p:ext>
            </p:extLst>
          </p:nvPr>
        </p:nvGraphicFramePr>
        <p:xfrm>
          <a:off x="1770063" y="390525"/>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31215322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15879" y="1844824"/>
            <a:ext cx="6408711" cy="4464496"/>
          </a:xfrm>
        </p:spPr>
        <p:txBody>
          <a:bodyPr>
            <a:normAutofit fontScale="85000" lnSpcReduction="20000"/>
          </a:bodyPr>
          <a:lstStyle/>
          <a:p>
            <a:pPr marL="0" indent="0">
              <a:buNone/>
            </a:pPr>
            <a:r>
              <a:rPr lang="en-CA" sz="3600" b="1" dirty="0">
                <a:solidFill>
                  <a:schemeClr val="tx1"/>
                </a:solidFill>
              </a:rPr>
              <a:t>Play</a:t>
            </a:r>
          </a:p>
          <a:p>
            <a:pPr marL="0" indent="0">
              <a:buNone/>
            </a:pPr>
            <a:endParaRPr lang="en-CA" b="1" dirty="0">
              <a:solidFill>
                <a:schemeClr val="tx1"/>
              </a:solidFill>
            </a:endParaRPr>
          </a:p>
          <a:p>
            <a:pPr marL="344488" indent="-344488"/>
            <a:r>
              <a:rPr lang="en-CA" sz="2400" dirty="0">
                <a:solidFill>
                  <a:schemeClr val="tx1"/>
                </a:solidFill>
              </a:rPr>
              <a:t>Organized games with rules become common in middle childhood</a:t>
            </a:r>
          </a:p>
          <a:p>
            <a:pPr marL="344488" indent="-344488"/>
            <a:r>
              <a:rPr lang="en-CA" sz="2400" dirty="0">
                <a:solidFill>
                  <a:schemeClr val="tx1"/>
                </a:solidFill>
              </a:rPr>
              <a:t>Maturity in perspective-taking allow children to understand the roles of several players in a game and permit the transition to rule-oriented games</a:t>
            </a:r>
          </a:p>
          <a:p>
            <a:pPr marL="344488" indent="-344488"/>
            <a:r>
              <a:rPr lang="en-CA" sz="2400" dirty="0">
                <a:solidFill>
                  <a:schemeClr val="tx1"/>
                </a:solidFill>
              </a:rPr>
              <a:t>Participation in organized games helps children form more concepts of fairness </a:t>
            </a:r>
            <a:r>
              <a:rPr lang="en-CA" sz="2400">
                <a:solidFill>
                  <a:schemeClr val="tx1"/>
                </a:solidFill>
              </a:rPr>
              <a:t>and justice</a:t>
            </a:r>
          </a:p>
          <a:p>
            <a:pPr marL="344488" indent="-344488"/>
            <a:r>
              <a:rPr lang="en-CA" sz="2400">
                <a:solidFill>
                  <a:schemeClr val="tx1"/>
                </a:solidFill>
              </a:rPr>
              <a:t>Watch this video about play:</a:t>
            </a:r>
          </a:p>
          <a:p>
            <a:pPr marL="400050" lvl="1" indent="0">
              <a:buNone/>
            </a:pPr>
            <a:r>
              <a:rPr lang="en-CA" sz="2200">
                <a:solidFill>
                  <a:schemeClr val="tx1"/>
                </a:solidFill>
                <a:hlinkClick r:id="rId3"/>
              </a:rPr>
              <a:t>https://www.youtube.com/watch?v=mzpZIRJC82I</a:t>
            </a:r>
            <a:endParaRPr lang="en-CA" sz="2200" dirty="0">
              <a:solidFill>
                <a:schemeClr val="tx1"/>
              </a:solidFill>
            </a:endParaRPr>
          </a:p>
          <a:p>
            <a:pPr marL="177800" indent="-177800">
              <a:buNone/>
            </a:pPr>
            <a:endParaRPr lang="en-CA" dirty="0">
              <a:solidFill>
                <a:srgbClr val="727272"/>
              </a:solidFill>
            </a:endParaRP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2" name="Picture 1">
            <a:extLst>
              <a:ext uri="{FF2B5EF4-FFF2-40B4-BE49-F238E27FC236}">
                <a16:creationId xmlns:a16="http://schemas.microsoft.com/office/drawing/2014/main" id="{4FB21B71-42BB-44BA-A073-9CFCE639A498}"/>
              </a:ext>
            </a:extLst>
          </p:cNvPr>
          <p:cNvPicPr>
            <a:picLocks noChangeAspect="1"/>
          </p:cNvPicPr>
          <p:nvPr/>
        </p:nvPicPr>
        <p:blipFill rotWithShape="1">
          <a:blip r:embed="rId4"/>
          <a:srcRect l="12993" t="24150" r="46846" b="32801"/>
          <a:stretch/>
        </p:blipFill>
        <p:spPr>
          <a:xfrm>
            <a:off x="983432" y="1916832"/>
            <a:ext cx="3888432" cy="2344496"/>
          </a:xfrm>
          <a:prstGeom prst="rect">
            <a:avLst/>
          </a:prstGeom>
        </p:spPr>
      </p:pic>
      <p:graphicFrame>
        <p:nvGraphicFramePr>
          <p:cNvPr id="4" name="Table 3">
            <a:extLst>
              <a:ext uri="{FF2B5EF4-FFF2-40B4-BE49-F238E27FC236}">
                <a16:creationId xmlns:a16="http://schemas.microsoft.com/office/drawing/2014/main" id="{B4672807-4D77-4945-9151-4E461FE274C6}"/>
              </a:ext>
            </a:extLst>
          </p:cNvPr>
          <p:cNvGraphicFramePr>
            <a:graphicFrameLocks noGrp="1"/>
          </p:cNvGraphicFramePr>
          <p:nvPr>
            <p:extLst>
              <p:ext uri="{D42A27DB-BD31-4B8C-83A1-F6EECF244321}">
                <p14:modId xmlns:p14="http://schemas.microsoft.com/office/powerpoint/2010/main" val="2368609457"/>
              </p:ext>
            </p:extLst>
          </p:nvPr>
        </p:nvGraphicFramePr>
        <p:xfrm>
          <a:off x="1770063" y="428625"/>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32497326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63552" y="1628800"/>
            <a:ext cx="8424936"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Watch and listen to this video on middle childhood social/emotional development: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hlinkClick r:id="rId3"/>
              </a:rPr>
              <a:t>https</a:t>
            </a:r>
            <a:r>
              <a:rPr kumimoji="0" lang="en-CA"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hlinkClick r:id="rId3"/>
              </a:rPr>
              <a:t>://www.youtube.com/watch?v</a:t>
            </a:r>
            <a:r>
              <a:rPr kumimoji="0" lang="en-CA" sz="24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hlinkClick r:id="rId3"/>
              </a:rPr>
              <a:t>=Flhr7gxLp5U</a:t>
            </a:r>
            <a:endParaRPr kumimoji="0" lang="en-CA"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p:txBody>
      </p:sp>
      <p:pic>
        <p:nvPicPr>
          <p:cNvPr id="1026" name="Picture 2" descr="http://www.mentalhelp.net/images/root/middlechildhoo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5760" y="3068960"/>
            <a:ext cx="4853073" cy="32403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aphicFrame>
        <p:nvGraphicFramePr>
          <p:cNvPr id="3" name="Table 2">
            <a:extLst>
              <a:ext uri="{FF2B5EF4-FFF2-40B4-BE49-F238E27FC236}">
                <a16:creationId xmlns:a16="http://schemas.microsoft.com/office/drawing/2014/main" id="{63B09496-0902-4A50-9F05-66D2DD4313AE}"/>
              </a:ext>
            </a:extLst>
          </p:cNvPr>
          <p:cNvGraphicFramePr>
            <a:graphicFrameLocks noGrp="1"/>
          </p:cNvGraphicFramePr>
          <p:nvPr>
            <p:extLst>
              <p:ext uri="{D42A27DB-BD31-4B8C-83A1-F6EECF244321}">
                <p14:modId xmlns:p14="http://schemas.microsoft.com/office/powerpoint/2010/main" val="2710486695"/>
              </p:ext>
            </p:extLst>
          </p:nvPr>
        </p:nvGraphicFramePr>
        <p:xfrm>
          <a:off x="1770063" y="285750"/>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47528" y="1556792"/>
            <a:ext cx="9577063" cy="14465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3200" b="0" i="0" u="none" strike="noStrike" kern="1200" cap="none" spc="0" normalizeH="0" baseline="0" noProof="0" dirty="0">
                <a:ln>
                  <a:noFill/>
                </a:ln>
                <a:solidFill>
                  <a:prstClr val="black"/>
                </a:solidFill>
                <a:effectLst/>
                <a:uLnTx/>
                <a:uFillTx/>
                <a:latin typeface="Century Gothic" panose="020B0502020202020204"/>
                <a:ea typeface="+mn-ea"/>
                <a:cs typeface="+mn-cs"/>
              </a:rPr>
              <a:t>Watch this video on development in middle childhood: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hlinkClick r:id="rId3"/>
              </a:rPr>
              <a:t>https://www.youtube.com/watch?v=swG2DQpNs-k</a:t>
            </a:r>
            <a:endParaRPr kumimoji="0" lang="en-CA"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p:txBody>
      </p:sp>
      <p:sp>
        <p:nvSpPr>
          <p:cNvPr id="98306" name="AutoShape 2" descr="data:image/jpeg;base64,/9j/4AAQSkZJRgABAQAAAQABAAD/2wCEAAkGBhQSERUUExQWFRUWGRcYFRcYGBcaFxgYGhgYFxYYFxgYHCYeGhokGRcaHy8gIycpLCwsFx4xNTAqNSYrLCkBCQoKDgwOGg8PGiwkHyQsLCwsLywsLCw1KiwsLSwsLCwsLCwsLCwsKSwsLCwsLCwsLCwsLCwsLCwpLCwpLCwsLP/AABEIAOkA2AMBIgACEQEDEQH/xAAcAAABBAMBAAAAAAAAAAAAAAAGAwQFBwABAgj/xABEEAACAQIEBAMFBgMHAwIHAAABAhEAAwQSITEFBkFREyJhBzJxgZEjQlKhsfAUwdEVM2KCkuHxQ1NyFjQlNWODorKz/8QAGwEAAgMBAQEAAAAAAAAAAAAAAwQBAgUABgf/xAAyEQACAgEDAgMGBQQDAAAAAAABAgADEQQSITFBIlHwBRMUMmFxM4GxwdEGkaHhFUJS/9oADAMBAAIRAxEAPwC4spiCJqtvaDyQT9rYw9x2OrFHnXrKb/SrVKVyVrI+HZTmOUapqW3LPMmU5iMrJ0KsIOncUvZwEvGVlkfeUgfHbars4/yrhbjZzYQ3BrmiPr3qoud+byT/AA9kkKs5mHU9hVkXccCelPtgNVuxBu/xQ20uWUnK5BbtKnQgdDUZcxznQkxSDXO9cqa0VUKOJ5i642tuMVZp1Nbz9tBSEml7VrNV8wE4MHptTnC8SuWj5HZfga7ucPKj40mMEQag8y4yJLWuZr33nJB370ldwpuEuTPUknWtW+DuyZwP3vtXWCce6d9qEUA5EZR26NG38Nl2phjMQZip+7Yk69o/pXOB4PbdSSoJE7kTsTsSD0qgIB5jZpZxhYMrdiu0w7sJA079Kn8XwNRcRUWS06KQZjtrTpeFQFWD8AJ6+mmxqxsHaVXQvnDGDB4a/b861YsHMAe9E+Fw7BiuVmOmgUmRBnX0H6VI4flRlcuwJQGVykBjoCCfw6EH5EVHvDDL7PyRtg/iMMV/l/Ix+VNLynrt1/3oj4nhG7KAYg9Ndsp2PqexB21ptf4RlQzM6ySNAQJI/wDIfRhtQwxjVmnI4EGrpmi3lHiK2BmZsqga9/gKD8RcgkCnKYkuAOwAj+dHI4mdTcK7M94UPx977+IdCZW0o+6p94/E7eu2lSHC8OWxOpjwxtrM9B0bTsRPxqK5csDPmMaaCdvXof0I7iiblPBeJffco7aGNIWfRlidddOxoJG44mzS527nMTxvDwSBGrT01j5AH6rUJY5enxe6/DSdetGWLwhzXbg9xNB1EKJ094an4b1JcpcMS/h3cjKWY67AHQb6rO34Tr1qFqbO0Qt1lQAZvWZWy8KYTlEsNcsGT8Bv9JrKs2xy3lc6eZTqB9dYEDQbkD41lF9w56wResfK0se9jUUgE6nYVD8R5ha0zSgKggKZ97TX4dvlTPhWJXFJbxD2ypHuZ/X7y/H613xzBB7eWOu9eS1Xte1rNg4GfX3mFVQiuFf84I898yXBh2uE5RsoDaljPQdKpFrxJJO53o79prFBatA6atH5Cq9Nei9n5arce8jWYV9q9BO7iiurKg71ysV2hitGJYjlcMNpmpDB+Gmp19Ki3u6VikxNQQTLAgSfv8eUiCgI6R0qOfiIOirH61HJXJYioC4kmwmEmB42AII9Na7xuBBGdRvuPWh/D3J3NEGC4nlt+Gy5u7Dcb6GuhlbdwYncvZQMw12npTjgOJPmVXhs3lGsHMCp1CmN6TawG0mZGnpUHxDDFTGxoZUExlLmq56wg4vfB8NspX3hDakaA7hAD1rkcSWc4LqZGYA6QI8w112OnrQi9w966tYplMgmu91C/wDIHPSF1rEowBW6wYH3W2OmkeczqI+dTHDubbaAI6e7lh0AOg0kIQvmjLqxOqba1Xp4k/f8h8K4uY+4TJYzVgmJx148pYXE+Z8MRsXB+4RoN/vnsdQqgDKzKdqDeM8wve8o8qQBAn3R7q/+I6A7VFG6TvXOapCwFurdxgcTk06wQ3+IpqTTvho81WPSKJ80I0u5bYVdyfp+z/yKsXl8raR+9sBNRsxA67d9mU+lVxwlvtk0zQwMHUHXqINHuNxGR3tgSFeNP9XcwI7MPh0oK8HM9FR4l2mKc0Y1beGyqQTcga7kk5m1II0kDRqI7h/gsHZtzlZmSTqCIIZv8X/7igjE30xeOsWk1ymD6nc6gE7+p22o355cW0sICI1BUwA0jSV0APrlXfcUdT1aCsw1q19iSf7QqxOEDujDsDOmo+g9NVI+FZSnBkJsJmmSoBnf1BBHy1HTrWqNumCzlTtz0lF8M5wuC5asYiThrVyWWGUgDQSew3ijtfanhziDbXW1oFua6nqYOsTUpzF7L1xN43kxNy0zbjKjLt0mCPzoGPszxVq/9qme11uq4AK9fL7wMelea1Ps1LOXH9v1m9U+k1A8TYPkePRgb7ReJm9jLhmQDAjaKFJoj5y4L4F1soYJJy5jJietDamtfTIEqCjtMTVfimdo8Uora1xpFaJpiLztn6V0mKIBHekVNL3FGby9v+anMgCdI4I9acXLMAUjh7g7TUlfsDww2oJO1RLqDI23p8KksIdTB3H1prYtSYNTuA4aWEhZAgSNvWqlsDmGrQk8RKxcyMfNlMR3+Vd8cwJyLcjfTXtFOsTZlgqJmA3I9KnMdwecKDJzEQyzIWfcg/rQi3eNrX1ErLELt3pCKdX7RBIPSRSJSigxMjmcAVusrKmR0nJFars1iJJrp03YsTqdqd2VA2pPPEAV0LWUz3qpMOgx0EJuVrSuz5iAQvl/8pkfHbsaIeZeJ+G5ddSVE/HKBPmnWZ2jagTDXCGBBj99f6094tin0zTqAdeo6Ed6ERzNSq7akN/ZRhUN67fuxltpJJiAT3k+h6H5VK2eKnFXxeceVHkHp2AGkDT06QRUByaD/AFRoLl0hu5yrIH5miPh/Grdh7dp7QNl5RhAMbeYjqAfmO42JlOMCGSvCG3Gcjp9IaYHjpKqEt+UjQzoFB97LsB8CBWVrBWrf8QvhnyqsBRqJJmQZ337HvNZTZIHaYd+xW4WE9NOJ3VW05YwApp3UfxHCm5mRlBRlInqp+dJXHCcRNPmGZ50524obrvqdTqCNu1BJo45+seBddZZjOpP712oHc61Wn5Ye45aYDSrNMVyi0qqUXMoFJndvCzT7C8HuEjKPnTjhVsEirB4LgFyzS1lpWaem0YsGYLcN5CuMAZy0U8O9m1x1yyWH6fOivhoG0UccMQBBAiqVs1jcmX1Pu9MPCvP1ldcD9kmS5muRAGk66+sH4UX4zliylhwoA0JmOsb0RUjirGdGU7MCPrTRqGDM34pyw7D6Sif7OY4gWFzGT6d56VaXC+T0XCvZO1xCJYeZWOzfEGD8qTwHL/hY6SuZShKt1BGmv6fSi2qVpnrD6q4A4r78zynzHw1rV45tGlg47OpysKhyKtr2wcvZL5uKPLeHiCP+4oC3B81yn4zVR3X9K5P/PlOfBAcd/RibCuCa5Zq5osVJnQUml000rdoCKVFuoJhUTvEgNaf4C6mceIodeqmdfoRTQpWlFR1hVypk1xDE22MW7aWx6Bh9ZJmkLZUIQ0lpBQzoB109TTAXDRTy/y9cv22ukEgAKNOm9DIxHqibWwIb8ltg+IWDh7ZODxIId0XW3cK/wDUto5jbcCCJ6jWpXjHKl+0pu3LlpwgAzwywNBqpn9arDFqLKpesnJcS4BA3BAkMoO2v/FWjw7i13EtaFy5bvgpmEZrbDYEMqko+uuwOlGrxZwYVPfUPw2V6mQ/D1xNpjcs3F075ttNu/Ssqwcbw5YUwigAlifEcL12kCN94isqwrI6Gd8ZVb4mrz+Wf2hDXLIDvXVZU9Z5qVF7S/Z5dvXlbD2DcRgF8pUFD3hj7tUvxXhNzD3ntXVKuhhlPT6V7EK1SXt55bRLlrFrobs27g7lQCrD1iR8hQQuzp0hw+/g9ZUapSqitZYrkj1Nd1hhxJTh7wZo84FjZAAqsrGIMgLJJ6afzqb4XzC1ltR8QdCKBbWSJo6TVohwZcvCNYo0wF3KvmMDudBt3oC5IvHFCU0iJPam3tGw1+xbUAtca5KrM+GpjaOp+NApyOcS+rVLn27vrDvEc54VWyLdFx/w2/N9SPKvzIp/gMa10BsmVT3ZSfosj86pb2b8nY27eZ8Qj2bRg+MWZLgIJhbI90gmJzqRA01q4eCcIaxmDXPEk6HIqN/mCQpPqFFaQ3d5jMKwCB1+skHADZvQD867U0hihm8kPqDLKcsRGhaQQTPTsdqTs3CDEE65WAAygxmDEmCdIEidegq+IHHEiefOEePg3gS1r7VR3yzmX5oWH0rzJxvCi1dZOm6nup1H5V62t4kNtqIGsabkQesyO1ed/avy/wCDdYBYFpvL62rnmt/EKSUn/DS7ja4PnxG6STWyeXI/eV8bgrjPWopXBhTcXMYXMJPYTqaNiK7iTiLi0d6d4cUWXuVF1gjRZB+IlfqNaS4RyPeutMZUzQSZDHXXKI39N/TWhHPlNZdOy4Ig41ntSLW4qzOYeV0tWcttdIkEbnTeevx7FdTtVfX7OUwRVMkHBhrKMKG6xqFr0RyRwhcPhbKMBnuWwW0A3UdRXn/B2puKO7D9da9CcS5nOGxENYxDLlC28iqQwAEnfpMdKPVgZJi+xmG1PWJV/MHAGF9yRoCdI2idO1NnvPbuZ1OUiIjsOnw3+tHfMF63fYsi3EZ9w6hdeuxOvppQfxLhlwNIUmBsFIOkzp8hSrgq3E9GmHr3Ywe8nOBe0W8CEuMsbedSRliIzAz9ayhG9iTbYF7N1Z0Mpoe8SN/hWVcWuIudPQ3JAz9p6TrKyspmeNmVC838Ls38HeW/bV1VGcZtIZVJDBt1I7ipqqe9rftAJZsFh2hR5cQ43JP/AE1PbufWO9Uc8QlalmGJUL2tAY+VJG1S91tfyPofjSuCuAMJEig5xNDYCcGSPLCYZboe9Y8aNkZ8qT0LRqR6V1zffW/iDcVQpbcLoo7BR8KILPD7JtZlUAxQnxK7NwgbVC2lhiGfSioZPeW/7EGAtXF66fSjrmXltMba8N3dIOZWQwQfgdCPQ1X3sYxCDMs+YjSrYq9WCsT1ZKWhl8h+kGeW+VbmHb7W4L0bMc0+hykwD8KJqi7fMCeMbL+Vht2NSeaiIVI8MDqDYzbrByZH4i55yGViFZPM5C2/MCvl/ER1B/FW2vKUBeCJVW8r5ZzQpRYJ0cjXp30pvj7YLloVcyMmZzm1Q50y2tm+83Q6ClWQPlbzRdTK3lYNBErJkFIltNzmjoKNiVxwI2PvrmBLqGfNlyOd1ULl8rkayrHYqYof5/5ZbGWQ9tRcZQ1t4IDXLZ3Kj8aXAfKT+IbmpjGXmBs+UMwGlrQJduL0tPc8y3FCllJ94deofYG9JYg5lUhAwdYYgkXM6x5XDSD30+UOoYcwoJQhx69evp5GxWHa27IwIZSVYEQQQYIIO1cW0mrt9tXIytbOOTy3EyLfXKIcFiouEr98eUH/AAx2qoeHsodc3uzr8KE52iWpoFjjnAJhPyI/jXxaa5kbL5CTuV93TqQOgg7x2Jvdw+Kw1wmM6j3lB0IgElT22P0MDcVvjcBkIuWiQVIIIJkEaggirj5E5iXH4SWA8a35LkbzrDQBpMk7aGY0mYpZbPvNq+qzRnY/IkPc5hD2j4yhYBbzA/CBpof5nTMCVqvMUjXCXaFzAsg2BUGNPnRr7QkYmzhwsZyII6gaQI/eojMCCOfaby/4VuwbYGS0gQkA6HsT1M/p0qLFOee0kuCAo+8EuWOEtexNsAaBhJ6Drr9Kufj3O1mziRbZlJVQrqSAQTB01kmKBOWMTbwmCGKuqoI8y6+ZzqEAHXU6/CovkdGfFXMZdseM3mY5gGUO50kN2E/CKsp2j6mBNa7hkZ4PHTrLC4hzphbdvxVstcYwAEImSYOsSNJrrhHN1jEgeFZsLenS3dukN0Ghyb6nT4d6l8By7hWHiWUFlmILAAMMxnQj61G888RwNlIvWbd2/Eqq+VumuYarofyohLDkkQW6pm2IrZ+54/zjH5wlTiSLbU4pEssQSQzKUB+9lY7jXtWVVeI4srWU8VEulT5MwJJW7bhFH/jljtpWVQ2rCL7MB6sR9pd1ZWVomrTz0j+P8aTC4e5euEAIpInq33VHqTpXl7F4k3Lj3H1Z2Zm+JOY/rRt7W+ZPHx3hq827ICrBDJnOrkgddl+VBTIZ1MTs3rrEAbA7Us7ZM1NNVhc9zEDYn1MagbZe/wAqTFsz/Tairh3BQRqCnmAW2NbiuYA8Ttbbv613zNyubWqqARpctIZXDOfu3H6hhqDXDJGY69HTzjHh+NKpFQmJeWol4Hw9MT5FuLbvEZbaZXYXbg+6W2QkddtKg+NcEvYa5kv22tsds2x+BGh+VVVMeKVuOAFhn7NOHr4hc4lLVwe4pZRmPQGauc8cS2i+K4NzYqksS3ZVUSaonkvCWyfOrT00zCdwR21q5eXsOtq3nZMrAea48THYSZ+WlEqxyZXVUqKlZufID+f2kRzWl+81q7bs5EEhixi5A6leg9CZ+FFHA7c2VOcOGAIZTIgjodqhzzOmIum0LlhVIhUuo5vMxJVW8Jsv2c/X0oiwF0m2szoIMrkkjymEOoEiR6EVdEAYv5xK+1vdLWRjHrvGGMYW/Nswi4QF8S84QBLmVR1K5RK99qdCyfCI80gELJUsSNVcZtA0667QO1RvMnFVw6M7sVUZXZbQHiaMALjmdLZgK2nzionBcfxJUFUtIpAItsXuMJ1/vMwzCdYjYx0oj2Kg8Rg66XsXKyRxwN0WL1oB5D+XP5fMoJPiCQtxShCkaAyOsiGw/MLXMS2GXOlyAj3VUXAp0ZVdRKMRJDXNIJFP8dxW5csPbtxauHUXGIdQSZIylScvSIof5W4G+FVy321+6fOwveEhJuhgRlUMBEkz8Ig1y3o3CmO104Qhx9v58pJ8X5RuHDX7NjS5iECK152dltsftVcLKqqx5SJ1aOmtC8xctYjAXvCxCZDurbo47o3UfmOoFXXzTz0mEDIQHe55mtTlVSQZQMgBaW8x8xJzHQAxUZieeb920FWwMjrLHFKhRG7W1kykaQQNt9a6xl7mSlFz4J7yqMLxHSDSWF4xdw13xcPca23dTuJmCNiNNjVx4H2R4fE2jiCqo7jS0mZbM918xZZ+MDtVQ828OXD4q7ZRXUWzlIdlZgYBOqgCNaWRMHcO8PqNS1ie7Y5K/wCJPp7TLl24r3wrMpkaAAH8SncGem1TGO9pSOlxHBuIwHluENlPXK4AaDpodoNVWxrmmOZnfGMOMZxCDifHbmI8ND5bVvS1bGyzuT3Y96m+XuX7t5xEqvUg+bT0mg7CgdamOE5Rcn09aCxAj+iQ2sCx6y3sLxNuF4FjclcTcJFsMJIE5Q5yzIA1+YqvHxj3XLuSzEkmdWZjv6akUlxHiEogDEgAqJLeUHXKQfuN2HWm+Ffyjpvv/LtB3PY0JnLx8ItVhGck9SI5xeKzso2CqZOsFdw2m/vRPespqjaknpHp8FXoFnYHSt1SSWzzPUH8QO9DPtLdG4ZfDXTblRlKnUtIIT1DbEdjTFOKayzACNZMafOq/wDanxgXUtJbv23RWOZFYFgehMdKBTqHc7TMM6T3ZyT0lf2x8vXp8CKfYOy2aQPRjoV12A7E9PWmlm7r09Z796OOUeDC5ZuFY8VIzWm0zLP/ALgA/gHT09RTmCeBHaQvUnAjrly4ggB/CLyoZvNexA+9hrg+4T0NGmGwdu5aWy1s5NVt4Ulsx8pJtYx/NlhvMrE/XqF8f4S9hluWpGcKl8nQOTql1mJ8rMNRG1TPLPMIY+GSBc9xgw818ZSBbxVxh5d/LcH+xPW23wmG1FZZN6+vXrzjDivs2uKzNh7okMQWZvDt2Ygi3cYGSwkZXG/WNKmsLxjGph2TH4D+Jsp5XaENwkQC7W2nxV/+osdz1NE9rHgoQCsIGTz/ANzYIRR4WIOf7SSdG9d9ZPReSXVykFh4zDM9liyjIiMvmsNG+w3nqpdgHImY9zOMOM49evWRKxhcJZun/wCF4i2Rb8Qi252B1bwhdyZPUMT/AIRvUrj7WFayLiWbThPDvDPcfK9kiHuIgJLBdfIRuO8S/wCLulu0wMW7YcG4ubyWXZ2ZMQXkShaJTbXYQQWXK+G8t1/FF28/nH2YQm2sJct282lu0zCRB0zg1YIvXEsHO3dyB5ZMZ8U5Fs44C8ruHMxdMrmB89q4FBzBUJygaEn81sPhOJYXDk28Ub4AByXrYa9KmLgV8wgEeYZpgV1yzjRYxD2Jza5lyzcLWWOme6xgeGSSSKn+YL3g2rrhc+jPkEefSLiz2IhifSowCZa0sHCHkdsgdPXoQZ4Xzjdu3MTZf+GfLbZkyqRaukwzEliS2ggkQCa4tYgj8te1V5y25OIkNAytGhhrZMgAdFBqwbNzaeg61k6uzOFmnXUteSo6x8lwUlcvEDem+YtGSHX8QIP6GkmBPf50iQwhVCnvN47jS5CWEj1AO1DGBwLY+8bdoqjASoP3um3pUjjcNnMGl8HyzbUq2uYagiQQfQg0VHC9ZYggYXEI+Tr97BobWJ1AMCCCQQYJA7Hf+VVhz1yDir2Ku38Opvo7ZpDL4uo1zIYP0qylsAbTPqST9TXEmRRfimB4HETs04sJPQnrPO+N4fcstlu23tkaQ6lT+YpvFemWvMRlaHU6QwDD6NIqDx3JeAvk+JhUU75rJNpvmF8p+lMrrVPUTMfQOOV5lGYJMxg6DrRBh7SqNNBoT8iNfpRs3siw8t4OKuW52W7bDgdhmQg/lUNifZ7jrMwiX0GzWXBP+hoYH5Vcur9DGdOTWMOJAY1SVHXL06jrGm46z02rS4hcq+sdNo2JO8d10pfFYd7elxHt+jKy/HKTpHcVHusbQVOzfP0/SqgRpmwciO0v+Ut6z/ID4eh7VlMMOfKQehJ/pWVYiU94SBGN3iLt7zM3xYn9a3ZvEzTYUtY60faBMdXJPMdoatLknHZFtsmUhnE3Cua7acgA2GJ3W9AA7TVXKNKLvZ/cd8QtpMhLSMrmFZfvEn8YWcp71UcMDNGrHIbpLrxvCVxNsKywpDKwkFkHWNxnS4As9BNVrzHyuyg3D/eWiLd+dEZfuOWcjONIOUaEHtRtylzRbOJuYTzqU8qq5DGV3BZSQWOpJnX41LcV4ZmOckBkDK58i57La6nKzAJ0AiSD3pggPxK12vp32N06+v0+8A+WuZM9xbF9ovAeFb8QFkYRPhuuiMhA8rnzD9TG2GHnQ+KQGHvLCZf7yzevERkk6CJ8u9V9zhwMLOec9uFZmVpa2dbb+e7JI2JjpUjydh7F62bZYlwQ62bmIcW2ZdLg8NF1XKJjzDWqK5B2mNX0gr70dPX2k9ikD3ggPiW7ah7YgeCcNdWCqoD9u6MoI/y1J3A4CmXuNby3bYeVLWwsXFWxbhi4UxDiCSKbspse6cqJ9rYkW7FvwyfPhyXzXYG8Kq7gUt4wtoWUjw0i6plraPab3lL+a5eKgswIABOUaUeZ7EkDHr/f+5B8ctgXkkCbTC4gJJLWLmjhLFrbI3Rv9qkvaHiSOG3IJ8RSg6LmB1IYDUKyz5fQClL2FCjyqRbtMRlCm0j4e4NYVc1y4UnfygxUFzhxNbeBuWGeWRltEx00uWXChmy9AWc5jB01qjDAJh18bJ9D69fWCHJuGBa4Y/CF7wfNr/TpRDxvG+FYuEGDAVfidD+VNOTrISxLCCxJg6iDoIP73pLnYHwVABIzSxA0AA0k9BrWRWA+oAPTMe1bbaWI7CCGHuMmqOynurEfpUpb5sxIiXDx+Ia/URUOjV1X0NtFprkwVHSeDXVXVtkMYT4DnVdPFtGfxKZ/I0S4bmbD3dFuAdg3lP5/1qs1rbJoD3J+lZV/9P6dhlMiaVXtq8fNzLdVuxn1Bn9K04k0CclMzXiJYgKTAJo1UA9PX9/vpXkNfo/g7Nmcz0mi1XxKbsYkfxnmf+HuKgQNIk6wRrHT0pK1zZZf31ZfnP8AvQzxvE58Q5jQHKPlpTNmpcKMCeb1Xte6q9lTGJZeG4lbf3XBn5Glzcj9f+KrBXg7/wAv0pzh+L3U91zHr01n9ajYIer2+p/ET+0sr+IMQ0EdmAYfRp0qJ4jyrgb8m5hkVju9km0094Byk/KobhvNLnRzLdJUEH0JWCPjBoitPmAJkTrHX5x61IZ06GbGnu0+rGUlc848lJhAt7D3HeyXFpluR4ltyuZZK6MpAOsDbrWU99qfEMq2bUnVjcYdNBlU/maytGpi6hpViK2K5lXilEOtJKa6BpuZKyTRakuXuKnDYhLnlIBAbMmcZCYbyGJ0ptg0BXr8oPwEHr6iublneNfhP6HoKBnmagHAIlu8X4LcN61xbhg8dZzXbIU284U5T4SQCSRMj5iZiiXlLnmxjGdLeZXQlvDcw5n31hmzMVM6QANO1U1yfzfdwFzMsshBEabEgnKWByzHaibnQW8ycZ4e4UrcUYhABoxiGKxqTmhu8z3o6tnpBuhI8XI7HyhxzJwXxbc2xnKKWSCMt60feXN5ndxE5iQNR3NVhhcc+Dvh0ZvKQdGaGXTLmyEEiNCKMcJzd/HXjYuZcr2/FsBcyqbqEOFAUhiSgO7RINDfHuFjM2T3WmNQRlc50+Uyu9UtAYbxNPSowU1tzj9/X6yysPj1v2luWXBIm5aM5S6/9Wyzv4l2ZzTlUdO1d4E+GGB3ALW2LPnew+rW/FuBrpIJJhANVXaaqblDHNbviy1x0FyfCYMRF3dA3+B4yH40VcGxyK5lQGMrOVCVuavafzHRgQVMr2oq2AjmLnSDBwfyhLb4vbt2/KfFVYQsUdw2GuHyloz3Hy+75io30qreZ+MPevQzFvCGRAUVAuVjCrbUxEQAW1Ao05g499g4diWEoQXJVkuqSDktIqHK/fUetVxgcLmdQdyQDpGo0Og7jvQL3GMCGop2ZOOYe8FsxaRT0AOu87nWpG65A0MHqNKYixtuP309KUGrROv73+VY3Gcxk8xpiOE2bk57Sk/iAyt9Vio6/wAloY8O6y/HzgfoamXmZP77UpabWemnWKbp1t9R8DmJ2aOiz5lghiOUcQnuhLo6ZDB/0tH60wx+He2EDo6QuuZSBJJ67dO9WONx/WnF3bXaP3Nadf8AUGoXAsAMzrPYtR/DJEGeQ8PCPc7mB8t6nuIY3w1JPQH6/wDNObYCwFAA10AAH0qC5sv5bXcuwA+ArK1eqOqu3kdY9VV8Hpzz05gjMkk7sST8d6wPvNc5qwnWqT57Y29y3nNzW40/c1ijeuRUQUe8Jt5r1sf4hP8AvVhBpAHwoL5TsZrrN0UfmTRdebKCx2UEn5Cg2dQJ7T2BTitn85VXtCxhvYxgPdthUHbaW/M1lIY9c7s53Ylj86ytKtwqgRy2os5MEwaUFJUoDTsyVMn+BPmZbehzGPMfLr6/dJ2zdKLm4EkZYbTV/wDuWo/Cfv2R1Ma0DcIu+YCAZMQdjPQ9qt3F5sDh1fEAEooay8zctz7odl8rW/uhf1qirkmbmmYFBmI4HkSy0G5lkjMCTltXkJAN0H7rgHyp1I7a0lzBy/aweEdbLXmt4w21AuKwKKGBcsdi4gbgEAdaHMNxu5cuHEXWVFzh7avLKDM5haHvEdyOlTns/wCL4k3v4e1lyXWuXmuuDItk6uAZjzwfnV1ZBwBCFT8+eJD8W4J/ZpS5auXLjWro8MlPLnWGaCN0gxp61MYzjlq+RcWMjyQN8s+YqdRBR9Y7VZOKw6uJzZmhlbLkL3Mpgi1MAamDGp2qF4j7P8PetnKBauEyGTUZx5ftOhgCCOkb1L1HB2mdRqq6yCw+nr1/ErLi2GXNnRgJ1EH3WHUddG1n1qTxfFMyreVgGuZWuR0ce96gi6Cf89MuP8oYvBqWuL4ln/uJqo6ajcafLQa0PW8cNBOhnTpOxPzEH5UmQy8GPG+tm3LJjH41rrasYPQk9e/wb9aW4OgZxOh975wVYaaVCPxBeus7/ofrvU5yq5YuYiIE+sa/yoDAgZnG4E4hYl0aDXWfyrPGHz/rTR2OYaa9x/Wt23BOvr/vSmBBAx0uImNI1IpRTqBpqf386Z2rmsAZmJhVEyf33qdflzLZLt5r4GYdQsa5V/mf2RPYteM95xtVTgxqgk0vdMwAf3+/1prbMiR6HtSviVBGekY64i1y5FQnMnDXvBMkeWZUmJnsf5VLkgjvNJu+vp0/OpU4OYC+kXKa26EQIfCMnvoy9pGnyI0pBxM60dhdOh3MflUdiOEWnPmRQe66H8qKLATPNX/06R+E394JEVuamcRy5rCOfn/UU3u8u3huoI7g/rRARMWz2TqqzyuftJrlHD/ZlurGfpt8qe8yYgrhrgG7Qo+cT+U0rw+x4dtEGkCNKdcQ4I12ypjSSf5UEnLT2+ip+H06oesqy6Kypbi/CfDJrVNqwxLspBlb10prTVoGtSeZ7xxYvZTTy/j3uABnYqPdUsSB8iajhXStUEQ62EDEKOI4v7G3aCKpAljqWYEyucnYCTAHQ0aeyhFDX8QxhbSodyJ0LZcx0Cjcr8KrGxfHX9+nwoq4Rzk9vDjDoVWZRmymRaYgtOUw/UeadCQKGOGyZppYHGMyxuJ8x28PiDYvLFtcpt6agsCwuWbsbgZjB3LU6wHNlu87Gc8AADKVvKD5lDqSBcRQcza6kjSq/u8ypes/w+JfKJLWboGe3EZES8nvrCCAw1E6ioGzj8gd0JkQEBJMFm3UjplXr3q7WnqIXFZ4btLo4tynexdvPaxrC91/7Td1KGSqkfhPWqe457OuIYZnL4Zygk5rfnQDX8Oo+Yqf4B7R2SA57SfSrN4XzsLiqZBBoHvBnxQNldjfhncPLpiedP4S5IDIyz+JWUfMkQBVi8o8FFvDgk+Ykn+UTsdt6uP+3bLKQx06giQR8KgbfB+H3p8M+AZPuNlH+kysfKq2jeMKZFDlCTYhgZeAUQT16/lSFu2xuBVUszTAEa/PYD1oxxfIzhZt3BiB0DZVaenmAy/lSvDeCLhwfvXG95v5AdAJNZepY6dct+UdOprI8Bz+0bcA4IuHMsQ10jVuij8Kenc9alqSzCRSqod50rAsdnbcxixHcwMOH8NnQ/caB8Dqv5H8q2p1/OpLmSxlu27nRvIe0jzKfoWFRdu/qa2Kn3oCJo1PvURxn0FRmN49atCHcZjOgBJ/Ko/mfjBQC3b0Ztz2H8jQ0tn5k7k70yEA5M0KNM9x46DvCX/1VbPR/jEVJYbGrcWVYMP9+tBAGu5pe2ShzIcrDqP5967Ajv8Ax2RkGHVldZO9OGE1EcE4r4q9mEAjp8R6GpRX1oTDBmca/dnaYorwaN+E4i3ew1oplyMIVj1OoaB8QevSgN3US7tlVVaT8jr8Zp/7Kr7jhcqC4FxiMrKG0dSytn0G7HToehrR0KgkzG9onIH3jvmz2evfUmzdXMNQrKNewzA/nWUXG6cxlWG5/wClrlaCZmdVYfAdjvlaHuE8pnDV3AdjPHrVquq1FdmJETYrc1qsrpIjnDW8xA71JW8CBUVh21+GtFtnAZ1DA7iaWtbbHtMm8SJZNdfhTnFhFtKLcsXMsYIylZGWNusz60//ALO9Kz+AMelCFojYQjIMiRgyR6/vSpTl7j7WHytt1BpZOHkVvE8IFxdNHG3r6GoNgPBnBWU7l6y3+VcPZxds+YzGhB/rvQjzTwS/h8X4dsv4eUMrsBDEzmAI0kdqgeTeYr/D7ozAlDoR07Vc2D4zheIW8gYHYlc0MD3EGasFVht7zjqLa395yVPUeUBOC8Yxtgyzq6a+WPMO5XWCan7HH7dz78N2bQ+u+h1pTmDlt7azaDXFJCgD3wSYk9xPX1+dB3EsHdt+W6jJ6spy/JtvzrN1Gmazwv2jG6i3xKeYaqNvj+9acGQRpVd4PHPbP2blfQGVPyOlTWH5puCA4Deo0P8AMVmWaJx8vMqUJkxx9C2HeBqsMv8Al1I+YkfOhkNI09KI7fMVhwQ5KE6Q437w21DBUAlQQQpKj1A2/KKZ0gZQVIhKMjIglxNycQ87iB+VN7lSfMmDKuLo91gAT69PqKjG1p888z1OiYGrb9ZrLW8+lYa6UCqx8DyjnhWLy3l7HQ/qPzFGiXBJoI4faLXVy9DM/Ki+0dD8a49Jj675gZCc78Qy2VQaG4dfgNY+tEHsh42q4VrDFpe8wUzoua0TMEQolevU0H844YvcBOwUAfPU/rTPlTjhwxe0+ttyr5e7IdPjI0jatDSEKs8xqRut2t0l84TizFEZ10hMxL4cjX7NxIO0wdN+natUFJj8Ir3hARHW9KjCqrLKo+jBiPeEj1rVaHvFgBow3XI+wP8AMoesrdZQplzVZWVlTOndpoNH/Jp8S0ydU1/ymq9o69mmNC4q2re7d+zb0J93/wDLT50rqVyhjuis2PzCNsD2Fa/s47xpVhHl3zFQNtjXScsnt+lZGWmuNRTjkyvk4aeopx/ZwA2o8/8AS57CkMRy2R92anLSovpPGYL4TDQI/LfprUxhsFZf37az3Xyt9Vg123CWHSKXwtkKdaqHIMs23HBhHwDCW7awmf8Azuzn6samGUEQdRUHgLmoA+VTVs6Vq6W0Hwzz2oUh8yE4jyPhL2vh+G34rZyH6Dyn5ihrH+zW8uti6jj8NwZW+TrIPzUVYlZTTVI3USteosr+UyoL/Db1gnxrFxAPvQGt9PvpIHzimyXVdvKwI0GhB+FXPFRXEeVcNeMvZXN+NfI/+pIJ+dLNox/1Mer9on/uJWOKwgZSrCVO4NDGO5cu25Nrzr0H3h/WrYxfs/Yf3N8/+N1Q3yzrBHzBqA4jwfE2ffsOR+O19ov0HmHxI60q1Nidpq6f2im7KtiVo0j3gQfUGnWDwDvssepolGNVzAYEjQidfmN6fJbgUInHabY9pN2kbwvAi0uvvHepLCYTxXS2N3ZV+p8x/wBM0jdBBFEPI2EL4rMdrSk/5m8q/lmqyKXcCZeq1RCM7dcQg5g5Hs4kSAEeIBiQYEDMPgIkUAv7IcTnDJ4IIOhLmPjGWauOsrVNK5yOJ5ddTYoxnP3lT3PZDiXBzYi1r2Q7x3j0rdWvWV3uVlvjLe5ni6tE1lYavBkzVZWVlTKzKmuWrxzkAwwhlP8AiUgj9KhaleV//dW/jVLB4TC1HDieruCY9cRh7V4f9RFb4EjUfIyPlT7JQx7M/wD5bY/+5/8A0eimuVFIBxAPwxE5y1hWuqyr7F6YlIhcwoPSmOI4Ip2JU6aiPpqOtStaNLvpazziEW1l6GRNjBsupABnoZ0+gp5auHtSr1oVm7djcGXZy3WKqa6rhK7rXqJK8wJmVlZWqLIm6ysrK6dI/iPAMPf/AL2yjnuVGYfBh5h9aHsX7Ol1Ni86dlufaJ8BJDj/AFUY1lUatW6iFS50+UysMXypjLe9lboGxsuJ9JW5lI+RNF3JfCXs2Wa4pR7jSVMEqo8qA5ZEwJ3PvUQGsFDShEbcIe7WW2psbpN1lZWUeJzKysrK6dP/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98308" name="AutoShape 4" descr="data:image/jpeg;base64,/9j/4AAQSkZJRgABAQAAAQABAAD/2wCEAAkGBhQSERUUExQWFRUWGRcYFRcYGBcaFxgYGhgYFxYYFxgYHCYeGhokGRcaHy8gIycpLCwsFx4xNTAqNSYrLCkBCQoKDgwOGg8PGiwkHyQsLCwsLywsLCw1KiwsLSwsLCwsLCwsLCwsKSwsLCwsLCwsLCwsLCwsLCwpLCwpLCwsLP/AABEIAOkA2AMBIgACEQEDEQH/xAAcAAABBAMBAAAAAAAAAAAAAAAGAwQFBwABAgj/xABEEAACAQIEBAMFBgMHAwIHAAABAhEAAwQSITEFBkFREyJhBzJxgZEjQlKhsfAUwdEVM2KCkuHxQ1NyFjQlNWODorKz/8QAGwEAAgMBAQEAAAAAAAAAAAAAAwQBAgUABgf/xAAyEQACAgEDAgMGBQQDAAAAAAABAgADEQQSITFBIlHwBRMUMmFxM4GxwdEGkaHhFUJS/9oADAMBAAIRAxEAPwC4spiCJqtvaDyQT9rYw9x2OrFHnXrKb/SrVKVyVrI+HZTmOUapqW3LPMmU5iMrJ0KsIOncUvZwEvGVlkfeUgfHbars4/yrhbjZzYQ3BrmiPr3qoud+byT/AA9kkKs5mHU9hVkXccCelPtgNVuxBu/xQ20uWUnK5BbtKnQgdDUZcxznQkxSDXO9cqa0VUKOJ5i642tuMVZp1Nbz9tBSEml7VrNV8wE4MHptTnC8SuWj5HZfga7ucPKj40mMEQag8y4yJLWuZr33nJB370ldwpuEuTPUknWtW+DuyZwP3vtXWCce6d9qEUA5EZR26NG38Nl2phjMQZip+7Yk69o/pXOB4PbdSSoJE7kTsTsSD0qgIB5jZpZxhYMrdiu0w7sJA079Kn8XwNRcRUWS06KQZjtrTpeFQFWD8AJ6+mmxqxsHaVXQvnDGDB4a/b861YsHMAe9E+Fw7BiuVmOmgUmRBnX0H6VI4flRlcuwJQGVykBjoCCfw6EH5EVHvDDL7PyRtg/iMMV/l/Ix+VNLynrt1/3oj4nhG7KAYg9Ndsp2PqexB21ptf4RlQzM6ySNAQJI/wDIfRhtQwxjVmnI4EGrpmi3lHiK2BmZsqga9/gKD8RcgkCnKYkuAOwAj+dHI4mdTcK7M94UPx977+IdCZW0o+6p94/E7eu2lSHC8OWxOpjwxtrM9B0bTsRPxqK5csDPmMaaCdvXof0I7iiblPBeJffco7aGNIWfRlidddOxoJG44mzS527nMTxvDwSBGrT01j5AH6rUJY5enxe6/DSdetGWLwhzXbg9xNB1EKJ094an4b1JcpcMS/h3cjKWY67AHQb6rO34Tr1qFqbO0Qt1lQAZvWZWy8KYTlEsNcsGT8Bv9JrKs2xy3lc6eZTqB9dYEDQbkD41lF9w56wResfK0se9jUUgE6nYVD8R5ha0zSgKggKZ97TX4dvlTPhWJXFJbxD2ypHuZ/X7y/H613xzBB7eWOu9eS1Xte1rNg4GfX3mFVQiuFf84I898yXBh2uE5RsoDaljPQdKpFrxJJO53o79prFBatA6atH5Cq9Nei9n5arce8jWYV9q9BO7iiurKg71ysV2hitGJYjlcMNpmpDB+Gmp19Ki3u6VikxNQQTLAgSfv8eUiCgI6R0qOfiIOirH61HJXJYioC4kmwmEmB42AII9Na7xuBBGdRvuPWh/D3J3NEGC4nlt+Gy5u7Dcb6GuhlbdwYncvZQMw12npTjgOJPmVXhs3lGsHMCp1CmN6TawG0mZGnpUHxDDFTGxoZUExlLmq56wg4vfB8NspX3hDakaA7hAD1rkcSWc4LqZGYA6QI8w112OnrQi9w966tYplMgmu91C/wDIHPSF1rEowBW6wYH3W2OmkeczqI+dTHDubbaAI6e7lh0AOg0kIQvmjLqxOqba1Xp4k/f8h8K4uY+4TJYzVgmJx148pYXE+Z8MRsXB+4RoN/vnsdQqgDKzKdqDeM8wve8o8qQBAn3R7q/+I6A7VFG6TvXOapCwFurdxgcTk06wQ3+IpqTTvho81WPSKJ80I0u5bYVdyfp+z/yKsXl8raR+9sBNRsxA67d9mU+lVxwlvtk0zQwMHUHXqINHuNxGR3tgSFeNP9XcwI7MPh0oK8HM9FR4l2mKc0Y1beGyqQTcga7kk5m1II0kDRqI7h/gsHZtzlZmSTqCIIZv8X/7igjE30xeOsWk1ymD6nc6gE7+p22o355cW0sICI1BUwA0jSV0APrlXfcUdT1aCsw1q19iSf7QqxOEDujDsDOmo+g9NVI+FZSnBkJsJmmSoBnf1BBHy1HTrWqNumCzlTtz0lF8M5wuC5asYiThrVyWWGUgDQSew3ijtfanhziDbXW1oFua6nqYOsTUpzF7L1xN43kxNy0zbjKjLt0mCPzoGPszxVq/9qme11uq4AK9fL7wMelea1Ps1LOXH9v1m9U+k1A8TYPkePRgb7ReJm9jLhmQDAjaKFJoj5y4L4F1soYJJy5jJietDamtfTIEqCjtMTVfimdo8Uora1xpFaJpiLztn6V0mKIBHekVNL3FGby9v+anMgCdI4I9acXLMAUjh7g7TUlfsDww2oJO1RLqDI23p8KksIdTB3H1prYtSYNTuA4aWEhZAgSNvWqlsDmGrQk8RKxcyMfNlMR3+Vd8cwJyLcjfTXtFOsTZlgqJmA3I9KnMdwecKDJzEQyzIWfcg/rQi3eNrX1ErLELt3pCKdX7RBIPSRSJSigxMjmcAVusrKmR0nJFars1iJJrp03YsTqdqd2VA2pPPEAV0LWUz3qpMOgx0EJuVrSuz5iAQvl/8pkfHbsaIeZeJ+G5ddSVE/HKBPmnWZ2jagTDXCGBBj99f6094tin0zTqAdeo6Ed6ERzNSq7akN/ZRhUN67fuxltpJJiAT3k+h6H5VK2eKnFXxeceVHkHp2AGkDT06QRUByaD/AFRoLl0hu5yrIH5miPh/Grdh7dp7QNl5RhAMbeYjqAfmO42JlOMCGSvCG3Gcjp9IaYHjpKqEt+UjQzoFB97LsB8CBWVrBWrf8QvhnyqsBRqJJmQZ337HvNZTZIHaYd+xW4WE9NOJ3VW05YwApp3UfxHCm5mRlBRlInqp+dJXHCcRNPmGZ50524obrvqdTqCNu1BJo45+seBddZZjOpP712oHc61Wn5Ye45aYDSrNMVyi0qqUXMoFJndvCzT7C8HuEjKPnTjhVsEirB4LgFyzS1lpWaem0YsGYLcN5CuMAZy0U8O9m1x1yyWH6fOivhoG0UccMQBBAiqVs1jcmX1Pu9MPCvP1ldcD9kmS5muRAGk66+sH4UX4zliylhwoA0JmOsb0RUjirGdGU7MCPrTRqGDM34pyw7D6Sif7OY4gWFzGT6d56VaXC+T0XCvZO1xCJYeZWOzfEGD8qTwHL/hY6SuZShKt1BGmv6fSi2qVpnrD6q4A4r78zynzHw1rV45tGlg47OpysKhyKtr2wcvZL5uKPLeHiCP+4oC3B81yn4zVR3X9K5P/PlOfBAcd/RibCuCa5Zq5osVJnQUml000rdoCKVFuoJhUTvEgNaf4C6mceIodeqmdfoRTQpWlFR1hVypk1xDE22MW7aWx6Bh9ZJmkLZUIQ0lpBQzoB109TTAXDRTy/y9cv22ukEgAKNOm9DIxHqibWwIb8ltg+IWDh7ZODxIId0XW3cK/wDUto5jbcCCJ6jWpXjHKl+0pu3LlpwgAzwywNBqpn9arDFqLKpesnJcS4BA3BAkMoO2v/FWjw7i13EtaFy5bvgpmEZrbDYEMqko+uuwOlGrxZwYVPfUPw2V6mQ/D1xNpjcs3F075ttNu/Ssqwcbw5YUwigAlifEcL12kCN94isqwrI6Gd8ZVb4mrz+Wf2hDXLIDvXVZU9Z5qVF7S/Z5dvXlbD2DcRgF8pUFD3hj7tUvxXhNzD3ntXVKuhhlPT6V7EK1SXt55bRLlrFrobs27g7lQCrD1iR8hQQuzp0hw+/g9ZUapSqitZYrkj1Nd1hhxJTh7wZo84FjZAAqsrGIMgLJJ6afzqb4XzC1ltR8QdCKBbWSJo6TVohwZcvCNYo0wF3KvmMDudBt3oC5IvHFCU0iJPam3tGw1+xbUAtca5KrM+GpjaOp+NApyOcS+rVLn27vrDvEc54VWyLdFx/w2/N9SPKvzIp/gMa10BsmVT3ZSfosj86pb2b8nY27eZ8Qj2bRg+MWZLgIJhbI90gmJzqRA01q4eCcIaxmDXPEk6HIqN/mCQpPqFFaQ3d5jMKwCB1+skHADZvQD867U0hihm8kPqDLKcsRGhaQQTPTsdqTs3CDEE65WAAygxmDEmCdIEidegq+IHHEiefOEePg3gS1r7VR3yzmX5oWH0rzJxvCi1dZOm6nup1H5V62t4kNtqIGsabkQesyO1ed/avy/wCDdYBYFpvL62rnmt/EKSUn/DS7ja4PnxG6STWyeXI/eV8bgrjPWopXBhTcXMYXMJPYTqaNiK7iTiLi0d6d4cUWXuVF1gjRZB+IlfqNaS4RyPeutMZUzQSZDHXXKI39N/TWhHPlNZdOy4Ig41ntSLW4qzOYeV0tWcttdIkEbnTeevx7FdTtVfX7OUwRVMkHBhrKMKG6xqFr0RyRwhcPhbKMBnuWwW0A3UdRXn/B2puKO7D9da9CcS5nOGxENYxDLlC28iqQwAEnfpMdKPVgZJi+xmG1PWJV/MHAGF9yRoCdI2idO1NnvPbuZ1OUiIjsOnw3+tHfMF63fYsi3EZ9w6hdeuxOvppQfxLhlwNIUmBsFIOkzp8hSrgq3E9GmHr3Ywe8nOBe0W8CEuMsbedSRliIzAz9ayhG9iTbYF7N1Z0Mpoe8SN/hWVcWuIudPQ3JAz9p6TrKyspmeNmVC838Ls38HeW/bV1VGcZtIZVJDBt1I7ipqqe9rftAJZsFh2hR5cQ43JP/AE1PbufWO9Uc8QlalmGJUL2tAY+VJG1S91tfyPofjSuCuAMJEig5xNDYCcGSPLCYZboe9Y8aNkZ8qT0LRqR6V1zffW/iDcVQpbcLoo7BR8KILPD7JtZlUAxQnxK7NwgbVC2lhiGfSioZPeW/7EGAtXF66fSjrmXltMba8N3dIOZWQwQfgdCPQ1X3sYxCDMs+YjSrYq9WCsT1ZKWhl8h+kGeW+VbmHb7W4L0bMc0+hykwD8KJqi7fMCeMbL+Vht2NSeaiIVI8MDqDYzbrByZH4i55yGViFZPM5C2/MCvl/ER1B/FW2vKUBeCJVW8r5ZzQpRYJ0cjXp30pvj7YLloVcyMmZzm1Q50y2tm+83Q6ClWQPlbzRdTK3lYNBErJkFIltNzmjoKNiVxwI2PvrmBLqGfNlyOd1ULl8rkayrHYqYof5/5ZbGWQ9tRcZQ1t4IDXLZ3Kj8aXAfKT+IbmpjGXmBs+UMwGlrQJduL0tPc8y3FCllJ94deofYG9JYg5lUhAwdYYgkXM6x5XDSD30+UOoYcwoJQhx69evp5GxWHa27IwIZSVYEQQQYIIO1cW0mrt9tXIytbOOTy3EyLfXKIcFiouEr98eUH/AAx2qoeHsodc3uzr8KE52iWpoFjjnAJhPyI/jXxaa5kbL5CTuV93TqQOgg7x2Jvdw+Kw1wmM6j3lB0IgElT22P0MDcVvjcBkIuWiQVIIIJkEaggirj5E5iXH4SWA8a35LkbzrDQBpMk7aGY0mYpZbPvNq+qzRnY/IkPc5hD2j4yhYBbzA/CBpof5nTMCVqvMUjXCXaFzAsg2BUGNPnRr7QkYmzhwsZyII6gaQI/eojMCCOfaby/4VuwbYGS0gQkA6HsT1M/p0qLFOee0kuCAo+8EuWOEtexNsAaBhJ6Drr9Kufj3O1mziRbZlJVQrqSAQTB01kmKBOWMTbwmCGKuqoI8y6+ZzqEAHXU6/CovkdGfFXMZdseM3mY5gGUO50kN2E/CKsp2j6mBNa7hkZ4PHTrLC4hzphbdvxVstcYwAEImSYOsSNJrrhHN1jEgeFZsLenS3dukN0Ghyb6nT4d6l8By7hWHiWUFlmILAAMMxnQj61G888RwNlIvWbd2/Eqq+VumuYarofyohLDkkQW6pm2IrZ+54/zjH5wlTiSLbU4pEssQSQzKUB+9lY7jXtWVVeI4srWU8VEulT5MwJJW7bhFH/jljtpWVQ2rCL7MB6sR9pd1ZWVomrTz0j+P8aTC4e5euEAIpInq33VHqTpXl7F4k3Lj3H1Z2Zm+JOY/rRt7W+ZPHx3hq827ICrBDJnOrkgddl+VBTIZ1MTs3rrEAbA7Us7ZM1NNVhc9zEDYn1MagbZe/wAqTFsz/Tairh3BQRqCnmAW2NbiuYA8Ttbbv613zNyubWqqARpctIZXDOfu3H6hhqDXDJGY69HTzjHh+NKpFQmJeWol4Hw9MT5FuLbvEZbaZXYXbg+6W2QkddtKg+NcEvYa5kv22tsds2x+BGh+VVVMeKVuOAFhn7NOHr4hc4lLVwe4pZRmPQGauc8cS2i+K4NzYqksS3ZVUSaonkvCWyfOrT00zCdwR21q5eXsOtq3nZMrAea48THYSZ+WlEqxyZXVUqKlZufID+f2kRzWl+81q7bs5EEhixi5A6leg9CZ+FFHA7c2VOcOGAIZTIgjodqhzzOmIum0LlhVIhUuo5vMxJVW8Jsv2c/X0oiwF0m2szoIMrkkjymEOoEiR6EVdEAYv5xK+1vdLWRjHrvGGMYW/Nswi4QF8S84QBLmVR1K5RK99qdCyfCI80gELJUsSNVcZtA0667QO1RvMnFVw6M7sVUZXZbQHiaMALjmdLZgK2nzionBcfxJUFUtIpAItsXuMJ1/vMwzCdYjYx0oj2Kg8Rg66XsXKyRxwN0WL1oB5D+XP5fMoJPiCQtxShCkaAyOsiGw/MLXMS2GXOlyAj3VUXAp0ZVdRKMRJDXNIJFP8dxW5csPbtxauHUXGIdQSZIylScvSIof5W4G+FVy321+6fOwveEhJuhgRlUMBEkz8Ig1y3o3CmO104Qhx9v58pJ8X5RuHDX7NjS5iECK152dltsftVcLKqqx5SJ1aOmtC8xctYjAXvCxCZDurbo47o3UfmOoFXXzTz0mEDIQHe55mtTlVSQZQMgBaW8x8xJzHQAxUZieeb920FWwMjrLHFKhRG7W1kykaQQNt9a6xl7mSlFz4J7yqMLxHSDSWF4xdw13xcPca23dTuJmCNiNNjVx4H2R4fE2jiCqo7jS0mZbM918xZZ+MDtVQ828OXD4q7ZRXUWzlIdlZgYBOqgCNaWRMHcO8PqNS1ie7Y5K/wCJPp7TLl24r3wrMpkaAAH8SncGem1TGO9pSOlxHBuIwHluENlPXK4AaDpodoNVWxrmmOZnfGMOMZxCDifHbmI8ND5bVvS1bGyzuT3Y96m+XuX7t5xEqvUg+bT0mg7CgdamOE5Rcn09aCxAj+iQ2sCx6y3sLxNuF4FjclcTcJFsMJIE5Q5yzIA1+YqvHxj3XLuSzEkmdWZjv6akUlxHiEogDEgAqJLeUHXKQfuN2HWm+Ffyjpvv/LtB3PY0JnLx8ItVhGck9SI5xeKzso2CqZOsFdw2m/vRPespqjaknpHp8FXoFnYHSt1SSWzzPUH8QO9DPtLdG4ZfDXTblRlKnUtIIT1DbEdjTFOKayzACNZMafOq/wDanxgXUtJbv23RWOZFYFgehMdKBTqHc7TMM6T3ZyT0lf2x8vXp8CKfYOy2aQPRjoV12A7E9PWmlm7r09Z796OOUeDC5ZuFY8VIzWm0zLP/ALgA/gHT09RTmCeBHaQvUnAjrly4ggB/CLyoZvNexA+9hrg+4T0NGmGwdu5aWy1s5NVt4Ulsx8pJtYx/NlhvMrE/XqF8f4S9hluWpGcKl8nQOTql1mJ8rMNRG1TPLPMIY+GSBc9xgw818ZSBbxVxh5d/LcH+xPW23wmG1FZZN6+vXrzjDivs2uKzNh7okMQWZvDt2Ygi3cYGSwkZXG/WNKmsLxjGph2TH4D+Jsp5XaENwkQC7W2nxV/+osdz1NE9rHgoQCsIGTz/ANzYIRR4WIOf7SSdG9d9ZPReSXVykFh4zDM9liyjIiMvmsNG+w3nqpdgHImY9zOMOM49evWRKxhcJZun/wCF4i2Rb8Qi252B1bwhdyZPUMT/AIRvUrj7WFayLiWbThPDvDPcfK9kiHuIgJLBdfIRuO8S/wCLulu0wMW7YcG4ubyWXZ2ZMQXkShaJTbXYQQWXK+G8t1/FF28/nH2YQm2sJct282lu0zCRB0zg1YIvXEsHO3dyB5ZMZ8U5Fs44C8ruHMxdMrmB89q4FBzBUJygaEn81sPhOJYXDk28Ub4AByXrYa9KmLgV8wgEeYZpgV1yzjRYxD2Jza5lyzcLWWOme6xgeGSSSKn+YL3g2rrhc+jPkEefSLiz2IhifSowCZa0sHCHkdsgdPXoQZ4Xzjdu3MTZf+GfLbZkyqRaukwzEliS2ggkQCa4tYgj8te1V5y25OIkNAytGhhrZMgAdFBqwbNzaeg61k6uzOFmnXUteSo6x8lwUlcvEDem+YtGSHX8QIP6GkmBPf50iQwhVCnvN47jS5CWEj1AO1DGBwLY+8bdoqjASoP3um3pUjjcNnMGl8HyzbUq2uYagiQQfQg0VHC9ZYggYXEI+Tr97BobWJ1AMCCCQQYJA7Hf+VVhz1yDir2Ku38Opvo7ZpDL4uo1zIYP0qylsAbTPqST9TXEmRRfimB4HETs04sJPQnrPO+N4fcstlu23tkaQ6lT+YpvFemWvMRlaHU6QwDD6NIqDx3JeAvk+JhUU75rJNpvmF8p+lMrrVPUTMfQOOV5lGYJMxg6DrRBh7SqNNBoT8iNfpRs3siw8t4OKuW52W7bDgdhmQg/lUNifZ7jrMwiX0GzWXBP+hoYH5Vcur9DGdOTWMOJAY1SVHXL06jrGm46z02rS4hcq+sdNo2JO8d10pfFYd7elxHt+jKy/HKTpHcVHusbQVOzfP0/SqgRpmwciO0v+Ut6z/ID4eh7VlMMOfKQehJ/pWVYiU94SBGN3iLt7zM3xYn9a3ZvEzTYUtY60faBMdXJPMdoatLknHZFtsmUhnE3Cua7acgA2GJ3W9AA7TVXKNKLvZ/cd8QtpMhLSMrmFZfvEn8YWcp71UcMDNGrHIbpLrxvCVxNsKywpDKwkFkHWNxnS4As9BNVrzHyuyg3D/eWiLd+dEZfuOWcjONIOUaEHtRtylzRbOJuYTzqU8qq5DGV3BZSQWOpJnX41LcV4ZmOckBkDK58i57La6nKzAJ0AiSD3pggPxK12vp32N06+v0+8A+WuZM9xbF9ovAeFb8QFkYRPhuuiMhA8rnzD9TG2GHnQ+KQGHvLCZf7yzevERkk6CJ8u9V9zhwMLOec9uFZmVpa2dbb+e7JI2JjpUjydh7F62bZYlwQ62bmIcW2ZdLg8NF1XKJjzDWqK5B2mNX0gr70dPX2k9ikD3ggPiW7ah7YgeCcNdWCqoD9u6MoI/y1J3A4CmXuNby3bYeVLWwsXFWxbhi4UxDiCSKbspse6cqJ9rYkW7FvwyfPhyXzXYG8Kq7gUt4wtoWUjw0i6plraPab3lL+a5eKgswIABOUaUeZ7EkDHr/f+5B8ctgXkkCbTC4gJJLWLmjhLFrbI3Rv9qkvaHiSOG3IJ8RSg6LmB1IYDUKyz5fQClL2FCjyqRbtMRlCm0j4e4NYVc1y4UnfygxUFzhxNbeBuWGeWRltEx00uWXChmy9AWc5jB01qjDAJh18bJ9D69fWCHJuGBa4Y/CF7wfNr/TpRDxvG+FYuEGDAVfidD+VNOTrISxLCCxJg6iDoIP73pLnYHwVABIzSxA0AA0k9BrWRWA+oAPTMe1bbaWI7CCGHuMmqOynurEfpUpb5sxIiXDx+Ia/URUOjV1X0NtFprkwVHSeDXVXVtkMYT4DnVdPFtGfxKZ/I0S4bmbD3dFuAdg3lP5/1qs1rbJoD3J+lZV/9P6dhlMiaVXtq8fNzLdVuxn1Bn9K04k0CclMzXiJYgKTAJo1UA9PX9/vpXkNfo/g7Nmcz0mi1XxKbsYkfxnmf+HuKgQNIk6wRrHT0pK1zZZf31ZfnP8AvQzxvE58Q5jQHKPlpTNmpcKMCeb1Xte6q9lTGJZeG4lbf3XBn5Glzcj9f+KrBXg7/wAv0pzh+L3U91zHr01n9ajYIer2+p/ET+0sr+IMQ0EdmAYfRp0qJ4jyrgb8m5hkVju9km0094Byk/KobhvNLnRzLdJUEH0JWCPjBoitPmAJkTrHX5x61IZ06GbGnu0+rGUlc848lJhAt7D3HeyXFpluR4ltyuZZK6MpAOsDbrWU99qfEMq2bUnVjcYdNBlU/maytGpi6hpViK2K5lXilEOtJKa6BpuZKyTRakuXuKnDYhLnlIBAbMmcZCYbyGJ0ptg0BXr8oPwEHr6iublneNfhP6HoKBnmagHAIlu8X4LcN61xbhg8dZzXbIU284U5T4SQCSRMj5iZiiXlLnmxjGdLeZXQlvDcw5n31hmzMVM6QANO1U1yfzfdwFzMsshBEabEgnKWByzHaibnQW8ycZ4e4UrcUYhABoxiGKxqTmhu8z3o6tnpBuhI8XI7HyhxzJwXxbc2xnKKWSCMt60feXN5ndxE5iQNR3NVhhcc+Dvh0ZvKQdGaGXTLmyEEiNCKMcJzd/HXjYuZcr2/FsBcyqbqEOFAUhiSgO7RINDfHuFjM2T3WmNQRlc50+Uyu9UtAYbxNPSowU1tzj9/X6yysPj1v2luWXBIm5aM5S6/9Wyzv4l2ZzTlUdO1d4E+GGB3ALW2LPnew+rW/FuBrpIJJhANVXaaqblDHNbviy1x0FyfCYMRF3dA3+B4yH40VcGxyK5lQGMrOVCVuavafzHRgQVMr2oq2AjmLnSDBwfyhLb4vbt2/KfFVYQsUdw2GuHyloz3Hy+75io30qreZ+MPevQzFvCGRAUVAuVjCrbUxEQAW1Ao05g499g4diWEoQXJVkuqSDktIqHK/fUetVxgcLmdQdyQDpGo0Og7jvQL3GMCGop2ZOOYe8FsxaRT0AOu87nWpG65A0MHqNKYixtuP309KUGrROv73+VY3Gcxk8xpiOE2bk57Sk/iAyt9Vio6/wAloY8O6y/HzgfoamXmZP77UpabWemnWKbp1t9R8DmJ2aOiz5lghiOUcQnuhLo6ZDB/0tH60wx+He2EDo6QuuZSBJJ67dO9WONx/WnF3bXaP3Nadf8AUGoXAsAMzrPYtR/DJEGeQ8PCPc7mB8t6nuIY3w1JPQH6/wDNObYCwFAA10AAH0qC5sv5bXcuwA+ArK1eqOqu3kdY9VV8Hpzz05gjMkk7sST8d6wPvNc5qwnWqT57Y29y3nNzW40/c1ijeuRUQUe8Jt5r1sf4hP8AvVhBpAHwoL5TsZrrN0UfmTRdebKCx2UEn5Cg2dQJ7T2BTitn85VXtCxhvYxgPdthUHbaW/M1lIY9c7s53Ylj86ytKtwqgRy2os5MEwaUFJUoDTsyVMn+BPmZbehzGPMfLr6/dJ2zdKLm4EkZYbTV/wDuWo/Cfv2R1Ma0DcIu+YCAZMQdjPQ9qt3F5sDh1fEAEooay8zctz7odl8rW/uhf1qirkmbmmYFBmI4HkSy0G5lkjMCTltXkJAN0H7rgHyp1I7a0lzBy/aweEdbLXmt4w21AuKwKKGBcsdi4gbgEAdaHMNxu5cuHEXWVFzh7avLKDM5haHvEdyOlTns/wCL4k3v4e1lyXWuXmuuDItk6uAZjzwfnV1ZBwBCFT8+eJD8W4J/ZpS5auXLjWro8MlPLnWGaCN0gxp61MYzjlq+RcWMjyQN8s+YqdRBR9Y7VZOKw6uJzZmhlbLkL3Mpgi1MAamDGp2qF4j7P8PetnKBauEyGTUZx5ftOhgCCOkb1L1HB2mdRqq6yCw+nr1/ErLi2GXNnRgJ1EH3WHUddG1n1qTxfFMyreVgGuZWuR0ce96gi6Cf89MuP8oYvBqWuL4ln/uJqo6ajcafLQa0PW8cNBOhnTpOxPzEH5UmQy8GPG+tm3LJjH41rrasYPQk9e/wb9aW4OgZxOh975wVYaaVCPxBeus7/ofrvU5yq5YuYiIE+sa/yoDAgZnG4E4hYl0aDXWfyrPGHz/rTR2OYaa9x/Wt23BOvr/vSmBBAx0uImNI1IpRTqBpqf386Z2rmsAZmJhVEyf33qdflzLZLt5r4GYdQsa5V/mf2RPYteM95xtVTgxqgk0vdMwAf3+/1prbMiR6HtSviVBGekY64i1y5FQnMnDXvBMkeWZUmJnsf5VLkgjvNJu+vp0/OpU4OYC+kXKa26EQIfCMnvoy9pGnyI0pBxM60dhdOh3MflUdiOEWnPmRQe66H8qKLATPNX/06R+E394JEVuamcRy5rCOfn/UU3u8u3huoI7g/rRARMWz2TqqzyuftJrlHD/ZlurGfpt8qe8yYgrhrgG7Qo+cT+U0rw+x4dtEGkCNKdcQ4I12ypjSSf5UEnLT2+ip+H06oesqy6Kypbi/CfDJrVNqwxLspBlb10prTVoGtSeZ7xxYvZTTy/j3uABnYqPdUsSB8iajhXStUEQ62EDEKOI4v7G3aCKpAljqWYEyucnYCTAHQ0aeyhFDX8QxhbSodyJ0LZcx0Cjcr8KrGxfHX9+nwoq4Rzk9vDjDoVWZRmymRaYgtOUw/UeadCQKGOGyZppYHGMyxuJ8x28PiDYvLFtcpt6agsCwuWbsbgZjB3LU6wHNlu87Gc8AADKVvKD5lDqSBcRQcza6kjSq/u8ypes/w+JfKJLWboGe3EZES8nvrCCAw1E6ioGzj8gd0JkQEBJMFm3UjplXr3q7WnqIXFZ4btLo4tynexdvPaxrC91/7Td1KGSqkfhPWqe457OuIYZnL4Zygk5rfnQDX8Oo+Yqf4B7R2SA57SfSrN4XzsLiqZBBoHvBnxQNldjfhncPLpiedP4S5IDIyz+JWUfMkQBVi8o8FFvDgk+Ykn+UTsdt6uP+3bLKQx06giQR8KgbfB+H3p8M+AZPuNlH+kysfKq2jeMKZFDlCTYhgZeAUQT16/lSFu2xuBVUszTAEa/PYD1oxxfIzhZt3BiB0DZVaenmAy/lSvDeCLhwfvXG95v5AdAJNZepY6dct+UdOprI8Bz+0bcA4IuHMsQ10jVuij8Kenc9alqSzCRSqod50rAsdnbcxixHcwMOH8NnQ/caB8Dqv5H8q2p1/OpLmSxlu27nRvIe0jzKfoWFRdu/qa2Kn3oCJo1PvURxn0FRmN49atCHcZjOgBJ/Ko/mfjBQC3b0Ztz2H8jQ0tn5k7k70yEA5M0KNM9x46DvCX/1VbPR/jEVJYbGrcWVYMP9+tBAGu5pe2ShzIcrDqP5967Ajv8Ax2RkGHVldZO9OGE1EcE4r4q9mEAjp8R6GpRX1oTDBmca/dnaYorwaN+E4i3ew1oplyMIVj1OoaB8QevSgN3US7tlVVaT8jr8Zp/7Kr7jhcqC4FxiMrKG0dSytn0G7HToehrR0KgkzG9onIH3jvmz2evfUmzdXMNQrKNewzA/nWUXG6cxlWG5/wClrlaCZmdVYfAdjvlaHuE8pnDV3AdjPHrVquq1FdmJETYrc1qsrpIjnDW8xA71JW8CBUVh21+GtFtnAZ1DA7iaWtbbHtMm8SJZNdfhTnFhFtKLcsXMsYIylZGWNusz60//ALO9Kz+AMelCFojYQjIMiRgyR6/vSpTl7j7WHytt1BpZOHkVvE8IFxdNHG3r6GoNgPBnBWU7l6y3+VcPZxds+YzGhB/rvQjzTwS/h8X4dsv4eUMrsBDEzmAI0kdqgeTeYr/D7ozAlDoR07Vc2D4zheIW8gYHYlc0MD3EGasFVht7zjqLa395yVPUeUBOC8Yxtgyzq6a+WPMO5XWCan7HH7dz78N2bQ+u+h1pTmDlt7azaDXFJCgD3wSYk9xPX1+dB3EsHdt+W6jJ6spy/JtvzrN1Gmazwv2jG6i3xKeYaqNvj+9acGQRpVd4PHPbP2blfQGVPyOlTWH5puCA4Deo0P8AMVmWaJx8vMqUJkxx9C2HeBqsMv8Al1I+YkfOhkNI09KI7fMVhwQ5KE6Q437w21DBUAlQQQpKj1A2/KKZ0gZQVIhKMjIglxNycQ87iB+VN7lSfMmDKuLo91gAT69PqKjG1p888z1OiYGrb9ZrLW8+lYa6UCqx8DyjnhWLy3l7HQ/qPzFGiXBJoI4faLXVy9DM/Ki+0dD8a49Jj675gZCc78Qy2VQaG4dfgNY+tEHsh42q4VrDFpe8wUzoua0TMEQolevU0H844YvcBOwUAfPU/rTPlTjhwxe0+ttyr5e7IdPjI0jatDSEKs8xqRut2t0l84TizFEZ10hMxL4cjX7NxIO0wdN+natUFJj8Ir3hARHW9KjCqrLKo+jBiPeEj1rVaHvFgBow3XI+wP8AMoesrdZQplzVZWVlTOndpoNH/Jp8S0ydU1/ymq9o69mmNC4q2re7d+zb0J93/wDLT50rqVyhjuis2PzCNsD2Fa/s47xpVhHl3zFQNtjXScsnt+lZGWmuNRTjkyvk4aeopx/ZwA2o8/8AS57CkMRy2R92anLSovpPGYL4TDQI/LfprUxhsFZf37az3Xyt9Vg123CWHSKXwtkKdaqHIMs23HBhHwDCW7awmf8Azuzn6samGUEQdRUHgLmoA+VTVs6Vq6W0Hwzz2oUh8yE4jyPhL2vh+G34rZyH6Dyn5ihrH+zW8uti6jj8NwZW+TrIPzUVYlZTTVI3USteosr+UyoL/Db1gnxrFxAPvQGt9PvpIHzimyXVdvKwI0GhB+FXPFRXEeVcNeMvZXN+NfI/+pIJ+dLNox/1Mer9on/uJWOKwgZSrCVO4NDGO5cu25Nrzr0H3h/WrYxfs/Yf3N8/+N1Q3yzrBHzBqA4jwfE2ffsOR+O19ov0HmHxI60q1Nidpq6f2im7KtiVo0j3gQfUGnWDwDvssepolGNVzAYEjQidfmN6fJbgUInHabY9pN2kbwvAi0uvvHepLCYTxXS2N3ZV+p8x/wBM0jdBBFEPI2EL4rMdrSk/5m8q/lmqyKXcCZeq1RCM7dcQg5g5Hs4kSAEeIBiQYEDMPgIkUAv7IcTnDJ4IIOhLmPjGWauOsrVNK5yOJ5ddTYoxnP3lT3PZDiXBzYi1r2Q7x3j0rdWvWV3uVlvjLe5ni6tE1lYavBkzVZWVlTKzKmuWrxzkAwwhlP8AiUgj9KhaleV//dW/jVLB4TC1HDieruCY9cRh7V4f9RFb4EjUfIyPlT7JQx7M/wD5bY/+5/8A0eimuVFIBxAPwxE5y1hWuqyr7F6YlIhcwoPSmOI4Ip2JU6aiPpqOtStaNLvpazziEW1l6GRNjBsupABnoZ0+gp5auHtSr1oVm7djcGXZy3WKqa6rhK7rXqJK8wJmVlZWqLIm6ysrK6dI/iPAMPf/AL2yjnuVGYfBh5h9aHsX7Ol1Ni86dlufaJ8BJDj/AFUY1lUatW6iFS50+UysMXypjLe9lboGxsuJ9JW5lI+RNF3JfCXs2Wa4pR7jSVMEqo8qA5ZEwJ3PvUQGsFDShEbcIe7WW2psbpN1lZWUeJzKysrK6dP/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pic>
        <p:nvPicPr>
          <p:cNvPr id="4098" name="Picture 2" descr="https://encrypted-tbn0.gstatic.com/images?q=tbn:ANd9GcQkytgmaln7BLvAf0QE4RdkVD1zQqduQCuycbqkkjBVQAi3aX9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9856" y="3291374"/>
            <a:ext cx="3334565" cy="30905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2342" name="Group 12341">
            <a:extLst>
              <a:ext uri="{FF2B5EF4-FFF2-40B4-BE49-F238E27FC236}">
                <a16:creationId xmlns:a16="http://schemas.microsoft.com/office/drawing/2014/main" id="{8D44E099-FC66-4167-A593-8F6FBB5EE0E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2343" name="Freeform 11">
              <a:extLst>
                <a:ext uri="{FF2B5EF4-FFF2-40B4-BE49-F238E27FC236}">
                  <a16:creationId xmlns:a16="http://schemas.microsoft.com/office/drawing/2014/main" id="{47171E04-FEC4-4208-A619-A786E42348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CA"/>
            </a:p>
          </p:txBody>
        </p:sp>
        <p:sp>
          <p:nvSpPr>
            <p:cNvPr id="12344" name="Freeform 12">
              <a:extLst>
                <a:ext uri="{FF2B5EF4-FFF2-40B4-BE49-F238E27FC236}">
                  <a16:creationId xmlns:a16="http://schemas.microsoft.com/office/drawing/2014/main" id="{F3DE8019-884E-41C9-A54C-AC668CA52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CA"/>
            </a:p>
          </p:txBody>
        </p:sp>
        <p:sp>
          <p:nvSpPr>
            <p:cNvPr id="12345" name="Freeform 13">
              <a:extLst>
                <a:ext uri="{FF2B5EF4-FFF2-40B4-BE49-F238E27FC236}">
                  <a16:creationId xmlns:a16="http://schemas.microsoft.com/office/drawing/2014/main" id="{462C1647-5880-4037-8FCE-16E1F646C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CA"/>
            </a:p>
          </p:txBody>
        </p:sp>
        <p:sp>
          <p:nvSpPr>
            <p:cNvPr id="12346" name="Freeform 14">
              <a:extLst>
                <a:ext uri="{FF2B5EF4-FFF2-40B4-BE49-F238E27FC236}">
                  <a16:creationId xmlns:a16="http://schemas.microsoft.com/office/drawing/2014/main" id="{C91082BE-FDAA-4A80-88B6-C5F5AD0C29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CA"/>
            </a:p>
          </p:txBody>
        </p:sp>
        <p:sp>
          <p:nvSpPr>
            <p:cNvPr id="12347" name="Freeform 15">
              <a:extLst>
                <a:ext uri="{FF2B5EF4-FFF2-40B4-BE49-F238E27FC236}">
                  <a16:creationId xmlns:a16="http://schemas.microsoft.com/office/drawing/2014/main" id="{059FE918-3CB9-43E6-8025-22A9C21C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CA"/>
            </a:p>
          </p:txBody>
        </p:sp>
        <p:sp>
          <p:nvSpPr>
            <p:cNvPr id="12348" name="Freeform 16">
              <a:extLst>
                <a:ext uri="{FF2B5EF4-FFF2-40B4-BE49-F238E27FC236}">
                  <a16:creationId xmlns:a16="http://schemas.microsoft.com/office/drawing/2014/main" id="{E30464D7-34FF-42C8-8686-C3A865E90C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CA"/>
            </a:p>
          </p:txBody>
        </p:sp>
        <p:sp>
          <p:nvSpPr>
            <p:cNvPr id="12349" name="Freeform 17">
              <a:extLst>
                <a:ext uri="{FF2B5EF4-FFF2-40B4-BE49-F238E27FC236}">
                  <a16:creationId xmlns:a16="http://schemas.microsoft.com/office/drawing/2014/main" id="{07281894-7888-434B-BC17-FB67B4879C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CA"/>
            </a:p>
          </p:txBody>
        </p:sp>
        <p:sp>
          <p:nvSpPr>
            <p:cNvPr id="12350" name="Freeform 18">
              <a:extLst>
                <a:ext uri="{FF2B5EF4-FFF2-40B4-BE49-F238E27FC236}">
                  <a16:creationId xmlns:a16="http://schemas.microsoft.com/office/drawing/2014/main" id="{7CDF6636-2EE5-4477-B1E7-136C9B4F3C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CA"/>
            </a:p>
          </p:txBody>
        </p:sp>
        <p:sp>
          <p:nvSpPr>
            <p:cNvPr id="12351" name="Freeform 19">
              <a:extLst>
                <a:ext uri="{FF2B5EF4-FFF2-40B4-BE49-F238E27FC236}">
                  <a16:creationId xmlns:a16="http://schemas.microsoft.com/office/drawing/2014/main" id="{6A01C238-0F7D-4DF5-A879-3290200089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CA"/>
            </a:p>
          </p:txBody>
        </p:sp>
        <p:sp>
          <p:nvSpPr>
            <p:cNvPr id="5120" name="Freeform 20">
              <a:extLst>
                <a:ext uri="{FF2B5EF4-FFF2-40B4-BE49-F238E27FC236}">
                  <a16:creationId xmlns:a16="http://schemas.microsoft.com/office/drawing/2014/main" id="{AA10B8D3-BE6D-40AB-BA54-12C4758E5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CA"/>
            </a:p>
          </p:txBody>
        </p:sp>
        <p:sp>
          <p:nvSpPr>
            <p:cNvPr id="5121" name="Freeform 21">
              <a:extLst>
                <a:ext uri="{FF2B5EF4-FFF2-40B4-BE49-F238E27FC236}">
                  <a16:creationId xmlns:a16="http://schemas.microsoft.com/office/drawing/2014/main" id="{4CD8C1DF-88C2-4F11-AA23-36D5B5BD3B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CA"/>
            </a:p>
          </p:txBody>
        </p:sp>
        <p:sp>
          <p:nvSpPr>
            <p:cNvPr id="5123" name="Freeform 22">
              <a:extLst>
                <a:ext uri="{FF2B5EF4-FFF2-40B4-BE49-F238E27FC236}">
                  <a16:creationId xmlns:a16="http://schemas.microsoft.com/office/drawing/2014/main" id="{9AF01696-99FF-4093-938A-38D0C7223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CA"/>
            </a:p>
          </p:txBody>
        </p:sp>
      </p:grpSp>
      <p:grpSp>
        <p:nvGrpSpPr>
          <p:cNvPr id="5124" name="Group 5123">
            <a:extLst>
              <a:ext uri="{FF2B5EF4-FFF2-40B4-BE49-F238E27FC236}">
                <a16:creationId xmlns:a16="http://schemas.microsoft.com/office/drawing/2014/main" id="{629FAB3C-6A93-4306-8525-B9FC787B15F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5125" name="Freeform 27">
              <a:extLst>
                <a:ext uri="{FF2B5EF4-FFF2-40B4-BE49-F238E27FC236}">
                  <a16:creationId xmlns:a16="http://schemas.microsoft.com/office/drawing/2014/main" id="{8838005D-B3A9-4E56-9BFB-3DD99E4BBB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CA"/>
            </a:p>
          </p:txBody>
        </p:sp>
        <p:sp>
          <p:nvSpPr>
            <p:cNvPr id="5126" name="Freeform 28">
              <a:extLst>
                <a:ext uri="{FF2B5EF4-FFF2-40B4-BE49-F238E27FC236}">
                  <a16:creationId xmlns:a16="http://schemas.microsoft.com/office/drawing/2014/main" id="{6450237E-A2DE-4BA3-AF9F-06399E5CF1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CA"/>
            </a:p>
          </p:txBody>
        </p:sp>
        <p:sp>
          <p:nvSpPr>
            <p:cNvPr id="5127" name="Freeform 29">
              <a:extLst>
                <a:ext uri="{FF2B5EF4-FFF2-40B4-BE49-F238E27FC236}">
                  <a16:creationId xmlns:a16="http://schemas.microsoft.com/office/drawing/2014/main" id="{A643E849-3FBA-4248-B0DF-9D6737E23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CA"/>
            </a:p>
          </p:txBody>
        </p:sp>
        <p:sp>
          <p:nvSpPr>
            <p:cNvPr id="5128" name="Freeform 30">
              <a:extLst>
                <a:ext uri="{FF2B5EF4-FFF2-40B4-BE49-F238E27FC236}">
                  <a16:creationId xmlns:a16="http://schemas.microsoft.com/office/drawing/2014/main" id="{231C0782-59AA-4C4F-8B86-85102F701A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CA"/>
            </a:p>
          </p:txBody>
        </p:sp>
        <p:sp>
          <p:nvSpPr>
            <p:cNvPr id="5129" name="Freeform 31">
              <a:extLst>
                <a:ext uri="{FF2B5EF4-FFF2-40B4-BE49-F238E27FC236}">
                  <a16:creationId xmlns:a16="http://schemas.microsoft.com/office/drawing/2014/main" id="{E19975F5-4F93-41BF-9A6D-1E6CFDFF1D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CA"/>
            </a:p>
          </p:txBody>
        </p:sp>
        <p:sp>
          <p:nvSpPr>
            <p:cNvPr id="5130" name="Freeform 32">
              <a:extLst>
                <a:ext uri="{FF2B5EF4-FFF2-40B4-BE49-F238E27FC236}">
                  <a16:creationId xmlns:a16="http://schemas.microsoft.com/office/drawing/2014/main" id="{AE6458FC-D3D9-469F-A8FB-0431BD156B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CA"/>
            </a:p>
          </p:txBody>
        </p:sp>
        <p:sp>
          <p:nvSpPr>
            <p:cNvPr id="5131" name="Freeform 33">
              <a:extLst>
                <a:ext uri="{FF2B5EF4-FFF2-40B4-BE49-F238E27FC236}">
                  <a16:creationId xmlns:a16="http://schemas.microsoft.com/office/drawing/2014/main" id="{90B9693F-2248-4DB8-A528-52C13C636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CA"/>
            </a:p>
          </p:txBody>
        </p:sp>
        <p:sp>
          <p:nvSpPr>
            <p:cNvPr id="5132" name="Freeform 34">
              <a:extLst>
                <a:ext uri="{FF2B5EF4-FFF2-40B4-BE49-F238E27FC236}">
                  <a16:creationId xmlns:a16="http://schemas.microsoft.com/office/drawing/2014/main" id="{11CC5E15-09A8-41A0-930D-434F7D8D6F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CA"/>
            </a:p>
          </p:txBody>
        </p:sp>
        <p:sp>
          <p:nvSpPr>
            <p:cNvPr id="5133" name="Freeform 35">
              <a:extLst>
                <a:ext uri="{FF2B5EF4-FFF2-40B4-BE49-F238E27FC236}">
                  <a16:creationId xmlns:a16="http://schemas.microsoft.com/office/drawing/2014/main" id="{B5566C56-67EC-43D7-A3D2-3CCBEDAFC6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CA"/>
            </a:p>
          </p:txBody>
        </p:sp>
        <p:sp>
          <p:nvSpPr>
            <p:cNvPr id="5134" name="Freeform 36">
              <a:extLst>
                <a:ext uri="{FF2B5EF4-FFF2-40B4-BE49-F238E27FC236}">
                  <a16:creationId xmlns:a16="http://schemas.microsoft.com/office/drawing/2014/main" id="{CF74AC36-5E17-4D3B-A93B-1645741EBF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CA"/>
            </a:p>
          </p:txBody>
        </p:sp>
        <p:sp>
          <p:nvSpPr>
            <p:cNvPr id="5135" name="Freeform 37">
              <a:extLst>
                <a:ext uri="{FF2B5EF4-FFF2-40B4-BE49-F238E27FC236}">
                  <a16:creationId xmlns:a16="http://schemas.microsoft.com/office/drawing/2014/main" id="{39818481-D2FB-4507-B11D-8C6342ACF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CA"/>
            </a:p>
          </p:txBody>
        </p:sp>
        <p:sp>
          <p:nvSpPr>
            <p:cNvPr id="5136" name="Freeform 38">
              <a:extLst>
                <a:ext uri="{FF2B5EF4-FFF2-40B4-BE49-F238E27FC236}">
                  <a16:creationId xmlns:a16="http://schemas.microsoft.com/office/drawing/2014/main" id="{E996F5F0-3979-44D1-9AE3-1251DA5D2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CA"/>
            </a:p>
          </p:txBody>
        </p:sp>
      </p:grpSp>
      <p:sp>
        <p:nvSpPr>
          <p:cNvPr id="5137" name="Rectangle 5136">
            <a:extLst>
              <a:ext uri="{FF2B5EF4-FFF2-40B4-BE49-F238E27FC236}">
                <a16:creationId xmlns:a16="http://schemas.microsoft.com/office/drawing/2014/main" id="{05C469C2-FE8F-491E-9139-7E7F8BB38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5138" name="Freeform 6">
            <a:extLst>
              <a:ext uri="{FF2B5EF4-FFF2-40B4-BE49-F238E27FC236}">
                <a16:creationId xmlns:a16="http://schemas.microsoft.com/office/drawing/2014/main" id="{6538C979-F14E-4C6B-BE04-38CC5D7C13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CA"/>
          </a:p>
        </p:txBody>
      </p:sp>
      <p:sp useBgFill="1">
        <p:nvSpPr>
          <p:cNvPr id="5139" name="Rectangle 5138">
            <a:extLst>
              <a:ext uri="{FF2B5EF4-FFF2-40B4-BE49-F238E27FC236}">
                <a16:creationId xmlns:a16="http://schemas.microsoft.com/office/drawing/2014/main" id="{D29BD510-E7CC-431C-9DC5-D07910F66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0" name="Rectangle 5139">
            <a:extLst>
              <a:ext uri="{FF2B5EF4-FFF2-40B4-BE49-F238E27FC236}">
                <a16:creationId xmlns:a16="http://schemas.microsoft.com/office/drawing/2014/main" id="{18E0437A-FA20-4E33-95A8-BBC1FD5C75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 y="0"/>
            <a:ext cx="6111243" cy="6858000"/>
          </a:xfrm>
          <a:prstGeom prst="rect">
            <a:avLst/>
          </a:prstGeom>
          <a:solidFill>
            <a:schemeClr val="bg2">
              <a:lumMod val="1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 name="Title 1"/>
          <p:cNvSpPr>
            <a:spLocks noGrp="1"/>
          </p:cNvSpPr>
          <p:nvPr>
            <p:ph type="title"/>
          </p:nvPr>
        </p:nvSpPr>
        <p:spPr>
          <a:xfrm>
            <a:off x="540279" y="967417"/>
            <a:ext cx="5280460" cy="3943250"/>
          </a:xfrm>
        </p:spPr>
        <p:txBody>
          <a:bodyPr vert="horz" lIns="91440" tIns="45720" rIns="91440" bIns="45720" rtlCol="0" anchor="b">
            <a:normAutofit/>
          </a:bodyPr>
          <a:lstStyle/>
          <a:p>
            <a:r>
              <a:rPr lang="en-US" sz="4000" b="1">
                <a:solidFill>
                  <a:srgbClr val="FEFFFF"/>
                </a:solidFill>
              </a:rPr>
              <a:t>COGNITIVE DOMAIN</a:t>
            </a:r>
          </a:p>
        </p:txBody>
      </p:sp>
      <p:pic>
        <p:nvPicPr>
          <p:cNvPr id="12290" name="Picture 2" descr="Image result for children cognitive">
            <a:extLst>
              <a:ext uri="{FF2B5EF4-FFF2-40B4-BE49-F238E27FC236}">
                <a16:creationId xmlns:a16="http://schemas.microsoft.com/office/drawing/2014/main" id="{F0AAF201-1FC1-49DD-8C02-8F1CDA57FB7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747" r="1" b="10387"/>
          <a:stretch>
            <a:fillRect/>
          </a:stretch>
        </p:blipFill>
        <p:spPr bwMode="auto">
          <a:xfrm>
            <a:off x="6111241" y="-5534"/>
            <a:ext cx="6080758" cy="3431766"/>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Chapter 5: Cognitive Development in Infancy and Toddlerhood – Child Growth  and Development">
            <a:extLst>
              <a:ext uri="{FF2B5EF4-FFF2-40B4-BE49-F238E27FC236}">
                <a16:creationId xmlns:a16="http://schemas.microsoft.com/office/drawing/2014/main" id="{746AF91C-C6AE-4BDE-BEC1-B89298C819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1" b="15134"/>
          <a:stretch>
            <a:fillRect/>
          </a:stretch>
        </p:blipFill>
        <p:spPr bwMode="auto">
          <a:xfrm>
            <a:off x="6111242" y="3426232"/>
            <a:ext cx="6080758" cy="3431768"/>
          </a:xfrm>
          <a:prstGeom prst="rect">
            <a:avLst/>
          </a:prstGeom>
          <a:noFill/>
          <a:extLst>
            <a:ext uri="{909E8E84-426E-40DD-AFC4-6F175D3DCCD1}">
              <a14:hiddenFill xmlns:a14="http://schemas.microsoft.com/office/drawing/2010/main">
                <a:solidFill>
                  <a:srgbClr val="FFFFFF"/>
                </a:solidFill>
              </a14:hiddenFill>
            </a:ext>
          </a:extLst>
        </p:spPr>
      </p:pic>
      <p:sp>
        <p:nvSpPr>
          <p:cNvPr id="5141" name="Freeform 27">
            <a:extLst>
              <a:ext uri="{FF2B5EF4-FFF2-40B4-BE49-F238E27FC236}">
                <a16:creationId xmlns:a16="http://schemas.microsoft.com/office/drawing/2014/main" id="{C08A186A-A32B-412D-8105-6DDEC68B6C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6881206" cy="857047"/>
          </a:xfrm>
          <a:custGeom>
            <a:avLst/>
            <a:gdLst>
              <a:gd name="connsiteX0" fmla="*/ 0 w 6881206"/>
              <a:gd name="connsiteY0" fmla="*/ 0 h 857047"/>
              <a:gd name="connsiteX1" fmla="*/ 653445 w 6881206"/>
              <a:gd name="connsiteY1" fmla="*/ 0 h 857047"/>
              <a:gd name="connsiteX2" fmla="*/ 1156123 w 6881206"/>
              <a:gd name="connsiteY2" fmla="*/ 0 h 857047"/>
              <a:gd name="connsiteX3" fmla="*/ 1380221 w 6881206"/>
              <a:gd name="connsiteY3" fmla="*/ 0 h 857047"/>
              <a:gd name="connsiteX4" fmla="*/ 1444324 w 6881206"/>
              <a:gd name="connsiteY4" fmla="*/ 0 h 857047"/>
              <a:gd name="connsiteX5" fmla="*/ 1522072 w 6881206"/>
              <a:gd name="connsiteY5" fmla="*/ 0 h 857047"/>
              <a:gd name="connsiteX6" fmla="*/ 1596570 w 6881206"/>
              <a:gd name="connsiteY6" fmla="*/ 0 h 857047"/>
              <a:gd name="connsiteX7" fmla="*/ 1893047 w 6881206"/>
              <a:gd name="connsiteY7" fmla="*/ 0 h 857047"/>
              <a:gd name="connsiteX8" fmla="*/ 1978260 w 6881206"/>
              <a:gd name="connsiteY8" fmla="*/ 0 h 857047"/>
              <a:gd name="connsiteX9" fmla="*/ 2032793 w 6881206"/>
              <a:gd name="connsiteY9" fmla="*/ 0 h 857047"/>
              <a:gd name="connsiteX10" fmla="*/ 2095032 w 6881206"/>
              <a:gd name="connsiteY10" fmla="*/ 0 h 857047"/>
              <a:gd name="connsiteX11" fmla="*/ 2574748 w 6881206"/>
              <a:gd name="connsiteY11" fmla="*/ 0 h 857047"/>
              <a:gd name="connsiteX12" fmla="*/ 2712413 w 6881206"/>
              <a:gd name="connsiteY12" fmla="*/ 0 h 857047"/>
              <a:gd name="connsiteX13" fmla="*/ 2724164 w 6881206"/>
              <a:gd name="connsiteY13" fmla="*/ 0 h 857047"/>
              <a:gd name="connsiteX14" fmla="*/ 2806423 w 6881206"/>
              <a:gd name="connsiteY14" fmla="*/ 0 h 857047"/>
              <a:gd name="connsiteX15" fmla="*/ 2975563 w 6881206"/>
              <a:gd name="connsiteY15" fmla="*/ 0 h 857047"/>
              <a:gd name="connsiteX16" fmla="*/ 3029696 w 6881206"/>
              <a:gd name="connsiteY16" fmla="*/ 0 h 857047"/>
              <a:gd name="connsiteX17" fmla="*/ 3216247 w 6881206"/>
              <a:gd name="connsiteY17" fmla="*/ 0 h 857047"/>
              <a:gd name="connsiteX18" fmla="*/ 3464491 w 6881206"/>
              <a:gd name="connsiteY18" fmla="*/ 0 h 857047"/>
              <a:gd name="connsiteX19" fmla="*/ 3476820 w 6881206"/>
              <a:gd name="connsiteY19" fmla="*/ 0 h 857047"/>
              <a:gd name="connsiteX20" fmla="*/ 3508932 w 6881206"/>
              <a:gd name="connsiteY20" fmla="*/ 0 h 857047"/>
              <a:gd name="connsiteX21" fmla="*/ 3518154 w 6881206"/>
              <a:gd name="connsiteY21" fmla="*/ 0 h 857047"/>
              <a:gd name="connsiteX22" fmla="*/ 3563124 w 6881206"/>
              <a:gd name="connsiteY22" fmla="*/ 0 h 857047"/>
              <a:gd name="connsiteX23" fmla="*/ 3568615 w 6881206"/>
              <a:gd name="connsiteY23" fmla="*/ 0 h 857047"/>
              <a:gd name="connsiteX24" fmla="*/ 3582711 w 6881206"/>
              <a:gd name="connsiteY24" fmla="*/ 0 h 857047"/>
              <a:gd name="connsiteX25" fmla="*/ 3607047 w 6881206"/>
              <a:gd name="connsiteY25" fmla="*/ 0 h 857047"/>
              <a:gd name="connsiteX26" fmla="*/ 3711363 w 6881206"/>
              <a:gd name="connsiteY26" fmla="*/ 0 h 857047"/>
              <a:gd name="connsiteX27" fmla="*/ 3757936 w 6881206"/>
              <a:gd name="connsiteY27" fmla="*/ 0 h 857047"/>
              <a:gd name="connsiteX28" fmla="*/ 3914505 w 6881206"/>
              <a:gd name="connsiteY28" fmla="*/ 0 h 857047"/>
              <a:gd name="connsiteX29" fmla="*/ 4099165 w 6881206"/>
              <a:gd name="connsiteY29" fmla="*/ 0 h 857047"/>
              <a:gd name="connsiteX30" fmla="*/ 4176573 w 6881206"/>
              <a:gd name="connsiteY30" fmla="*/ 0 h 857047"/>
              <a:gd name="connsiteX31" fmla="*/ 4211043 w 6881206"/>
              <a:gd name="connsiteY31" fmla="*/ 0 h 857047"/>
              <a:gd name="connsiteX32" fmla="*/ 4249415 w 6881206"/>
              <a:gd name="connsiteY32" fmla="*/ 0 h 857047"/>
              <a:gd name="connsiteX33" fmla="*/ 4292911 w 6881206"/>
              <a:gd name="connsiteY33" fmla="*/ 0 h 857047"/>
              <a:gd name="connsiteX34" fmla="*/ 4715176 w 6881206"/>
              <a:gd name="connsiteY34" fmla="*/ 0 h 857047"/>
              <a:gd name="connsiteX35" fmla="*/ 4749035 w 6881206"/>
              <a:gd name="connsiteY35" fmla="*/ 0 h 857047"/>
              <a:gd name="connsiteX36" fmla="*/ 5107279 w 6881206"/>
              <a:gd name="connsiteY36" fmla="*/ 0 h 857047"/>
              <a:gd name="connsiteX37" fmla="*/ 5446306 w 6881206"/>
              <a:gd name="connsiteY37" fmla="*/ 0 h 857047"/>
              <a:gd name="connsiteX38" fmla="*/ 5654500 w 6881206"/>
              <a:gd name="connsiteY38" fmla="*/ 0 h 857047"/>
              <a:gd name="connsiteX39" fmla="*/ 5879355 w 6881206"/>
              <a:gd name="connsiteY39" fmla="*/ 0 h 857047"/>
              <a:gd name="connsiteX40" fmla="*/ 6374171 w 6881206"/>
              <a:gd name="connsiteY40" fmla="*/ 0 h 857047"/>
              <a:gd name="connsiteX41" fmla="*/ 6382691 w 6881206"/>
              <a:gd name="connsiteY41" fmla="*/ 0 h 857047"/>
              <a:gd name="connsiteX42" fmla="*/ 6406881 w 6881206"/>
              <a:gd name="connsiteY42" fmla="*/ 10516 h 857047"/>
              <a:gd name="connsiteX43" fmla="*/ 6411719 w 6881206"/>
              <a:gd name="connsiteY43" fmla="*/ 15774 h 857047"/>
              <a:gd name="connsiteX44" fmla="*/ 6412418 w 6881206"/>
              <a:gd name="connsiteY44" fmla="*/ 16534 h 857047"/>
              <a:gd name="connsiteX45" fmla="*/ 6413765 w 6881206"/>
              <a:gd name="connsiteY45" fmla="*/ 17998 h 857047"/>
              <a:gd name="connsiteX46" fmla="*/ 6418286 w 6881206"/>
              <a:gd name="connsiteY46" fmla="*/ 21854 h 857047"/>
              <a:gd name="connsiteX47" fmla="*/ 6867337 w 6881206"/>
              <a:gd name="connsiteY47" fmla="*/ 404863 h 857047"/>
              <a:gd name="connsiteX48" fmla="*/ 6867337 w 6881206"/>
              <a:gd name="connsiteY48" fmla="*/ 452185 h 857047"/>
              <a:gd name="connsiteX49" fmla="*/ 6491457 w 6881206"/>
              <a:gd name="connsiteY49" fmla="*/ 772784 h 857047"/>
              <a:gd name="connsiteX50" fmla="*/ 6413765 w 6881206"/>
              <a:gd name="connsiteY50" fmla="*/ 839050 h 857047"/>
              <a:gd name="connsiteX51" fmla="*/ 6411719 w 6881206"/>
              <a:gd name="connsiteY51" fmla="*/ 841273 h 857047"/>
              <a:gd name="connsiteX52" fmla="*/ 6406881 w 6881206"/>
              <a:gd name="connsiteY52" fmla="*/ 846531 h 857047"/>
              <a:gd name="connsiteX53" fmla="*/ 6382691 w 6881206"/>
              <a:gd name="connsiteY53" fmla="*/ 857047 h 857047"/>
              <a:gd name="connsiteX54" fmla="*/ 6374171 w 6881206"/>
              <a:gd name="connsiteY54" fmla="*/ 857047 h 857047"/>
              <a:gd name="connsiteX55" fmla="*/ 6368680 w 6881206"/>
              <a:gd name="connsiteY55" fmla="*/ 857047 h 857047"/>
              <a:gd name="connsiteX56" fmla="*/ 6348221 w 6881206"/>
              <a:gd name="connsiteY56" fmla="*/ 857047 h 857047"/>
              <a:gd name="connsiteX57" fmla="*/ 6330248 w 6881206"/>
              <a:gd name="connsiteY57" fmla="*/ 857047 h 857047"/>
              <a:gd name="connsiteX58" fmla="*/ 6266353 w 6881206"/>
              <a:gd name="connsiteY58" fmla="*/ 857047 h 857047"/>
              <a:gd name="connsiteX59" fmla="*/ 6225932 w 6881206"/>
              <a:gd name="connsiteY59" fmla="*/ 857047 h 857047"/>
              <a:gd name="connsiteX60" fmla="*/ 6106926 w 6881206"/>
              <a:gd name="connsiteY60" fmla="*/ 857047 h 857047"/>
              <a:gd name="connsiteX61" fmla="*/ 6022790 w 6881206"/>
              <a:gd name="connsiteY61" fmla="*/ 857047 h 857047"/>
              <a:gd name="connsiteX62" fmla="*/ 5844088 w 6881206"/>
              <a:gd name="connsiteY62" fmla="*/ 857047 h 857047"/>
              <a:gd name="connsiteX63" fmla="*/ 5687880 w 6881206"/>
              <a:gd name="connsiteY63" fmla="*/ 857047 h 857047"/>
              <a:gd name="connsiteX64" fmla="*/ 5451985 w 6881206"/>
              <a:gd name="connsiteY64" fmla="*/ 857047 h 857047"/>
              <a:gd name="connsiteX65" fmla="*/ 5188261 w 6881206"/>
              <a:gd name="connsiteY65" fmla="*/ 857047 h 857047"/>
              <a:gd name="connsiteX66" fmla="*/ 4904764 w 6881206"/>
              <a:gd name="connsiteY66" fmla="*/ 857047 h 857047"/>
              <a:gd name="connsiteX67" fmla="*/ 4490989 w 6881206"/>
              <a:gd name="connsiteY67" fmla="*/ 857047 h 857047"/>
              <a:gd name="connsiteX68" fmla="*/ 4176573 w 6881206"/>
              <a:gd name="connsiteY68" fmla="*/ 857047 h 857047"/>
              <a:gd name="connsiteX69" fmla="*/ 4099165 w 6881206"/>
              <a:gd name="connsiteY69" fmla="*/ 857047 h 857047"/>
              <a:gd name="connsiteX70" fmla="*/ 4089943 w 6881206"/>
              <a:gd name="connsiteY70" fmla="*/ 857047 h 857047"/>
              <a:gd name="connsiteX71" fmla="*/ 4057940 w 6881206"/>
              <a:gd name="connsiteY71" fmla="*/ 857047 h 857047"/>
              <a:gd name="connsiteX72" fmla="*/ 4025386 w 6881206"/>
              <a:gd name="connsiteY72" fmla="*/ 857047 h 857047"/>
              <a:gd name="connsiteX73" fmla="*/ 3850160 w 6881206"/>
              <a:gd name="connsiteY73" fmla="*/ 857047 h 857047"/>
              <a:gd name="connsiteX74" fmla="*/ 3563124 w 6881206"/>
              <a:gd name="connsiteY74" fmla="*/ 857047 h 857047"/>
              <a:gd name="connsiteX75" fmla="*/ 3550795 w 6881206"/>
              <a:gd name="connsiteY75" fmla="*/ 857047 h 857047"/>
              <a:gd name="connsiteX76" fmla="*/ 3508932 w 6881206"/>
              <a:gd name="connsiteY76" fmla="*/ 857047 h 857047"/>
              <a:gd name="connsiteX77" fmla="*/ 3483683 w 6881206"/>
              <a:gd name="connsiteY77" fmla="*/ 857047 h 857047"/>
              <a:gd name="connsiteX78" fmla="*/ 3464491 w 6881206"/>
              <a:gd name="connsiteY78" fmla="*/ 857047 h 857047"/>
              <a:gd name="connsiteX79" fmla="*/ 3452740 w 6881206"/>
              <a:gd name="connsiteY79" fmla="*/ 857047 h 857047"/>
              <a:gd name="connsiteX80" fmla="*/ 3423719 w 6881206"/>
              <a:gd name="connsiteY80" fmla="*/ 857047 h 857047"/>
              <a:gd name="connsiteX81" fmla="*/ 3370481 w 6881206"/>
              <a:gd name="connsiteY81" fmla="*/ 857047 h 857047"/>
              <a:gd name="connsiteX82" fmla="*/ 3306946 w 6881206"/>
              <a:gd name="connsiteY82" fmla="*/ 857047 h 857047"/>
              <a:gd name="connsiteX83" fmla="*/ 3147208 w 6881206"/>
              <a:gd name="connsiteY83" fmla="*/ 857047 h 857047"/>
              <a:gd name="connsiteX84" fmla="*/ 3114429 w 6881206"/>
              <a:gd name="connsiteY84" fmla="*/ 857047 h 857047"/>
              <a:gd name="connsiteX85" fmla="*/ 2960658 w 6881206"/>
              <a:gd name="connsiteY85" fmla="*/ 857047 h 857047"/>
              <a:gd name="connsiteX86" fmla="*/ 2827230 w 6881206"/>
              <a:gd name="connsiteY86" fmla="*/ 857047 h 857047"/>
              <a:gd name="connsiteX87" fmla="*/ 2712413 w 6881206"/>
              <a:gd name="connsiteY87" fmla="*/ 857047 h 857047"/>
              <a:gd name="connsiteX88" fmla="*/ 2680242 w 6881206"/>
              <a:gd name="connsiteY88" fmla="*/ 857047 h 857047"/>
              <a:gd name="connsiteX89" fmla="*/ 2603835 w 6881206"/>
              <a:gd name="connsiteY89" fmla="*/ 857047 h 857047"/>
              <a:gd name="connsiteX90" fmla="*/ 2455042 w 6881206"/>
              <a:gd name="connsiteY90" fmla="*/ 857047 h 857047"/>
              <a:gd name="connsiteX91" fmla="*/ 2426415 w 6881206"/>
              <a:gd name="connsiteY91" fmla="*/ 857047 h 857047"/>
              <a:gd name="connsiteX92" fmla="*/ 2209736 w 6881206"/>
              <a:gd name="connsiteY92" fmla="*/ 857047 h 857047"/>
              <a:gd name="connsiteX93" fmla="*/ 1893047 w 6881206"/>
              <a:gd name="connsiteY93" fmla="*/ 857047 h 857047"/>
              <a:gd name="connsiteX94" fmla="*/ 1885034 w 6881206"/>
              <a:gd name="connsiteY94" fmla="*/ 857047 h 857047"/>
              <a:gd name="connsiteX95" fmla="*/ 1843786 w 6881206"/>
              <a:gd name="connsiteY95" fmla="*/ 857047 h 857047"/>
              <a:gd name="connsiteX96" fmla="*/ 1828944 w 6881206"/>
              <a:gd name="connsiteY96" fmla="*/ 857047 h 857047"/>
              <a:gd name="connsiteX97" fmla="*/ 1380221 w 6881206"/>
              <a:gd name="connsiteY97" fmla="*/ 857047 h 857047"/>
              <a:gd name="connsiteX98" fmla="*/ 1333065 w 6881206"/>
              <a:gd name="connsiteY98" fmla="*/ 857047 h 857047"/>
              <a:gd name="connsiteX99" fmla="*/ 653445 w 6881206"/>
              <a:gd name="connsiteY99" fmla="*/ 857047 h 857047"/>
              <a:gd name="connsiteX100" fmla="*/ 0 w 6881206"/>
              <a:gd name="connsiteY100" fmla="*/ 857047 h 857047"/>
              <a:gd name="connsiteX101" fmla="*/ 0 w 6881206"/>
              <a:gd name="connsiteY101" fmla="*/ 0 h 85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6881206" h="857047">
                <a:moveTo>
                  <a:pt x="0" y="0"/>
                </a:moveTo>
                <a:cubicBezTo>
                  <a:pt x="0" y="0"/>
                  <a:pt x="0" y="0"/>
                  <a:pt x="653445" y="0"/>
                </a:cubicBezTo>
                <a:cubicBezTo>
                  <a:pt x="653445" y="0"/>
                  <a:pt x="653445" y="0"/>
                  <a:pt x="1156123" y="0"/>
                </a:cubicBezTo>
                <a:lnTo>
                  <a:pt x="1380221" y="0"/>
                </a:lnTo>
                <a:cubicBezTo>
                  <a:pt x="1380221" y="0"/>
                  <a:pt x="1380221" y="0"/>
                  <a:pt x="1444324" y="0"/>
                </a:cubicBezTo>
                <a:lnTo>
                  <a:pt x="1522072" y="0"/>
                </a:lnTo>
                <a:lnTo>
                  <a:pt x="1596570" y="0"/>
                </a:lnTo>
                <a:cubicBezTo>
                  <a:pt x="1668686" y="0"/>
                  <a:pt x="1764840" y="0"/>
                  <a:pt x="1893047" y="0"/>
                </a:cubicBezTo>
                <a:cubicBezTo>
                  <a:pt x="1893047" y="0"/>
                  <a:pt x="1893047" y="0"/>
                  <a:pt x="1978260" y="0"/>
                </a:cubicBezTo>
                <a:lnTo>
                  <a:pt x="2032793" y="0"/>
                </a:lnTo>
                <a:lnTo>
                  <a:pt x="2095032" y="0"/>
                </a:lnTo>
                <a:cubicBezTo>
                  <a:pt x="2196025" y="0"/>
                  <a:pt x="2347515" y="0"/>
                  <a:pt x="2574748" y="0"/>
                </a:cubicBezTo>
                <a:lnTo>
                  <a:pt x="2712413" y="0"/>
                </a:lnTo>
                <a:lnTo>
                  <a:pt x="2724164" y="0"/>
                </a:lnTo>
                <a:lnTo>
                  <a:pt x="2806423" y="0"/>
                </a:lnTo>
                <a:lnTo>
                  <a:pt x="2975563" y="0"/>
                </a:lnTo>
                <a:lnTo>
                  <a:pt x="3029696" y="0"/>
                </a:lnTo>
                <a:lnTo>
                  <a:pt x="3216247" y="0"/>
                </a:lnTo>
                <a:lnTo>
                  <a:pt x="3464491" y="0"/>
                </a:lnTo>
                <a:lnTo>
                  <a:pt x="3476820" y="0"/>
                </a:lnTo>
                <a:lnTo>
                  <a:pt x="3508932" y="0"/>
                </a:lnTo>
                <a:cubicBezTo>
                  <a:pt x="3508932" y="0"/>
                  <a:pt x="3508932" y="0"/>
                  <a:pt x="3518154" y="0"/>
                </a:cubicBezTo>
                <a:lnTo>
                  <a:pt x="3563124" y="0"/>
                </a:lnTo>
                <a:lnTo>
                  <a:pt x="3568615" y="0"/>
                </a:lnTo>
                <a:lnTo>
                  <a:pt x="3582711" y="0"/>
                </a:lnTo>
                <a:lnTo>
                  <a:pt x="3607047" y="0"/>
                </a:lnTo>
                <a:lnTo>
                  <a:pt x="3711363" y="0"/>
                </a:lnTo>
                <a:lnTo>
                  <a:pt x="3757936" y="0"/>
                </a:lnTo>
                <a:lnTo>
                  <a:pt x="3914505" y="0"/>
                </a:lnTo>
                <a:lnTo>
                  <a:pt x="4099165" y="0"/>
                </a:lnTo>
                <a:cubicBezTo>
                  <a:pt x="4099165" y="0"/>
                  <a:pt x="4099165" y="0"/>
                  <a:pt x="4176573" y="0"/>
                </a:cubicBezTo>
                <a:cubicBezTo>
                  <a:pt x="4176573" y="0"/>
                  <a:pt x="4176573" y="0"/>
                  <a:pt x="4211043" y="0"/>
                </a:cubicBezTo>
                <a:lnTo>
                  <a:pt x="4249415" y="0"/>
                </a:lnTo>
                <a:lnTo>
                  <a:pt x="4292911" y="0"/>
                </a:lnTo>
                <a:cubicBezTo>
                  <a:pt x="4370470" y="0"/>
                  <a:pt x="4499735" y="0"/>
                  <a:pt x="4715176" y="0"/>
                </a:cubicBezTo>
                <a:lnTo>
                  <a:pt x="4749035" y="0"/>
                </a:lnTo>
                <a:lnTo>
                  <a:pt x="5107279" y="0"/>
                </a:lnTo>
                <a:lnTo>
                  <a:pt x="5446306" y="0"/>
                </a:lnTo>
                <a:lnTo>
                  <a:pt x="5654500" y="0"/>
                </a:lnTo>
                <a:lnTo>
                  <a:pt x="5879355" y="0"/>
                </a:lnTo>
                <a:lnTo>
                  <a:pt x="6374171" y="0"/>
                </a:lnTo>
                <a:lnTo>
                  <a:pt x="6382691" y="0"/>
                </a:lnTo>
                <a:cubicBezTo>
                  <a:pt x="6392367" y="0"/>
                  <a:pt x="6402043" y="5258"/>
                  <a:pt x="6406881" y="10516"/>
                </a:cubicBezTo>
                <a:cubicBezTo>
                  <a:pt x="6406881" y="10516"/>
                  <a:pt x="6411719" y="10516"/>
                  <a:pt x="6411719" y="15774"/>
                </a:cubicBezTo>
                <a:cubicBezTo>
                  <a:pt x="6411719" y="15774"/>
                  <a:pt x="6411719" y="15774"/>
                  <a:pt x="6412418" y="16534"/>
                </a:cubicBezTo>
                <a:lnTo>
                  <a:pt x="6413765" y="17998"/>
                </a:lnTo>
                <a:lnTo>
                  <a:pt x="6418286" y="21854"/>
                </a:lnTo>
                <a:cubicBezTo>
                  <a:pt x="6439669" y="40092"/>
                  <a:pt x="6525203" y="113046"/>
                  <a:pt x="6867337" y="404863"/>
                </a:cubicBezTo>
                <a:cubicBezTo>
                  <a:pt x="6885830" y="415379"/>
                  <a:pt x="6885830" y="436411"/>
                  <a:pt x="6867337" y="452185"/>
                </a:cubicBezTo>
                <a:cubicBezTo>
                  <a:pt x="6867337" y="452185"/>
                  <a:pt x="6867337" y="452185"/>
                  <a:pt x="6491457" y="772784"/>
                </a:cubicBezTo>
                <a:lnTo>
                  <a:pt x="6413765" y="839050"/>
                </a:lnTo>
                <a:lnTo>
                  <a:pt x="6411719" y="841273"/>
                </a:lnTo>
                <a:cubicBezTo>
                  <a:pt x="6411719" y="841273"/>
                  <a:pt x="6406881" y="841273"/>
                  <a:pt x="6406881" y="846531"/>
                </a:cubicBezTo>
                <a:cubicBezTo>
                  <a:pt x="6402043" y="851789"/>
                  <a:pt x="6392367" y="857047"/>
                  <a:pt x="6382691" y="857047"/>
                </a:cubicBezTo>
                <a:lnTo>
                  <a:pt x="6374171" y="857047"/>
                </a:lnTo>
                <a:lnTo>
                  <a:pt x="6368680" y="857047"/>
                </a:lnTo>
                <a:lnTo>
                  <a:pt x="6348221" y="857047"/>
                </a:lnTo>
                <a:lnTo>
                  <a:pt x="6330248" y="857047"/>
                </a:lnTo>
                <a:lnTo>
                  <a:pt x="6266353" y="857047"/>
                </a:lnTo>
                <a:lnTo>
                  <a:pt x="6225932" y="857047"/>
                </a:lnTo>
                <a:lnTo>
                  <a:pt x="6106926" y="857047"/>
                </a:lnTo>
                <a:lnTo>
                  <a:pt x="6022790" y="857047"/>
                </a:lnTo>
                <a:lnTo>
                  <a:pt x="5844088" y="857047"/>
                </a:lnTo>
                <a:lnTo>
                  <a:pt x="5687880" y="857047"/>
                </a:lnTo>
                <a:lnTo>
                  <a:pt x="5451985" y="857047"/>
                </a:lnTo>
                <a:lnTo>
                  <a:pt x="5188261" y="857047"/>
                </a:lnTo>
                <a:lnTo>
                  <a:pt x="4904764" y="857047"/>
                </a:lnTo>
                <a:lnTo>
                  <a:pt x="4490989" y="857047"/>
                </a:lnTo>
                <a:lnTo>
                  <a:pt x="4176573" y="857047"/>
                </a:lnTo>
                <a:cubicBezTo>
                  <a:pt x="4176573" y="857047"/>
                  <a:pt x="4176573" y="857047"/>
                  <a:pt x="4099165" y="857047"/>
                </a:cubicBezTo>
                <a:cubicBezTo>
                  <a:pt x="4099165" y="857047"/>
                  <a:pt x="4099165" y="857047"/>
                  <a:pt x="4089943" y="857047"/>
                </a:cubicBezTo>
                <a:lnTo>
                  <a:pt x="4057940" y="857047"/>
                </a:lnTo>
                <a:lnTo>
                  <a:pt x="4025386" y="857047"/>
                </a:lnTo>
                <a:cubicBezTo>
                  <a:pt x="3988496" y="857047"/>
                  <a:pt x="3933162" y="857047"/>
                  <a:pt x="3850160" y="857047"/>
                </a:cubicBezTo>
                <a:lnTo>
                  <a:pt x="3563124" y="857047"/>
                </a:lnTo>
                <a:lnTo>
                  <a:pt x="3550795" y="857047"/>
                </a:lnTo>
                <a:lnTo>
                  <a:pt x="3508932" y="857047"/>
                </a:lnTo>
                <a:cubicBezTo>
                  <a:pt x="3508932" y="857047"/>
                  <a:pt x="3508932" y="857047"/>
                  <a:pt x="3483683" y="857047"/>
                </a:cubicBezTo>
                <a:lnTo>
                  <a:pt x="3464491" y="857047"/>
                </a:lnTo>
                <a:lnTo>
                  <a:pt x="3452740" y="857047"/>
                </a:lnTo>
                <a:lnTo>
                  <a:pt x="3423719" y="857047"/>
                </a:lnTo>
                <a:lnTo>
                  <a:pt x="3370481" y="857047"/>
                </a:lnTo>
                <a:lnTo>
                  <a:pt x="3306946" y="857047"/>
                </a:lnTo>
                <a:lnTo>
                  <a:pt x="3147208" y="857047"/>
                </a:lnTo>
                <a:lnTo>
                  <a:pt x="3114429" y="857047"/>
                </a:lnTo>
                <a:lnTo>
                  <a:pt x="2960658" y="857047"/>
                </a:lnTo>
                <a:lnTo>
                  <a:pt x="2827230" y="857047"/>
                </a:lnTo>
                <a:lnTo>
                  <a:pt x="2712413" y="857047"/>
                </a:lnTo>
                <a:lnTo>
                  <a:pt x="2680242" y="857047"/>
                </a:lnTo>
                <a:lnTo>
                  <a:pt x="2603835" y="857047"/>
                </a:lnTo>
                <a:lnTo>
                  <a:pt x="2455042" y="857047"/>
                </a:lnTo>
                <a:lnTo>
                  <a:pt x="2426415" y="857047"/>
                </a:lnTo>
                <a:lnTo>
                  <a:pt x="2209736" y="857047"/>
                </a:lnTo>
                <a:lnTo>
                  <a:pt x="1893047" y="857047"/>
                </a:lnTo>
                <a:cubicBezTo>
                  <a:pt x="1893047" y="857047"/>
                  <a:pt x="1893047" y="857047"/>
                  <a:pt x="1885034" y="857047"/>
                </a:cubicBezTo>
                <a:lnTo>
                  <a:pt x="1843786" y="857047"/>
                </a:lnTo>
                <a:lnTo>
                  <a:pt x="1828944" y="857047"/>
                </a:lnTo>
                <a:cubicBezTo>
                  <a:pt x="1764840" y="857047"/>
                  <a:pt x="1636634" y="857047"/>
                  <a:pt x="1380221" y="857047"/>
                </a:cubicBezTo>
                <a:lnTo>
                  <a:pt x="1333065" y="857047"/>
                </a:lnTo>
                <a:cubicBezTo>
                  <a:pt x="1136016" y="857047"/>
                  <a:pt x="910816" y="857047"/>
                  <a:pt x="653445" y="857047"/>
                </a:cubicBezTo>
                <a:cubicBezTo>
                  <a:pt x="653445" y="857047"/>
                  <a:pt x="653445" y="857047"/>
                  <a:pt x="0" y="857047"/>
                </a:cubicBezTo>
                <a:cubicBezTo>
                  <a:pt x="0" y="857047"/>
                  <a:pt x="0" y="857047"/>
                  <a:pt x="0"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cxnSp>
        <p:nvCxnSpPr>
          <p:cNvPr id="5142" name="Straight Connector 5141">
            <a:extLst>
              <a:ext uri="{FF2B5EF4-FFF2-40B4-BE49-F238E27FC236}">
                <a16:creationId xmlns:a16="http://schemas.microsoft.com/office/drawing/2014/main" id="{93B06D1C-75DF-4E0C-B26C-78A4F8B399F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1241" y="3426233"/>
            <a:ext cx="6080759" cy="0"/>
          </a:xfrm>
          <a:prstGeom prst="line">
            <a:avLst/>
          </a:prstGeom>
          <a:ln w="50800" cap="flat">
            <a:solidFill>
              <a:schemeClr val="bg2">
                <a:lumMod val="10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48984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09" y="2473685"/>
            <a:ext cx="10657181" cy="4381556"/>
          </a:xfrm>
        </p:spPr>
        <p:txBody>
          <a:bodyPr>
            <a:normAutofit/>
          </a:bodyPr>
          <a:lstStyle/>
          <a:p>
            <a:endParaRPr lang="en-CA" sz="1100" dirty="0"/>
          </a:p>
          <a:p>
            <a:pPr>
              <a:lnSpc>
                <a:spcPct val="120000"/>
              </a:lnSpc>
              <a:spcBef>
                <a:spcPts val="0"/>
              </a:spcBef>
            </a:pPr>
            <a:r>
              <a:rPr lang="en-CA"/>
              <a:t>Babies are not only growing physically during the first 2 years of life, but also cognitively (mentally). Every day while they interact with and learn about their environment they are creating new connections and pathways between nerve cells both within their brains, and between their brains and bodies. </a:t>
            </a:r>
          </a:p>
          <a:p>
            <a:pPr>
              <a:lnSpc>
                <a:spcPct val="120000"/>
              </a:lnSpc>
              <a:spcBef>
                <a:spcPts val="0"/>
              </a:spcBef>
            </a:pPr>
            <a:r>
              <a:rPr lang="en-CA"/>
              <a:t>While physical growth and change is easily observed and measured in precise terms such as in inches and pounds, cognitive change and development is a little harder to determine as clearly. </a:t>
            </a:r>
          </a:p>
          <a:p>
            <a:pPr>
              <a:lnSpc>
                <a:spcPct val="120000"/>
              </a:lnSpc>
              <a:spcBef>
                <a:spcPts val="0"/>
              </a:spcBef>
            </a:pPr>
            <a:r>
              <a:rPr lang="en-CA"/>
              <a:t>Therefore, much about what experts know about mental and cognitive development is based on the careful observation of developmental theorists and their theories, such as Piaget's theory of cognitive development and Erickson's psychosocial stages. </a:t>
            </a:r>
          </a:p>
          <a:p>
            <a:pPr>
              <a:lnSpc>
                <a:spcPct val="120000"/>
              </a:lnSpc>
              <a:spcBef>
                <a:spcPts val="0"/>
              </a:spcBef>
            </a:pPr>
            <a:r>
              <a:rPr lang="en-CA">
                <a:hlinkClick r:id="rId3"/>
              </a:rPr>
              <a:t>Bronfenbrenner's</a:t>
            </a:r>
            <a:r>
              <a:rPr lang="en-CA"/>
              <a:t> ecological model also helps explain infant mental growth to some extent.</a:t>
            </a:r>
            <a:endParaRPr lang="en-CA" dirty="0"/>
          </a:p>
          <a:p>
            <a:pPr marL="0" indent="0">
              <a:buNone/>
            </a:pPr>
            <a:endParaRPr lang="en-CA" dirty="0"/>
          </a:p>
          <a:p>
            <a:pPr marL="0" indent="0" algn="ctr">
              <a:buNone/>
            </a:pPr>
            <a:endParaRPr lang="en-CA" dirty="0"/>
          </a:p>
        </p:txBody>
      </p:sp>
      <p:sp>
        <p:nvSpPr>
          <p:cNvPr id="5" name="Rectangle 4"/>
          <p:cNvSpPr/>
          <p:nvPr/>
        </p:nvSpPr>
        <p:spPr>
          <a:xfrm>
            <a:off x="2351583" y="1268760"/>
            <a:ext cx="7488832" cy="104644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entury Gothic" panose="020B0502020202020204"/>
                <a:ea typeface="+mn-ea"/>
                <a:cs typeface="+mn-cs"/>
              </a:rPr>
              <a:t>Children  0-2 years cognitive </a:t>
            </a:r>
            <a:r>
              <a:rPr kumimoji="0" lang="en-CA"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a:ea typeface="+mn-ea"/>
                <a:cs typeface="+mn-cs"/>
              </a:rPr>
              <a:t>d</a:t>
            </a:r>
            <a:r>
              <a:rPr kumimoji="0" lang="en-CA"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entury Gothic" panose="020B0502020202020204"/>
                <a:ea typeface="+mn-ea"/>
                <a:cs typeface="+mn-cs"/>
              </a:rPr>
              <a:t>evelopment</a:t>
            </a:r>
            <a:endParaRPr kumimoji="0" lang="en-CA"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graphicFrame>
        <p:nvGraphicFramePr>
          <p:cNvPr id="2" name="Table 1">
            <a:extLst>
              <a:ext uri="{FF2B5EF4-FFF2-40B4-BE49-F238E27FC236}">
                <a16:creationId xmlns:a16="http://schemas.microsoft.com/office/drawing/2014/main" id="{3285A0EC-8BD4-2EE1-02F1-FE13CD8B86AA}"/>
              </a:ext>
            </a:extLst>
          </p:cNvPr>
          <p:cNvGraphicFramePr>
            <a:graphicFrameLocks noGrp="1"/>
          </p:cNvGraphicFramePr>
          <p:nvPr>
            <p:extLst>
              <p:ext uri="{D42A27DB-BD31-4B8C-83A1-F6EECF244321}">
                <p14:modId xmlns:p14="http://schemas.microsoft.com/office/powerpoint/2010/main" val="2592551807"/>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3730021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09" y="2215796"/>
            <a:ext cx="10657181" cy="4381556"/>
          </a:xfrm>
        </p:spPr>
        <p:txBody>
          <a:bodyPr>
            <a:normAutofit fontScale="85000" lnSpcReduction="20000"/>
          </a:bodyPr>
          <a:lstStyle/>
          <a:p>
            <a:pPr marL="0" indent="0">
              <a:buNone/>
            </a:pPr>
            <a:endParaRPr lang="en-CA" sz="1100" dirty="0"/>
          </a:p>
          <a:p>
            <a:pPr marL="0" indent="0">
              <a:buNone/>
            </a:pPr>
            <a:r>
              <a:rPr lang="en-CA" sz="2800" b="1" dirty="0"/>
              <a:t>At this age, most children can:</a:t>
            </a:r>
          </a:p>
          <a:p>
            <a:pPr marL="509588" indent="-509588">
              <a:lnSpc>
                <a:spcPct val="120000"/>
              </a:lnSpc>
              <a:spcBef>
                <a:spcPts val="0"/>
              </a:spcBef>
            </a:pPr>
            <a:r>
              <a:rPr lang="en-CA" sz="3100" dirty="0"/>
              <a:t>Identify parts of a whole, like a slice of pie</a:t>
            </a:r>
          </a:p>
          <a:p>
            <a:pPr marL="509588" indent="-509588">
              <a:lnSpc>
                <a:spcPct val="120000"/>
              </a:lnSpc>
              <a:spcBef>
                <a:spcPts val="0"/>
              </a:spcBef>
            </a:pPr>
            <a:r>
              <a:rPr lang="en-CA" sz="3100" dirty="0"/>
              <a:t>Draw, name, and briefly explain recognizable pictures that are meaningful to them</a:t>
            </a:r>
          </a:p>
          <a:p>
            <a:pPr marL="509588" indent="-509588">
              <a:lnSpc>
                <a:spcPct val="120000"/>
              </a:lnSpc>
              <a:spcBef>
                <a:spcPts val="0"/>
              </a:spcBef>
            </a:pPr>
            <a:r>
              <a:rPr lang="en-CA" sz="3100" dirty="0"/>
              <a:t>Actively seek information through why and how questions</a:t>
            </a:r>
          </a:p>
          <a:p>
            <a:pPr marL="509588" indent="-509588">
              <a:lnSpc>
                <a:spcPct val="120000"/>
              </a:lnSpc>
              <a:spcBef>
                <a:spcPts val="0"/>
              </a:spcBef>
            </a:pPr>
            <a:r>
              <a:rPr lang="en-CA" sz="3100" dirty="0"/>
              <a:t>Tell you their full name and age</a:t>
            </a:r>
          </a:p>
          <a:p>
            <a:pPr marL="509588" indent="-509588">
              <a:lnSpc>
                <a:spcPct val="120000"/>
              </a:lnSpc>
              <a:spcBef>
                <a:spcPts val="0"/>
              </a:spcBef>
            </a:pPr>
            <a:r>
              <a:rPr lang="en-CA" sz="3100" dirty="0"/>
              <a:t>Attend to an activity for a longer stretch of time (between 5 and 15 minutes)</a:t>
            </a:r>
          </a:p>
          <a:p>
            <a:pPr marL="509588" indent="-509588">
              <a:lnSpc>
                <a:spcPct val="120000"/>
              </a:lnSpc>
              <a:spcBef>
                <a:spcPts val="0"/>
              </a:spcBef>
            </a:pPr>
            <a:r>
              <a:rPr lang="en-CA" sz="3100" dirty="0"/>
              <a:t>Learn both by observing and listening to adults' explanations</a:t>
            </a:r>
          </a:p>
          <a:p>
            <a:pPr marL="509588" indent="-509588">
              <a:lnSpc>
                <a:spcPct val="120000"/>
              </a:lnSpc>
              <a:spcBef>
                <a:spcPts val="0"/>
              </a:spcBef>
            </a:pPr>
            <a:r>
              <a:rPr lang="en-CA" sz="3100" dirty="0"/>
              <a:t>Show awareness of past and present</a:t>
            </a: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sp>
        <p:nvSpPr>
          <p:cNvPr id="5" name="Rectangle 4"/>
          <p:cNvSpPr/>
          <p:nvPr/>
        </p:nvSpPr>
        <p:spPr>
          <a:xfrm>
            <a:off x="2351583" y="1268760"/>
            <a:ext cx="7488832" cy="104644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a:ea typeface="+mn-ea"/>
                <a:cs typeface="+mn-cs"/>
              </a:rPr>
              <a:t>Children  3-4 </a:t>
            </a:r>
            <a:r>
              <a:rPr kumimoji="0" lang="en-CA"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entury Gothic" panose="020B0502020202020204"/>
                <a:ea typeface="+mn-ea"/>
                <a:cs typeface="+mn-cs"/>
              </a:rPr>
              <a:t>years cognitive </a:t>
            </a:r>
            <a:r>
              <a:rPr kumimoji="0" lang="en-CA"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a:ea typeface="+mn-ea"/>
                <a:cs typeface="+mn-cs"/>
              </a:rPr>
              <a:t>d</a:t>
            </a:r>
            <a:r>
              <a:rPr kumimoji="0" lang="en-CA"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entury Gothic" panose="020B0502020202020204"/>
                <a:ea typeface="+mn-ea"/>
                <a:cs typeface="+mn-cs"/>
              </a:rPr>
              <a:t>evelopment</a:t>
            </a:r>
            <a:endParaRPr kumimoji="0" lang="en-CA"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graphicFrame>
        <p:nvGraphicFramePr>
          <p:cNvPr id="2" name="Table 1">
            <a:extLst>
              <a:ext uri="{FF2B5EF4-FFF2-40B4-BE49-F238E27FC236}">
                <a16:creationId xmlns:a16="http://schemas.microsoft.com/office/drawing/2014/main" id="{B7EB1784-A7F8-5DA3-930A-8EE6FEB57770}"/>
              </a:ext>
            </a:extLst>
          </p:cNvPr>
          <p:cNvGraphicFramePr>
            <a:graphicFrameLocks noGrp="1"/>
          </p:cNvGraphicFramePr>
          <p:nvPr>
            <p:extLst>
              <p:ext uri="{D42A27DB-BD31-4B8C-83A1-F6EECF244321}">
                <p14:modId xmlns:p14="http://schemas.microsoft.com/office/powerpoint/2010/main" val="2243673868"/>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87455912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99456" y="2492896"/>
            <a:ext cx="9505056" cy="4104456"/>
          </a:xfrm>
        </p:spPr>
        <p:txBody>
          <a:bodyPr>
            <a:normAutofit/>
          </a:bodyPr>
          <a:lstStyle/>
          <a:p>
            <a:pPr marL="177800" indent="-177800"/>
            <a:endParaRPr lang="en-CA" sz="2600" dirty="0"/>
          </a:p>
          <a:p>
            <a:pPr marL="339725" indent="-339725">
              <a:lnSpc>
                <a:spcPct val="110000"/>
              </a:lnSpc>
              <a:spcBef>
                <a:spcPts val="0"/>
              </a:spcBef>
            </a:pPr>
            <a:r>
              <a:rPr lang="en-CA" sz="2400" dirty="0"/>
              <a:t>As children have more experiences in the world, their analytic powers grow. For some time, they have been observing and mentally "sorting" objects according to their physical </a:t>
            </a:r>
            <a:r>
              <a:rPr lang="en-CA" sz="2400"/>
              <a:t>properties. Now </a:t>
            </a:r>
            <a:r>
              <a:rPr lang="en-CA" sz="2400" dirty="0"/>
              <a:t>most children can:</a:t>
            </a:r>
          </a:p>
          <a:p>
            <a:pPr marL="914400" lvl="1" indent="-514350">
              <a:lnSpc>
                <a:spcPct val="110000"/>
              </a:lnSpc>
              <a:spcBef>
                <a:spcPts val="0"/>
              </a:spcBef>
            </a:pPr>
            <a:r>
              <a:rPr lang="en-CA" sz="2400" dirty="0"/>
              <a:t>Understand concepts like grouping and matching (for example, recognizing and matching colors)</a:t>
            </a:r>
          </a:p>
          <a:p>
            <a:pPr marL="914400" lvl="1" indent="-514350">
              <a:lnSpc>
                <a:spcPct val="110000"/>
              </a:lnSpc>
              <a:spcBef>
                <a:spcPts val="0"/>
              </a:spcBef>
            </a:pPr>
            <a:r>
              <a:rPr lang="en-CA" sz="2400" dirty="0"/>
              <a:t>Organize materials on their own, for example by stacking blocks or rings in order of size</a:t>
            </a:r>
          </a:p>
          <a:p>
            <a:pPr marL="0" indent="0">
              <a:buNone/>
            </a:pPr>
            <a:endParaRPr lang="en-CA" dirty="0"/>
          </a:p>
          <a:p>
            <a:pPr marL="0" indent="0" algn="ctr">
              <a:buNone/>
            </a:pPr>
            <a:endParaRPr lang="en-CA" dirty="0"/>
          </a:p>
        </p:txBody>
      </p:sp>
      <p:sp>
        <p:nvSpPr>
          <p:cNvPr id="5" name="Rectangle 4"/>
          <p:cNvSpPr/>
          <p:nvPr/>
        </p:nvSpPr>
        <p:spPr>
          <a:xfrm>
            <a:off x="2351583" y="1556792"/>
            <a:ext cx="7488832" cy="104644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a:ea typeface="+mn-ea"/>
                <a:cs typeface="+mn-cs"/>
              </a:rPr>
              <a:t>Children  3-4 </a:t>
            </a:r>
            <a:r>
              <a:rPr kumimoji="0" lang="en-CA"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entury Gothic" panose="020B0502020202020204"/>
                <a:ea typeface="+mn-ea"/>
                <a:cs typeface="+mn-cs"/>
              </a:rPr>
              <a:t>years cognitive </a:t>
            </a:r>
            <a:r>
              <a:rPr kumimoji="0" lang="en-CA"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a:ea typeface="+mn-ea"/>
                <a:cs typeface="+mn-cs"/>
              </a:rPr>
              <a:t>milestones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graphicFrame>
        <p:nvGraphicFramePr>
          <p:cNvPr id="2" name="Table 1">
            <a:extLst>
              <a:ext uri="{FF2B5EF4-FFF2-40B4-BE49-F238E27FC236}">
                <a16:creationId xmlns:a16="http://schemas.microsoft.com/office/drawing/2014/main" id="{B927C36E-D25B-FAE0-F26F-1D25184983F5}"/>
              </a:ext>
            </a:extLst>
          </p:cNvPr>
          <p:cNvGraphicFramePr>
            <a:graphicFrameLocks noGrp="1"/>
          </p:cNvGraphicFramePr>
          <p:nvPr>
            <p:extLst>
              <p:ext uri="{D42A27DB-BD31-4B8C-83A1-F6EECF244321}">
                <p14:modId xmlns:p14="http://schemas.microsoft.com/office/powerpoint/2010/main" val="2243673868"/>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1661814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09" y="2027401"/>
            <a:ext cx="7272807" cy="4597712"/>
          </a:xfrm>
        </p:spPr>
        <p:txBody>
          <a:bodyPr>
            <a:normAutofit/>
          </a:bodyPr>
          <a:lstStyle/>
          <a:p>
            <a:pPr marL="0" indent="0">
              <a:spcBef>
                <a:spcPts val="0"/>
              </a:spcBef>
              <a:buNone/>
            </a:pPr>
            <a:endParaRPr lang="en-CA" sz="2400" b="1" dirty="0"/>
          </a:p>
          <a:p>
            <a:pPr marL="0" indent="0">
              <a:spcBef>
                <a:spcPts val="0"/>
              </a:spcBef>
              <a:buNone/>
            </a:pPr>
            <a:r>
              <a:rPr lang="en-CA" sz="2400" dirty="0"/>
              <a:t>At this age, children actively seek information and new experiences from the people in </a:t>
            </a:r>
            <a:r>
              <a:rPr lang="en-CA" sz="2400"/>
              <a:t>their environment. Most </a:t>
            </a:r>
            <a:r>
              <a:rPr lang="en-CA" sz="2400" dirty="0"/>
              <a:t>can:</a:t>
            </a:r>
          </a:p>
          <a:p>
            <a:pPr marL="862013" lvl="1" indent="-461963">
              <a:spcBef>
                <a:spcPts val="0"/>
              </a:spcBef>
            </a:pPr>
            <a:r>
              <a:rPr lang="en-CA" sz="2400" dirty="0"/>
              <a:t>Play with words, mimicking and creating sounds, and make rhymes</a:t>
            </a:r>
          </a:p>
          <a:p>
            <a:pPr marL="862013" lvl="1" indent="-461963">
              <a:spcBef>
                <a:spcPts val="0"/>
              </a:spcBef>
            </a:pPr>
            <a:r>
              <a:rPr lang="en-CA" sz="2400" dirty="0"/>
              <a:t>Point to and name many colors</a:t>
            </a:r>
          </a:p>
          <a:p>
            <a:pPr marL="862013" lvl="1" indent="-461963">
              <a:spcBef>
                <a:spcPts val="0"/>
              </a:spcBef>
            </a:pPr>
            <a:r>
              <a:rPr lang="en-CA" sz="2400" dirty="0"/>
              <a:t>Understand order and process</a:t>
            </a:r>
          </a:p>
          <a:p>
            <a:pPr marL="862013" lvl="1" indent="-461963">
              <a:spcBef>
                <a:spcPts val="0"/>
              </a:spcBef>
            </a:pPr>
            <a:r>
              <a:rPr lang="en-CA" sz="2400" dirty="0"/>
              <a:t>Draw a person with detail</a:t>
            </a:r>
          </a:p>
          <a:p>
            <a:pPr marL="862013" lvl="1" indent="-461963">
              <a:spcBef>
                <a:spcPts val="0"/>
              </a:spcBef>
            </a:pPr>
            <a:r>
              <a:rPr lang="en-CA" sz="2400" dirty="0"/>
              <a:t>Draw, name, and describe pictures</a:t>
            </a:r>
          </a:p>
          <a:p>
            <a:pPr marL="862013" lvl="1" indent="-461963">
              <a:spcBef>
                <a:spcPts val="0"/>
              </a:spcBef>
            </a:pPr>
            <a:r>
              <a:rPr lang="en-CA" sz="2400" dirty="0"/>
              <a:t>Count to 5</a:t>
            </a:r>
          </a:p>
          <a:p>
            <a:pPr marL="862013" lvl="1" indent="-461963">
              <a:spcBef>
                <a:spcPts val="0"/>
              </a:spcBef>
            </a:pPr>
            <a:r>
              <a:rPr lang="en-CA" sz="2400" dirty="0"/>
              <a:t>Tell you their street and town</a:t>
            </a:r>
          </a:p>
          <a:p>
            <a:pPr marL="0" indent="0">
              <a:buNone/>
            </a:pPr>
            <a:endParaRPr lang="en-CA" dirty="0"/>
          </a:p>
          <a:p>
            <a:pPr marL="0" indent="0">
              <a:buNone/>
            </a:pPr>
            <a:endParaRPr lang="en-CA" dirty="0"/>
          </a:p>
          <a:p>
            <a:pPr marL="0" indent="0" algn="ctr">
              <a:buNone/>
            </a:pPr>
            <a:endParaRPr lang="en-CA" dirty="0"/>
          </a:p>
        </p:txBody>
      </p:sp>
      <p:sp>
        <p:nvSpPr>
          <p:cNvPr id="5" name="Rectangle 4"/>
          <p:cNvSpPr/>
          <p:nvPr/>
        </p:nvSpPr>
        <p:spPr>
          <a:xfrm>
            <a:off x="2351583" y="1423279"/>
            <a:ext cx="7488832" cy="769441"/>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a:ea typeface="+mn-ea"/>
                <a:cs typeface="+mn-cs"/>
              </a:rPr>
              <a:t>Children  4-5 years Cognitive Development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6900" y="2577440"/>
            <a:ext cx="3417738" cy="3497633"/>
          </a:xfrm>
          <a:prstGeom prst="rect">
            <a:avLst/>
          </a:prstGeom>
          <a:ln>
            <a:noFill/>
          </a:ln>
          <a:effectLst>
            <a:outerShdw blurRad="292100" dist="139700" dir="2700000" algn="tl" rotWithShape="0">
              <a:srgbClr val="333333">
                <a:alpha val="65000"/>
              </a:srgbClr>
            </a:outerShdw>
            <a:softEdge rad="12700"/>
          </a:effectLst>
        </p:spPr>
      </p:pic>
      <p:graphicFrame>
        <p:nvGraphicFramePr>
          <p:cNvPr id="4" name="Table 3">
            <a:extLst>
              <a:ext uri="{FF2B5EF4-FFF2-40B4-BE49-F238E27FC236}">
                <a16:creationId xmlns:a16="http://schemas.microsoft.com/office/drawing/2014/main" id="{560E2BBA-7EF8-B017-38AB-3528CDE50BD7}"/>
              </a:ext>
            </a:extLst>
          </p:cNvPr>
          <p:cNvGraphicFramePr>
            <a:graphicFrameLocks noGrp="1"/>
          </p:cNvGraphicFramePr>
          <p:nvPr>
            <p:extLst>
              <p:ext uri="{D42A27DB-BD31-4B8C-83A1-F6EECF244321}">
                <p14:modId xmlns:p14="http://schemas.microsoft.com/office/powerpoint/2010/main" val="2243673868"/>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67288196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799" y="3068960"/>
            <a:ext cx="8712968" cy="3194919"/>
          </a:xfrm>
          <a:ln>
            <a:noFill/>
          </a:ln>
        </p:spPr>
        <p:txBody>
          <a:bodyPr>
            <a:normAutofit fontScale="77500" lnSpcReduction="20000"/>
          </a:bodyPr>
          <a:lstStyle/>
          <a:p>
            <a:pPr marL="457200" indent="-457200">
              <a:lnSpc>
                <a:spcPct val="120000"/>
              </a:lnSpc>
              <a:spcBef>
                <a:spcPts val="0"/>
              </a:spcBef>
            </a:pPr>
            <a:r>
              <a:rPr lang="en-CA" sz="2800" dirty="0"/>
              <a:t>1-2 months: </a:t>
            </a:r>
            <a:r>
              <a:rPr lang="en-CA" sz="2800" i="1" dirty="0"/>
              <a:t>cooing</a:t>
            </a:r>
            <a:r>
              <a:rPr lang="en-CA" sz="2800" dirty="0"/>
              <a:t> – gurgling sounds usually expressing pleasure </a:t>
            </a:r>
          </a:p>
          <a:p>
            <a:pPr marL="457200" indent="-457200">
              <a:lnSpc>
                <a:spcPct val="120000"/>
              </a:lnSpc>
              <a:spcBef>
                <a:spcPts val="0"/>
              </a:spcBef>
            </a:pPr>
            <a:r>
              <a:rPr lang="en-CA" sz="2800" dirty="0"/>
              <a:t>8 weeks: smiles and vocalises</a:t>
            </a:r>
          </a:p>
          <a:p>
            <a:pPr marL="457200" indent="-457200">
              <a:lnSpc>
                <a:spcPct val="120000"/>
              </a:lnSpc>
              <a:spcBef>
                <a:spcPts val="0"/>
              </a:spcBef>
            </a:pPr>
            <a:r>
              <a:rPr lang="en-CA" sz="2800" dirty="0"/>
              <a:t>12-16 weeks: babbling – strings of consonant-vowel combinations – “</a:t>
            </a:r>
            <a:r>
              <a:rPr lang="en-CA" sz="2800" dirty="0" err="1"/>
              <a:t>ba-ba</a:t>
            </a:r>
            <a:r>
              <a:rPr lang="en-CA" sz="2800" dirty="0"/>
              <a:t>”, “ma-ma”, ...</a:t>
            </a:r>
          </a:p>
          <a:p>
            <a:pPr marL="457200" indent="-457200">
              <a:lnSpc>
                <a:spcPct val="120000"/>
              </a:lnSpc>
              <a:spcBef>
                <a:spcPts val="0"/>
              </a:spcBef>
            </a:pPr>
            <a:r>
              <a:rPr lang="en-CA" sz="2800" dirty="0"/>
              <a:t>4-5 months: appears to be listening to adults</a:t>
            </a:r>
          </a:p>
          <a:p>
            <a:pPr marL="457200" indent="-457200">
              <a:lnSpc>
                <a:spcPct val="120000"/>
              </a:lnSpc>
              <a:spcBef>
                <a:spcPts val="0"/>
              </a:spcBef>
            </a:pPr>
            <a:r>
              <a:rPr lang="en-CA" sz="2800" dirty="0"/>
              <a:t>8-12 months: gestures such as showing, pointing, other non-verbal modes of communication: clinging, frowning, kissing, smiling, pushing away, turning head away</a:t>
            </a:r>
          </a:p>
          <a:p>
            <a:pPr marL="0" indent="0">
              <a:buNone/>
            </a:pPr>
            <a:endParaRPr lang="en-CA" sz="2800" dirty="0"/>
          </a:p>
          <a:p>
            <a:pPr marL="0" indent="0">
              <a:buNone/>
            </a:pPr>
            <a:endParaRPr lang="en-CA" sz="2800" dirty="0"/>
          </a:p>
          <a:p>
            <a:pPr marL="0" indent="0">
              <a:buNone/>
            </a:pPr>
            <a:endParaRPr lang="en-CA" sz="2800" dirty="0"/>
          </a:p>
          <a:p>
            <a:pPr marL="0" indent="0" algn="ctr">
              <a:buNone/>
            </a:pPr>
            <a:endParaRPr lang="en-CA" dirty="0"/>
          </a:p>
        </p:txBody>
      </p:sp>
      <p:sp>
        <p:nvSpPr>
          <p:cNvPr id="2" name="Rectangle 1"/>
          <p:cNvSpPr/>
          <p:nvPr/>
        </p:nvSpPr>
        <p:spPr>
          <a:xfrm>
            <a:off x="2783632" y="1663641"/>
            <a:ext cx="7488832" cy="104644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a:ea typeface="+mn-ea"/>
                <a:cs typeface="+mn-cs"/>
              </a:rPr>
              <a:t>Children 0-2 years: Language milestones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2304" y="3209754"/>
            <a:ext cx="2816113" cy="2913330"/>
          </a:xfrm>
          <a:prstGeom prst="ellipse">
            <a:avLst/>
          </a:prstGeom>
          <a:ln>
            <a:noFill/>
          </a:ln>
          <a:effectLst>
            <a:softEdge rad="112500"/>
          </a:effectLst>
        </p:spPr>
      </p:pic>
      <p:graphicFrame>
        <p:nvGraphicFramePr>
          <p:cNvPr id="6" name="Table 5">
            <a:extLst>
              <a:ext uri="{FF2B5EF4-FFF2-40B4-BE49-F238E27FC236}">
                <a16:creationId xmlns:a16="http://schemas.microsoft.com/office/drawing/2014/main" id="{04F74B14-68EC-DECB-4138-3328E4F41673}"/>
              </a:ext>
            </a:extLst>
          </p:cNvPr>
          <p:cNvGraphicFramePr>
            <a:graphicFrameLocks noGrp="1"/>
          </p:cNvGraphicFramePr>
          <p:nvPr>
            <p:extLst>
              <p:ext uri="{D42A27DB-BD31-4B8C-83A1-F6EECF244321}">
                <p14:modId xmlns:p14="http://schemas.microsoft.com/office/powerpoint/2010/main" val="2243673868"/>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73205901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335360" y="2517288"/>
          <a:ext cx="11449272" cy="37920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2459596" y="1389963"/>
            <a:ext cx="7272808" cy="886909"/>
          </a:xfrm>
          <a:prstGeom prst="rect">
            <a:avLst/>
          </a:prstGeom>
          <a:solidFill>
            <a:schemeClr val="accent1">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2">
            <a:schemeClr val="accent1"/>
          </a:fillRef>
          <a:effectRef idx="1">
            <a:schemeClr val="accent1"/>
          </a:effectRef>
          <a:fontRef idx="minor">
            <a:schemeClr val="dk1"/>
          </a:fontRef>
        </p:style>
        <p:txBody>
          <a:bodyPr wrap="square" rtlCol="0">
            <a:spAutoFit/>
          </a:bodyPr>
          <a:lstStyle/>
          <a:p>
            <a:pPr marL="0" marR="0" lvl="0" indent="0" algn="ctr" defTabSz="457200" rtl="0" eaLnBrk="1" fontAlgn="auto" latinLnBrk="0" hangingPunct="1">
              <a:lnSpc>
                <a:spcPct val="85000"/>
              </a:lnSpc>
              <a:spcBef>
                <a:spcPts val="1300"/>
              </a:spcBef>
              <a:spcAft>
                <a:spcPts val="0"/>
              </a:spcAft>
              <a:buClrTx/>
              <a:buSzTx/>
              <a:buFontTx/>
              <a:buNone/>
              <a:tabLst/>
              <a:defRPr/>
            </a:pPr>
            <a:r>
              <a:rPr kumimoji="0" lang="en-CA" sz="2400" b="1" i="0" u="none" strike="noStrike" kern="1200" cap="none" spc="0" normalizeH="0" baseline="0" noProof="0" dirty="0">
                <a:ln>
                  <a:noFill/>
                </a:ln>
                <a:solidFill>
                  <a:prstClr val="black">
                    <a:lumMod val="85000"/>
                    <a:lumOff val="15000"/>
                  </a:prstClr>
                </a:solidFill>
                <a:effectLst>
                  <a:outerShdw blurRad="38100" dist="38100" dir="2700000" algn="tl">
                    <a:srgbClr val="000000">
                      <a:alpha val="43137"/>
                    </a:srgbClr>
                  </a:outerShdw>
                </a:effectLst>
                <a:uLnTx/>
                <a:uFillTx/>
                <a:latin typeface="Century Gothic" panose="020B0502020202020204"/>
                <a:ea typeface="+mn-ea"/>
                <a:cs typeface="+mn-cs"/>
              </a:rPr>
              <a:t>Children 2-3 years: Language Milestones</a:t>
            </a:r>
          </a:p>
          <a:p>
            <a:pPr marL="0" marR="0" lvl="0" indent="0" algn="ctr" defTabSz="457200" rtl="0" eaLnBrk="1" fontAlgn="auto" latinLnBrk="0" hangingPunct="1">
              <a:lnSpc>
                <a:spcPct val="85000"/>
              </a:lnSpc>
              <a:spcBef>
                <a:spcPts val="1300"/>
              </a:spcBef>
              <a:spcAft>
                <a:spcPts val="0"/>
              </a:spcAft>
              <a:buClrTx/>
              <a:buSzTx/>
              <a:buFontTx/>
              <a:buNone/>
              <a:tabLst/>
              <a:defRPr/>
            </a:pPr>
            <a:r>
              <a:rPr kumimoji="0" lang="en-CA" sz="2400" b="0" i="0" u="none" strike="noStrike" kern="1200" cap="none" spc="0" normalizeH="0" baseline="0" noProof="0" dirty="0">
                <a:ln>
                  <a:noFill/>
                </a:ln>
                <a:solidFill>
                  <a:prstClr val="black"/>
                </a:solidFill>
                <a:effectLst/>
                <a:uLnTx/>
                <a:uFillTx/>
                <a:latin typeface="Century Gothic" panose="020B0502020202020204"/>
                <a:ea typeface="+mn-ea"/>
                <a:cs typeface="+mn-cs"/>
              </a:rPr>
              <a:t>Most 2-3 year-olds can</a:t>
            </a:r>
          </a:p>
        </p:txBody>
      </p:sp>
      <p:graphicFrame>
        <p:nvGraphicFramePr>
          <p:cNvPr id="3" name="Table 2">
            <a:extLst>
              <a:ext uri="{FF2B5EF4-FFF2-40B4-BE49-F238E27FC236}">
                <a16:creationId xmlns:a16="http://schemas.microsoft.com/office/drawing/2014/main" id="{D71B231E-12B9-BD29-2CC3-D413AA40CCE7}"/>
              </a:ext>
            </a:extLst>
          </p:cNvPr>
          <p:cNvGraphicFramePr>
            <a:graphicFrameLocks noGrp="1"/>
          </p:cNvGraphicFramePr>
          <p:nvPr>
            <p:extLst>
              <p:ext uri="{D42A27DB-BD31-4B8C-83A1-F6EECF244321}">
                <p14:modId xmlns:p14="http://schemas.microsoft.com/office/powerpoint/2010/main" val="2243673868"/>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35571319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1384" y="2708920"/>
            <a:ext cx="10873206" cy="3744416"/>
          </a:xfrm>
        </p:spPr>
        <p:txBody>
          <a:bodyPr>
            <a:normAutofit fontScale="77500" lnSpcReduction="20000"/>
          </a:bodyPr>
          <a:lstStyle/>
          <a:p>
            <a:pPr marL="0" indent="0">
              <a:buNone/>
            </a:pPr>
            <a:r>
              <a:rPr lang="en-CA" sz="3400" b="1" dirty="0"/>
              <a:t>Most 3-4-year-olds can:</a:t>
            </a:r>
          </a:p>
          <a:p>
            <a:pPr marL="744538" lvl="1" indent="-344488">
              <a:lnSpc>
                <a:spcPct val="120000"/>
              </a:lnSpc>
              <a:spcBef>
                <a:spcPts val="0"/>
              </a:spcBef>
            </a:pPr>
            <a:r>
              <a:rPr lang="en-CA" sz="2900" dirty="0"/>
              <a:t>Make themselves understood to strangers, despite some sound errors</a:t>
            </a:r>
          </a:p>
          <a:p>
            <a:pPr marL="744538" lvl="1" indent="-344488">
              <a:lnSpc>
                <a:spcPct val="120000"/>
              </a:lnSpc>
              <a:spcBef>
                <a:spcPts val="0"/>
              </a:spcBef>
            </a:pPr>
            <a:r>
              <a:rPr lang="en-CA" sz="2900" dirty="0"/>
              <a:t>Use and understand sentences</a:t>
            </a:r>
          </a:p>
          <a:p>
            <a:pPr marL="744538" lvl="1" indent="-344488">
              <a:lnSpc>
                <a:spcPct val="120000"/>
              </a:lnSpc>
              <a:spcBef>
                <a:spcPts val="0"/>
              </a:spcBef>
            </a:pPr>
            <a:r>
              <a:rPr lang="en-CA" sz="2900" dirty="0"/>
              <a:t>Use more complex grammar, such as plurals and past tense</a:t>
            </a:r>
          </a:p>
          <a:p>
            <a:pPr marL="744538" lvl="1" indent="-344488">
              <a:lnSpc>
                <a:spcPct val="120000"/>
              </a:lnSpc>
              <a:spcBef>
                <a:spcPts val="0"/>
              </a:spcBef>
            </a:pPr>
            <a:r>
              <a:rPr lang="en-CA" sz="2900"/>
              <a:t>Understand </a:t>
            </a:r>
            <a:r>
              <a:rPr lang="en-CA" sz="2900" dirty="0"/>
              <a:t>sentences involving time concepts (for example, "Grandma is coming tomorrow") and narrate past experiences</a:t>
            </a:r>
          </a:p>
          <a:p>
            <a:pPr marL="744538" lvl="1" indent="-344488">
              <a:lnSpc>
                <a:spcPct val="120000"/>
              </a:lnSpc>
              <a:spcBef>
                <a:spcPts val="0"/>
              </a:spcBef>
            </a:pPr>
            <a:r>
              <a:rPr lang="en-CA" sz="2900"/>
              <a:t>Understand </a:t>
            </a:r>
            <a:r>
              <a:rPr lang="en-CA" sz="2900" dirty="0"/>
              <a:t>size comparisons such as big and bigger</a:t>
            </a:r>
          </a:p>
          <a:p>
            <a:pPr marL="744538" lvl="1" indent="-344488">
              <a:lnSpc>
                <a:spcPct val="120000"/>
              </a:lnSpc>
              <a:spcBef>
                <a:spcPts val="0"/>
              </a:spcBef>
            </a:pPr>
            <a:r>
              <a:rPr lang="en-CA" sz="2900" dirty="0"/>
              <a:t>Understand relationships expressed by "if… then" or "because" sentences</a:t>
            </a:r>
          </a:p>
          <a:p>
            <a:pPr marL="744538" lvl="1" indent="-344488">
              <a:lnSpc>
                <a:spcPct val="120000"/>
              </a:lnSpc>
              <a:spcBef>
                <a:spcPts val="0"/>
              </a:spcBef>
            </a:pPr>
            <a:r>
              <a:rPr lang="en-CA" sz="2900"/>
              <a:t>Follow </a:t>
            </a:r>
            <a:r>
              <a:rPr lang="en-CA" sz="2900" dirty="0"/>
              <a:t>a series of two to four related directions</a:t>
            </a:r>
          </a:p>
          <a:p>
            <a:pPr marL="744538" lvl="1" indent="-344488">
              <a:lnSpc>
                <a:spcPct val="120000"/>
              </a:lnSpc>
              <a:spcBef>
                <a:spcPts val="0"/>
              </a:spcBef>
            </a:pPr>
            <a:r>
              <a:rPr lang="en-CA" sz="2900" dirty="0"/>
              <a:t>Sing a song and repeat at least one nursery rhyme </a:t>
            </a:r>
          </a:p>
          <a:p>
            <a:pPr marL="0" indent="0">
              <a:buNone/>
            </a:pPr>
            <a:endParaRPr lang="en-CA" sz="2900" dirty="0"/>
          </a:p>
          <a:p>
            <a:pPr marL="0" indent="0">
              <a:buNone/>
            </a:pPr>
            <a:endParaRPr lang="en-CA" dirty="0"/>
          </a:p>
          <a:p>
            <a:pPr marL="0" indent="0" algn="ctr">
              <a:buNone/>
            </a:pPr>
            <a:endParaRPr lang="en-CA" dirty="0"/>
          </a:p>
        </p:txBody>
      </p:sp>
      <p:sp>
        <p:nvSpPr>
          <p:cNvPr id="2" name="Rectangle 1"/>
          <p:cNvSpPr/>
          <p:nvPr/>
        </p:nvSpPr>
        <p:spPr>
          <a:xfrm>
            <a:off x="767409" y="1268760"/>
            <a:ext cx="4690558" cy="98488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2000" b="1"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1" i="0" u="none" strike="noStrike" kern="1200" cap="none" spc="0" normalizeH="0" baseline="0" noProof="0">
                <a:ln>
                  <a:noFill/>
                </a:ln>
                <a:solidFill>
                  <a:prstClr val="black"/>
                </a:solidFill>
                <a:effectLst/>
                <a:uLnTx/>
                <a:uFillTx/>
                <a:latin typeface="Century Gothic" panose="020B0502020202020204"/>
                <a:ea typeface="+mn-ea"/>
                <a:cs typeface="+mn-cs"/>
              </a:rPr>
              <a:t>Children 3-4 </a:t>
            </a:r>
            <a:r>
              <a:rPr kumimoji="0" lang="en-CA" sz="2000" b="1" i="0" u="none" strike="noStrike" kern="1200" cap="none" spc="0" normalizeH="0" baseline="0" noProof="0" dirty="0">
                <a:ln>
                  <a:noFill/>
                </a:ln>
                <a:solidFill>
                  <a:prstClr val="black"/>
                </a:solidFill>
                <a:effectLst/>
                <a:uLnTx/>
                <a:uFillTx/>
                <a:latin typeface="Century Gothic" panose="020B0502020202020204"/>
                <a:ea typeface="+mn-ea"/>
                <a:cs typeface="+mn-cs"/>
              </a:rPr>
              <a:t>years: Language milestones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1"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r="31829"/>
          <a:stretch/>
        </p:blipFill>
        <p:spPr>
          <a:xfrm>
            <a:off x="5663953" y="1268760"/>
            <a:ext cx="1591548" cy="1298678"/>
          </a:xfrm>
          <a:prstGeom prst="rect">
            <a:avLst/>
          </a:prstGeom>
          <a:ln>
            <a:solidFill>
              <a:srgbClr val="96CAD7"/>
            </a:solidFill>
          </a:ln>
        </p:spPr>
      </p:pic>
      <p:graphicFrame>
        <p:nvGraphicFramePr>
          <p:cNvPr id="4" name="Table 3">
            <a:extLst>
              <a:ext uri="{FF2B5EF4-FFF2-40B4-BE49-F238E27FC236}">
                <a16:creationId xmlns:a16="http://schemas.microsoft.com/office/drawing/2014/main" id="{A194EBFA-9A59-049B-2B2A-962316344B87}"/>
              </a:ext>
            </a:extLst>
          </p:cNvPr>
          <p:cNvGraphicFramePr>
            <a:graphicFrameLocks noGrp="1"/>
          </p:cNvGraphicFramePr>
          <p:nvPr>
            <p:extLst>
              <p:ext uri="{D42A27DB-BD31-4B8C-83A1-F6EECF244321}">
                <p14:modId xmlns:p14="http://schemas.microsoft.com/office/powerpoint/2010/main" val="2243673868"/>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77631821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7368" y="2804653"/>
            <a:ext cx="7560840" cy="3452225"/>
          </a:xfrm>
        </p:spPr>
        <p:txBody>
          <a:bodyPr>
            <a:normAutofit/>
          </a:bodyPr>
          <a:lstStyle/>
          <a:p>
            <a:pPr marL="0" indent="0">
              <a:buNone/>
            </a:pPr>
            <a:endParaRPr lang="en-CA" sz="1400" b="1" dirty="0"/>
          </a:p>
          <a:p>
            <a:pPr marL="177800" indent="-177800"/>
            <a:r>
              <a:rPr lang="en-CA" b="1" dirty="0"/>
              <a:t>4-5-year-olds use language not only to converse, but also to exchange information</a:t>
            </a:r>
          </a:p>
          <a:p>
            <a:pPr marL="177800" indent="-177800"/>
            <a:r>
              <a:rPr lang="en-CA" b="1" dirty="0"/>
              <a:t>Most can:</a:t>
            </a:r>
          </a:p>
          <a:p>
            <a:pPr marL="577850" lvl="1" indent="-177800"/>
            <a:r>
              <a:rPr lang="en-CA" dirty="0"/>
              <a:t>Retell a story (but may confuse facts)</a:t>
            </a:r>
          </a:p>
          <a:p>
            <a:pPr marL="577850" lvl="1" indent="-177800"/>
            <a:r>
              <a:rPr lang="en-CA" dirty="0"/>
              <a:t>Combine thoughts into one sentence</a:t>
            </a:r>
          </a:p>
          <a:p>
            <a:pPr marL="577850" lvl="1" indent="-177800"/>
            <a:r>
              <a:rPr lang="en-CA" dirty="0"/>
              <a:t>Ask "when?" "how?" and "why?" questions</a:t>
            </a:r>
          </a:p>
          <a:p>
            <a:pPr marL="577850" lvl="1" indent="-177800"/>
            <a:r>
              <a:rPr lang="en-CA" dirty="0"/>
              <a:t>Use words like "can," "will," "shall," "should," and "might"</a:t>
            </a:r>
          </a:p>
          <a:p>
            <a:pPr marL="577850" lvl="1" indent="-177800"/>
            <a:r>
              <a:rPr lang="en-CA" dirty="0"/>
              <a:t>Combine thoughts into one sentence</a:t>
            </a:r>
          </a:p>
          <a:p>
            <a:pPr marL="0" indent="0">
              <a:buNone/>
            </a:pPr>
            <a:endParaRPr lang="en-CA" dirty="0"/>
          </a:p>
          <a:p>
            <a:pPr marL="0" indent="0">
              <a:buNone/>
            </a:pPr>
            <a:endParaRPr lang="en-CA" dirty="0"/>
          </a:p>
          <a:p>
            <a:pPr marL="0" indent="0" algn="ctr">
              <a:buNone/>
            </a:pPr>
            <a:endParaRPr lang="en-CA" dirty="0"/>
          </a:p>
        </p:txBody>
      </p:sp>
      <p:sp>
        <p:nvSpPr>
          <p:cNvPr id="5" name="Rectangle 4"/>
          <p:cNvSpPr/>
          <p:nvPr/>
        </p:nvSpPr>
        <p:spPr>
          <a:xfrm>
            <a:off x="3750721" y="1700808"/>
            <a:ext cx="4690558" cy="98488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2000" b="1"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1" i="0" u="none" strike="noStrike" kern="1200" cap="none" spc="0" normalizeH="0" baseline="0" noProof="0" dirty="0">
                <a:ln>
                  <a:noFill/>
                </a:ln>
                <a:solidFill>
                  <a:prstClr val="black"/>
                </a:solidFill>
                <a:effectLst/>
                <a:uLnTx/>
                <a:uFillTx/>
                <a:latin typeface="Century Gothic" panose="020B0502020202020204"/>
                <a:ea typeface="+mn-ea"/>
                <a:cs typeface="+mn-cs"/>
              </a:rPr>
              <a:t>Children  4-5 years: Language milestones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1"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graphicFrame>
        <p:nvGraphicFramePr>
          <p:cNvPr id="2" name="Table 1">
            <a:extLst>
              <a:ext uri="{FF2B5EF4-FFF2-40B4-BE49-F238E27FC236}">
                <a16:creationId xmlns:a16="http://schemas.microsoft.com/office/drawing/2014/main" id="{79F0AF98-3404-A0B6-9707-07985D425B20}"/>
              </a:ext>
            </a:extLst>
          </p:cNvPr>
          <p:cNvGraphicFramePr>
            <a:graphicFrameLocks noGrp="1"/>
          </p:cNvGraphicFramePr>
          <p:nvPr>
            <p:extLst>
              <p:ext uri="{D42A27DB-BD31-4B8C-83A1-F6EECF244321}">
                <p14:modId xmlns:p14="http://schemas.microsoft.com/office/powerpoint/2010/main" val="2243673868"/>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1464927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1424" y="2132856"/>
            <a:ext cx="10297143" cy="3888432"/>
          </a:xfrm>
        </p:spPr>
        <p:txBody>
          <a:bodyPr>
            <a:normAutofit fontScale="47500" lnSpcReduction="20000"/>
          </a:bodyPr>
          <a:lstStyle/>
          <a:p>
            <a:pPr marL="404813" indent="-404813"/>
            <a:r>
              <a:rPr lang="en-CA" sz="6200" dirty="0"/>
              <a:t>10-15 months: first word spoken</a:t>
            </a:r>
          </a:p>
          <a:p>
            <a:pPr marL="404813" indent="-404813"/>
            <a:r>
              <a:rPr lang="en-CA" sz="6200"/>
              <a:t>15 </a:t>
            </a:r>
            <a:r>
              <a:rPr lang="en-CA" sz="6200" dirty="0"/>
              <a:t>months: will learn 2-3 new words a week</a:t>
            </a:r>
          </a:p>
          <a:p>
            <a:pPr marL="404813" indent="-404813"/>
            <a:r>
              <a:rPr lang="en-CA" sz="6200"/>
              <a:t>18 </a:t>
            </a:r>
            <a:r>
              <a:rPr lang="en-CA" sz="6200" dirty="0"/>
              <a:t>months: will learn many new words (mainly noun-words for objects)</a:t>
            </a:r>
          </a:p>
          <a:p>
            <a:pPr marL="404813" indent="-404813"/>
            <a:r>
              <a:rPr lang="en-CA" sz="6200" dirty="0"/>
              <a:t>18 months: can learn 10 or more new words a week</a:t>
            </a:r>
          </a:p>
          <a:p>
            <a:pPr marL="404813" indent="-404813"/>
            <a:r>
              <a:rPr lang="en-CA" sz="6200" dirty="0"/>
              <a:t>18-24 months: 2-word utterances</a:t>
            </a:r>
          </a:p>
          <a:p>
            <a:pPr marL="404813" indent="-404813"/>
            <a:r>
              <a:rPr lang="en-CA" sz="6200"/>
              <a:t>24 </a:t>
            </a:r>
            <a:r>
              <a:rPr lang="en-CA" sz="6200" dirty="0"/>
              <a:t>months: vocabulary of a few hundred words </a:t>
            </a:r>
          </a:p>
          <a:p>
            <a:pPr marL="404813" indent="-404813"/>
            <a:r>
              <a:rPr lang="en-CA" sz="6200" dirty="0"/>
              <a:t>36 months: 500 word vocabulary</a:t>
            </a:r>
          </a:p>
          <a:p>
            <a:pPr marL="177800" indent="-177800"/>
            <a:endParaRPr lang="en-CA" sz="6200" dirty="0"/>
          </a:p>
          <a:p>
            <a:pPr marL="0" indent="0">
              <a:buNone/>
            </a:pPr>
            <a:endParaRPr lang="en-CA" sz="6200" dirty="0"/>
          </a:p>
          <a:p>
            <a:pPr marL="0" indent="0">
              <a:buNone/>
            </a:pPr>
            <a:endParaRPr lang="en-CA" sz="6200" dirty="0"/>
          </a:p>
          <a:p>
            <a:pPr marL="0" indent="0">
              <a:buNone/>
            </a:pPr>
            <a:endParaRPr lang="en-CA" sz="6200" dirty="0"/>
          </a:p>
          <a:p>
            <a:pPr marL="0" indent="0" algn="ctr">
              <a:buNone/>
            </a:pPr>
            <a:endParaRPr lang="en-CA" dirty="0"/>
          </a:p>
        </p:txBody>
      </p:sp>
      <p:sp>
        <p:nvSpPr>
          <p:cNvPr id="2" name="Rectangle 1"/>
          <p:cNvSpPr/>
          <p:nvPr/>
        </p:nvSpPr>
        <p:spPr>
          <a:xfrm>
            <a:off x="479375" y="1556792"/>
            <a:ext cx="11233248" cy="400110"/>
          </a:xfrm>
          <a:prstGeom prst="rect">
            <a:avLst/>
          </a:prstGeom>
        </p:spPr>
        <p:txBody>
          <a:bodyPr wrap="square">
            <a:spAutoFit/>
          </a:bodyPr>
          <a:lstStyle/>
          <a:p>
            <a:pPr marL="177800" marR="0" lvl="0" indent="-177800" algn="ctr" defTabSz="457200" rtl="0" eaLnBrk="1" fontAlgn="auto" latinLnBrk="0" hangingPunct="1">
              <a:lnSpc>
                <a:spcPct val="100000"/>
              </a:lnSpc>
              <a:spcBef>
                <a:spcPts val="0"/>
              </a:spcBef>
              <a:spcAft>
                <a:spcPts val="0"/>
              </a:spcAft>
              <a:buClrTx/>
              <a:buSzTx/>
              <a:buFontTx/>
              <a:buNone/>
              <a:tabLst/>
              <a:defRPr/>
            </a:pPr>
            <a:r>
              <a:rPr kumimoji="0" lang="en-CA" sz="2000" b="1" i="0" u="none" strike="noStrike" kern="1200" cap="none" spc="0" normalizeH="0" baseline="0" noProof="0" dirty="0">
                <a:ln>
                  <a:noFill/>
                </a:ln>
                <a:solidFill>
                  <a:prstClr val="black"/>
                </a:solidFill>
                <a:effectLst/>
                <a:uLnTx/>
                <a:uFillTx/>
                <a:latin typeface="Century Gothic" panose="020B0502020202020204"/>
                <a:ea typeface="+mn-ea"/>
                <a:cs typeface="+mn-cs"/>
              </a:rPr>
              <a:t>Once children understand that words have meaning, their vocabulary grows slowly at first</a:t>
            </a:r>
          </a:p>
        </p:txBody>
      </p:sp>
      <p:graphicFrame>
        <p:nvGraphicFramePr>
          <p:cNvPr id="4" name="Table 3">
            <a:extLst>
              <a:ext uri="{FF2B5EF4-FFF2-40B4-BE49-F238E27FC236}">
                <a16:creationId xmlns:a16="http://schemas.microsoft.com/office/drawing/2014/main" id="{40786DCF-558A-FB6C-3341-174CA7356013}"/>
              </a:ext>
            </a:extLst>
          </p:cNvPr>
          <p:cNvGraphicFramePr>
            <a:graphicFrameLocks noGrp="1"/>
          </p:cNvGraphicFramePr>
          <p:nvPr>
            <p:extLst>
              <p:ext uri="{D42A27DB-BD31-4B8C-83A1-F6EECF244321}">
                <p14:modId xmlns:p14="http://schemas.microsoft.com/office/powerpoint/2010/main" val="2243673868"/>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20374950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47527" y="1700808"/>
            <a:ext cx="9577063" cy="4752528"/>
          </a:xfrm>
        </p:spPr>
        <p:txBody>
          <a:bodyPr>
            <a:normAutofit lnSpcReduction="10000"/>
          </a:bodyPr>
          <a:lstStyle/>
          <a:p>
            <a:pPr marL="0" indent="0">
              <a:buNone/>
            </a:pPr>
            <a:r>
              <a:rPr lang="en-CA" sz="3600" b="1" dirty="0"/>
              <a:t>Intelligence</a:t>
            </a:r>
            <a:r>
              <a:rPr lang="en-CA" sz="2800" b="1" dirty="0"/>
              <a:t> </a:t>
            </a:r>
          </a:p>
          <a:p>
            <a:r>
              <a:rPr lang="en-CA" sz="2400" dirty="0"/>
              <a:t>= the capacity to understand the world, think rationally, and use resources effectively when faced with challenges</a:t>
            </a:r>
          </a:p>
          <a:p>
            <a:r>
              <a:rPr lang="en-CA" sz="2400" dirty="0"/>
              <a:t>IQ tests are reasonably good predictors of school performance, but are NOT good predictors of performance outside of school</a:t>
            </a:r>
          </a:p>
          <a:p>
            <a:r>
              <a:rPr lang="en-CA" sz="2400" dirty="0"/>
              <a:t>School IQ tests are frequently inaccurate at predicting future success, income</a:t>
            </a:r>
          </a:p>
          <a:p>
            <a:r>
              <a:rPr lang="en-CA" sz="2400" dirty="0"/>
              <a:t>Many theorists now believe that intelligence is multi-dimensional</a:t>
            </a:r>
          </a:p>
          <a:p>
            <a:r>
              <a:rPr lang="en-CA" sz="2400" dirty="0"/>
              <a:t>Howard Gardner: 8 distinct intelligences</a:t>
            </a:r>
          </a:p>
          <a:p>
            <a:pPr marL="0" indent="0">
              <a:buNone/>
            </a:pPr>
            <a:endParaRPr lang="en-CA" dirty="0"/>
          </a:p>
          <a:p>
            <a:pPr marL="0" indent="0">
              <a:buNone/>
            </a:pPr>
            <a:endParaRPr lang="en-CA" dirty="0"/>
          </a:p>
          <a:p>
            <a:pPr marL="0" indent="0" algn="ctr">
              <a:buNone/>
            </a:pPr>
            <a:endParaRPr lang="en-CA" dirty="0"/>
          </a:p>
        </p:txBody>
      </p:sp>
      <p:graphicFrame>
        <p:nvGraphicFramePr>
          <p:cNvPr id="2" name="Table 1">
            <a:extLst>
              <a:ext uri="{FF2B5EF4-FFF2-40B4-BE49-F238E27FC236}">
                <a16:creationId xmlns:a16="http://schemas.microsoft.com/office/drawing/2014/main" id="{8574C4AE-9002-4AE7-9AA8-C096D8D977FD}"/>
              </a:ext>
            </a:extLst>
          </p:cNvPr>
          <p:cNvGraphicFramePr>
            <a:graphicFrameLocks noGrp="1"/>
          </p:cNvGraphicFramePr>
          <p:nvPr>
            <p:extLst>
              <p:ext uri="{D42A27DB-BD31-4B8C-83A1-F6EECF244321}">
                <p14:modId xmlns:p14="http://schemas.microsoft.com/office/powerpoint/2010/main" val="1303676784"/>
              </p:ext>
            </p:extLst>
          </p:nvPr>
        </p:nvGraphicFramePr>
        <p:xfrm>
          <a:off x="1990724" y="504825"/>
          <a:ext cx="9898369" cy="667122"/>
        </p:xfrm>
        <a:graphic>
          <a:graphicData uri="http://schemas.openxmlformats.org/drawingml/2006/table">
            <a:tbl>
              <a:tblPr firstRow="1" bandRow="1">
                <a:tableStyleId>{5C22544A-7EE6-4342-B048-85BDC9FD1C3A}</a:tableStyleId>
              </a:tblPr>
              <a:tblGrid>
                <a:gridCol w="3363285">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671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151730585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63952" y="1772816"/>
            <a:ext cx="5760638" cy="4320480"/>
          </a:xfrm>
        </p:spPr>
        <p:txBody>
          <a:bodyPr>
            <a:normAutofit fontScale="92500" lnSpcReduction="20000"/>
          </a:bodyPr>
          <a:lstStyle/>
          <a:p>
            <a:pPr marL="0" indent="0">
              <a:buNone/>
            </a:pPr>
            <a:r>
              <a:rPr lang="en-CA" sz="3600" b="1" dirty="0"/>
              <a:t>Cognition</a:t>
            </a:r>
            <a:r>
              <a:rPr lang="en-CA" sz="2800" b="1" dirty="0"/>
              <a:t> </a:t>
            </a:r>
          </a:p>
          <a:p>
            <a:r>
              <a:rPr lang="en-CA" sz="2400">
                <a:solidFill>
                  <a:schemeClr val="tx1"/>
                </a:solidFill>
              </a:rPr>
              <a:t>Cognitive </a:t>
            </a:r>
            <a:r>
              <a:rPr lang="en-CA" sz="2400" dirty="0">
                <a:solidFill>
                  <a:schemeClr val="tx1"/>
                </a:solidFill>
              </a:rPr>
              <a:t>advances continue and the development of concrete operational skills becomes more established </a:t>
            </a:r>
          </a:p>
          <a:p>
            <a:r>
              <a:rPr lang="en-CA" sz="2400" dirty="0">
                <a:solidFill>
                  <a:schemeClr val="tx1"/>
                </a:solidFill>
              </a:rPr>
              <a:t>Piaget’s </a:t>
            </a:r>
            <a:r>
              <a:rPr lang="en-CA" sz="2400" i="1" dirty="0">
                <a:solidFill>
                  <a:schemeClr val="tx1"/>
                </a:solidFill>
              </a:rPr>
              <a:t>Concrete Operations</a:t>
            </a:r>
            <a:r>
              <a:rPr lang="en-CA" sz="2400" dirty="0">
                <a:solidFill>
                  <a:schemeClr val="tx1"/>
                </a:solidFill>
              </a:rPr>
              <a:t> Stage of Development:</a:t>
            </a:r>
          </a:p>
          <a:p>
            <a:pPr lvl="1"/>
            <a:r>
              <a:rPr lang="en-CA" sz="2400" dirty="0">
                <a:solidFill>
                  <a:schemeClr val="tx1"/>
                </a:solidFill>
              </a:rPr>
              <a:t>Child begins to understand numbers, space, classifications; applies logic to concrete problems; thinking is limited to the concrete</a:t>
            </a:r>
          </a:p>
          <a:p>
            <a:r>
              <a:rPr lang="en-CA" sz="2400" dirty="0">
                <a:solidFill>
                  <a:schemeClr val="tx1"/>
                </a:solidFill>
              </a:rPr>
              <a:t>Watch the video: </a:t>
            </a:r>
            <a:r>
              <a:rPr lang="en-CA" sz="2400" dirty="0">
                <a:solidFill>
                  <a:schemeClr val="tx1"/>
                </a:solidFill>
                <a:hlinkClick r:id="rId3"/>
              </a:rPr>
              <a:t>https://www.youtube.com/watch?v=mnnqpwbeiW0</a:t>
            </a:r>
            <a:endParaRPr lang="en-CA" sz="2400" dirty="0">
              <a:solidFill>
                <a:schemeClr val="tx1"/>
              </a:solidFill>
            </a:endParaRPr>
          </a:p>
          <a:p>
            <a:endParaRPr lang="en-CA" dirty="0"/>
          </a:p>
          <a:p>
            <a:pPr marL="0" indent="0">
              <a:buNone/>
            </a:pPr>
            <a:endParaRPr lang="en-CA" dirty="0"/>
          </a:p>
          <a:p>
            <a:pPr marL="0" indent="0">
              <a:buNone/>
            </a:pPr>
            <a:endParaRPr lang="en-CA" dirty="0"/>
          </a:p>
          <a:p>
            <a:pPr marL="0" indent="0" algn="ctr">
              <a:buNone/>
            </a:pPr>
            <a:endParaRPr lang="en-CA" dirty="0"/>
          </a:p>
        </p:txBody>
      </p:sp>
      <p:pic>
        <p:nvPicPr>
          <p:cNvPr id="2" name="Picture 1">
            <a:extLst>
              <a:ext uri="{FF2B5EF4-FFF2-40B4-BE49-F238E27FC236}">
                <a16:creationId xmlns:a16="http://schemas.microsoft.com/office/drawing/2014/main" id="{C83F588B-E406-4ED2-9408-D871E24109D6}"/>
              </a:ext>
            </a:extLst>
          </p:cNvPr>
          <p:cNvPicPr>
            <a:picLocks noChangeAspect="1"/>
          </p:cNvPicPr>
          <p:nvPr/>
        </p:nvPicPr>
        <p:blipFill rotWithShape="1">
          <a:blip r:embed="rId4"/>
          <a:srcRect l="15153" t="24801" r="49526" b="31100"/>
          <a:stretch/>
        </p:blipFill>
        <p:spPr>
          <a:xfrm>
            <a:off x="1876165" y="2420888"/>
            <a:ext cx="3600400" cy="2528543"/>
          </a:xfrm>
          <a:prstGeom prst="rect">
            <a:avLst/>
          </a:prstGeom>
        </p:spPr>
      </p:pic>
      <p:graphicFrame>
        <p:nvGraphicFramePr>
          <p:cNvPr id="4" name="Table 3">
            <a:extLst>
              <a:ext uri="{FF2B5EF4-FFF2-40B4-BE49-F238E27FC236}">
                <a16:creationId xmlns:a16="http://schemas.microsoft.com/office/drawing/2014/main" id="{E200AF4A-5EA0-4779-85C9-4FC440C6DBDA}"/>
              </a:ext>
            </a:extLst>
          </p:cNvPr>
          <p:cNvGraphicFramePr>
            <a:graphicFrameLocks noGrp="1"/>
          </p:cNvGraphicFramePr>
          <p:nvPr>
            <p:extLst>
              <p:ext uri="{D42A27DB-BD31-4B8C-83A1-F6EECF244321}">
                <p14:modId xmlns:p14="http://schemas.microsoft.com/office/powerpoint/2010/main" val="2218910493"/>
              </p:ext>
            </p:extLst>
          </p:nvPr>
        </p:nvGraphicFramePr>
        <p:xfrm>
          <a:off x="1990724" y="504825"/>
          <a:ext cx="9898369" cy="667122"/>
        </p:xfrm>
        <a:graphic>
          <a:graphicData uri="http://schemas.openxmlformats.org/drawingml/2006/table">
            <a:tbl>
              <a:tblPr firstRow="1" bandRow="1">
                <a:tableStyleId>{5C22544A-7EE6-4342-B048-85BDC9FD1C3A}</a:tableStyleId>
              </a:tblPr>
              <a:tblGrid>
                <a:gridCol w="3363285">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671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172409304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47528" y="1700808"/>
            <a:ext cx="9505056" cy="4680520"/>
          </a:xfrm>
        </p:spPr>
        <p:txBody>
          <a:bodyPr>
            <a:normAutofit/>
          </a:bodyPr>
          <a:lstStyle/>
          <a:p>
            <a:pPr marL="0" indent="0">
              <a:buNone/>
            </a:pPr>
            <a:r>
              <a:rPr lang="en-CA" sz="3600" b="1" dirty="0"/>
              <a:t>Concrete operational thinking</a:t>
            </a:r>
          </a:p>
          <a:p>
            <a:pPr marL="396875" indent="-396875"/>
            <a:r>
              <a:rPr lang="en-CA" sz="2400"/>
              <a:t>Children </a:t>
            </a:r>
            <a:r>
              <a:rPr lang="en-CA" sz="2400" dirty="0"/>
              <a:t>first use mental operations to solve problems and to reason</a:t>
            </a:r>
          </a:p>
          <a:p>
            <a:pPr marL="396875" indent="-396875"/>
            <a:r>
              <a:rPr lang="en-CA" sz="2400" dirty="0"/>
              <a:t>Mental operations are strategies and rules that make thinking more systematic and powerful</a:t>
            </a:r>
          </a:p>
          <a:p>
            <a:pPr marL="396875" indent="-396875"/>
            <a:r>
              <a:rPr lang="en-CA" sz="2400" dirty="0"/>
              <a:t>Give concrete operational thinking a rule-oriented, logical flavour that is missing in preoperational thought</a:t>
            </a:r>
          </a:p>
          <a:p>
            <a:pPr marL="396875" indent="-396875"/>
            <a:r>
              <a:rPr lang="en-CA" sz="2400" dirty="0"/>
              <a:t>Can be </a:t>
            </a:r>
            <a:r>
              <a:rPr lang="en-CA" sz="2400"/>
              <a:t>reversed (</a:t>
            </a:r>
            <a:r>
              <a:rPr lang="en-CA" sz="2400" dirty="0"/>
              <a:t>Reversal means that they can undo the effect of a problem</a:t>
            </a:r>
            <a:r>
              <a:rPr lang="en-CA" sz="2400"/>
              <a:t>. Ex: </a:t>
            </a:r>
            <a:r>
              <a:rPr lang="en-CA" sz="2400" dirty="0"/>
              <a:t>5+3=8 and 8-3=5)</a:t>
            </a:r>
          </a:p>
          <a:p>
            <a:pPr marL="177800" indent="-177800"/>
            <a:endParaRPr lang="en-CA" dirty="0"/>
          </a:p>
          <a:p>
            <a:pPr marL="0" indent="0">
              <a:buNone/>
            </a:pPr>
            <a:endParaRPr lang="en-CA" dirty="0"/>
          </a:p>
          <a:p>
            <a:pPr marL="0" indent="0">
              <a:buNone/>
            </a:pPr>
            <a:endParaRPr lang="en-CA" dirty="0"/>
          </a:p>
          <a:p>
            <a:pPr marL="0" indent="0" algn="ctr">
              <a:buNone/>
            </a:pPr>
            <a:endParaRPr lang="en-CA" dirty="0"/>
          </a:p>
        </p:txBody>
      </p:sp>
      <p:graphicFrame>
        <p:nvGraphicFramePr>
          <p:cNvPr id="4" name="Table 3">
            <a:extLst>
              <a:ext uri="{FF2B5EF4-FFF2-40B4-BE49-F238E27FC236}">
                <a16:creationId xmlns:a16="http://schemas.microsoft.com/office/drawing/2014/main" id="{490AA3B3-2B5F-4E2E-B0D8-CC4C5152B66B}"/>
              </a:ext>
            </a:extLst>
          </p:cNvPr>
          <p:cNvGraphicFramePr>
            <a:graphicFrameLocks noGrp="1"/>
          </p:cNvGraphicFramePr>
          <p:nvPr>
            <p:extLst>
              <p:ext uri="{D42A27DB-BD31-4B8C-83A1-F6EECF244321}">
                <p14:modId xmlns:p14="http://schemas.microsoft.com/office/powerpoint/2010/main" val="2218910493"/>
              </p:ext>
            </p:extLst>
          </p:nvPr>
        </p:nvGraphicFramePr>
        <p:xfrm>
          <a:off x="1990724" y="504825"/>
          <a:ext cx="9898369" cy="667122"/>
        </p:xfrm>
        <a:graphic>
          <a:graphicData uri="http://schemas.openxmlformats.org/drawingml/2006/table">
            <a:tbl>
              <a:tblPr firstRow="1" bandRow="1">
                <a:tableStyleId>{5C22544A-7EE6-4342-B048-85BDC9FD1C3A}</a:tableStyleId>
              </a:tblPr>
              <a:tblGrid>
                <a:gridCol w="3363285">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671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234447115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47527" y="1772816"/>
            <a:ext cx="9577063" cy="4392488"/>
          </a:xfrm>
        </p:spPr>
        <p:txBody>
          <a:bodyPr>
            <a:normAutofit/>
          </a:bodyPr>
          <a:lstStyle/>
          <a:p>
            <a:pPr marL="0" indent="0">
              <a:buNone/>
            </a:pPr>
            <a:r>
              <a:rPr lang="en-CA" sz="3600" b="1" dirty="0"/>
              <a:t>Concrete Operational Thinking</a:t>
            </a:r>
          </a:p>
          <a:p>
            <a:pPr marL="463550" indent="-463550"/>
            <a:r>
              <a:rPr lang="en-CA" sz="2800" dirty="0">
                <a:solidFill>
                  <a:schemeClr val="tx1"/>
                </a:solidFill>
              </a:rPr>
              <a:t>More powerful and flexible than preoperational thinking</a:t>
            </a:r>
          </a:p>
          <a:p>
            <a:pPr marL="463550" indent="-463550"/>
            <a:r>
              <a:rPr lang="en-CA" sz="2800" dirty="0">
                <a:solidFill>
                  <a:schemeClr val="tx1"/>
                </a:solidFill>
              </a:rPr>
              <a:t>Preoperational = egocentric</a:t>
            </a:r>
          </a:p>
          <a:p>
            <a:pPr marL="463550" indent="-463550"/>
            <a:r>
              <a:rPr lang="en-CA" sz="2800" dirty="0">
                <a:solidFill>
                  <a:schemeClr val="tx1"/>
                </a:solidFill>
              </a:rPr>
              <a:t>Concrete operational is not</a:t>
            </a:r>
          </a:p>
          <a:p>
            <a:pPr marL="463550" indent="-463550"/>
            <a:r>
              <a:rPr lang="en-CA" sz="2800" dirty="0">
                <a:solidFill>
                  <a:schemeClr val="tx1"/>
                </a:solidFill>
              </a:rPr>
              <a:t>Has its limitations</a:t>
            </a:r>
          </a:p>
          <a:p>
            <a:pPr marL="463550" indent="-463550"/>
            <a:r>
              <a:rPr lang="en-CA" sz="2800" dirty="0">
                <a:solidFill>
                  <a:schemeClr val="tx1"/>
                </a:solidFill>
              </a:rPr>
              <a:t>Here and now</a:t>
            </a:r>
          </a:p>
          <a:p>
            <a:pPr marL="463550" indent="-463550"/>
            <a:r>
              <a:rPr lang="en-CA" sz="2800" dirty="0">
                <a:solidFill>
                  <a:schemeClr val="tx1"/>
                </a:solidFill>
              </a:rPr>
              <a:t>Not abstract and hypothetical thinking</a:t>
            </a:r>
          </a:p>
          <a:p>
            <a:pPr marL="0" indent="0">
              <a:buNone/>
            </a:pPr>
            <a:endParaRPr lang="en-CA" dirty="0"/>
          </a:p>
          <a:p>
            <a:pPr marL="0" indent="0" algn="ctr">
              <a:buNone/>
            </a:pPr>
            <a:endParaRPr lang="en-CA" dirty="0"/>
          </a:p>
        </p:txBody>
      </p:sp>
      <p:graphicFrame>
        <p:nvGraphicFramePr>
          <p:cNvPr id="4" name="Table 3">
            <a:extLst>
              <a:ext uri="{FF2B5EF4-FFF2-40B4-BE49-F238E27FC236}">
                <a16:creationId xmlns:a16="http://schemas.microsoft.com/office/drawing/2014/main" id="{636C5D25-398C-4027-8473-808E8C64AC13}"/>
              </a:ext>
            </a:extLst>
          </p:cNvPr>
          <p:cNvGraphicFramePr>
            <a:graphicFrameLocks noGrp="1"/>
          </p:cNvGraphicFramePr>
          <p:nvPr>
            <p:extLst>
              <p:ext uri="{D42A27DB-BD31-4B8C-83A1-F6EECF244321}">
                <p14:modId xmlns:p14="http://schemas.microsoft.com/office/powerpoint/2010/main" val="2218910493"/>
              </p:ext>
            </p:extLst>
          </p:nvPr>
        </p:nvGraphicFramePr>
        <p:xfrm>
          <a:off x="1990724" y="504825"/>
          <a:ext cx="9898369" cy="667122"/>
        </p:xfrm>
        <a:graphic>
          <a:graphicData uri="http://schemas.openxmlformats.org/drawingml/2006/table">
            <a:tbl>
              <a:tblPr firstRow="1" bandRow="1">
                <a:tableStyleId>{5C22544A-7EE6-4342-B048-85BDC9FD1C3A}</a:tableStyleId>
              </a:tblPr>
              <a:tblGrid>
                <a:gridCol w="3363285">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671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161199735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47529" y="1700808"/>
            <a:ext cx="9577062" cy="4608512"/>
          </a:xfrm>
        </p:spPr>
        <p:txBody>
          <a:bodyPr>
            <a:normAutofit fontScale="92500" lnSpcReduction="20000"/>
          </a:bodyPr>
          <a:lstStyle/>
          <a:p>
            <a:pPr marL="0" indent="0">
              <a:buNone/>
            </a:pPr>
            <a:r>
              <a:rPr lang="en-CA" sz="3600" b="1" dirty="0"/>
              <a:t>Memory skills</a:t>
            </a:r>
          </a:p>
          <a:p>
            <a:pPr marL="0" indent="0">
              <a:buNone/>
            </a:pPr>
            <a:endParaRPr lang="en-CA" sz="1400" b="1" dirty="0"/>
          </a:p>
          <a:p>
            <a:pPr marL="396875" indent="-396875"/>
            <a:r>
              <a:rPr lang="en-CA" sz="2600">
                <a:solidFill>
                  <a:schemeClr val="tx1"/>
                </a:solidFill>
              </a:rPr>
              <a:t>MEMORY = the process by which information is initially encoded, stored, and retrieved. </a:t>
            </a:r>
          </a:p>
          <a:p>
            <a:pPr marL="396875" indent="-396875"/>
            <a:r>
              <a:rPr lang="en-CA" sz="2600">
                <a:solidFill>
                  <a:schemeClr val="tx1"/>
                </a:solidFill>
              </a:rPr>
              <a:t>Children </a:t>
            </a:r>
            <a:r>
              <a:rPr lang="en-CA" sz="2600" dirty="0">
                <a:solidFill>
                  <a:schemeClr val="tx1"/>
                </a:solidFill>
              </a:rPr>
              <a:t>become increasingly able to handle information because their </a:t>
            </a:r>
            <a:r>
              <a:rPr lang="en-CA" sz="2600">
                <a:solidFill>
                  <a:schemeClr val="tx1"/>
                </a:solidFill>
              </a:rPr>
              <a:t>memories improve. </a:t>
            </a:r>
            <a:endParaRPr lang="en-CA" sz="2600" dirty="0">
              <a:solidFill>
                <a:schemeClr val="tx1"/>
              </a:solidFill>
            </a:endParaRPr>
          </a:p>
          <a:p>
            <a:pPr marL="396875" indent="-396875"/>
            <a:r>
              <a:rPr lang="en-CA" sz="2600">
                <a:solidFill>
                  <a:schemeClr val="tx1"/>
                </a:solidFill>
              </a:rPr>
              <a:t>Encoding </a:t>
            </a:r>
            <a:r>
              <a:rPr lang="en-CA" sz="2600" dirty="0">
                <a:solidFill>
                  <a:schemeClr val="tx1"/>
                </a:solidFill>
              </a:rPr>
              <a:t>is the process by which information is initially recorded in a form usable to memory. </a:t>
            </a:r>
          </a:p>
          <a:p>
            <a:pPr marL="396875" indent="-396875"/>
            <a:r>
              <a:rPr lang="en-CA" sz="2600" dirty="0">
                <a:solidFill>
                  <a:schemeClr val="tx1"/>
                </a:solidFill>
              </a:rPr>
              <a:t>The information must be stored, or placed and maintained in the memory system. </a:t>
            </a:r>
          </a:p>
          <a:p>
            <a:pPr marL="396875" indent="-396875"/>
            <a:r>
              <a:rPr lang="en-CA" sz="2600" dirty="0">
                <a:solidFill>
                  <a:schemeClr val="tx1"/>
                </a:solidFill>
              </a:rPr>
              <a:t>Information must be retrieved, located and brought into awareness.</a:t>
            </a:r>
          </a:p>
          <a:p>
            <a:endParaRPr lang="en-CA" sz="2800" dirty="0"/>
          </a:p>
          <a:p>
            <a:pPr marL="177800" indent="-177800"/>
            <a:endParaRPr lang="en-CA" sz="2600" dirty="0"/>
          </a:p>
          <a:p>
            <a:pPr marL="0" indent="0">
              <a:buNone/>
            </a:pPr>
            <a:endParaRPr lang="en-CA" dirty="0"/>
          </a:p>
          <a:p>
            <a:pPr marL="0" indent="0">
              <a:buNone/>
            </a:pPr>
            <a:endParaRPr lang="en-CA" dirty="0"/>
          </a:p>
          <a:p>
            <a:pPr marL="0" indent="0" algn="ctr">
              <a:buNone/>
            </a:pPr>
            <a:endParaRPr lang="en-CA" dirty="0"/>
          </a:p>
        </p:txBody>
      </p:sp>
      <p:graphicFrame>
        <p:nvGraphicFramePr>
          <p:cNvPr id="4" name="Table 3">
            <a:extLst>
              <a:ext uri="{FF2B5EF4-FFF2-40B4-BE49-F238E27FC236}">
                <a16:creationId xmlns:a16="http://schemas.microsoft.com/office/drawing/2014/main" id="{FEA393C2-0C66-4B2A-87CA-FFDF1CDABAAC}"/>
              </a:ext>
            </a:extLst>
          </p:cNvPr>
          <p:cNvGraphicFramePr>
            <a:graphicFrameLocks noGrp="1"/>
          </p:cNvGraphicFramePr>
          <p:nvPr>
            <p:extLst>
              <p:ext uri="{D42A27DB-BD31-4B8C-83A1-F6EECF244321}">
                <p14:modId xmlns:p14="http://schemas.microsoft.com/office/powerpoint/2010/main" val="2218910493"/>
              </p:ext>
            </p:extLst>
          </p:nvPr>
        </p:nvGraphicFramePr>
        <p:xfrm>
          <a:off x="1990724" y="504825"/>
          <a:ext cx="9898369" cy="667122"/>
        </p:xfrm>
        <a:graphic>
          <a:graphicData uri="http://schemas.openxmlformats.org/drawingml/2006/table">
            <a:tbl>
              <a:tblPr firstRow="1" bandRow="1">
                <a:tableStyleId>{5C22544A-7EE6-4342-B048-85BDC9FD1C3A}</a:tableStyleId>
              </a:tblPr>
              <a:tblGrid>
                <a:gridCol w="3363285">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671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353285868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71864" y="1628800"/>
            <a:ext cx="6408712" cy="4968552"/>
          </a:xfrm>
        </p:spPr>
        <p:txBody>
          <a:bodyPr>
            <a:normAutofit fontScale="77500" lnSpcReduction="20000"/>
          </a:bodyPr>
          <a:lstStyle/>
          <a:p>
            <a:pPr marL="0" indent="0">
              <a:buNone/>
            </a:pPr>
            <a:r>
              <a:rPr lang="en-CA" sz="4200" b="1" dirty="0"/>
              <a:t>Memory skills</a:t>
            </a:r>
          </a:p>
          <a:p>
            <a:pPr marL="0" indent="0">
              <a:buNone/>
            </a:pPr>
            <a:endParaRPr lang="en-CA" sz="1400" b="1" dirty="0"/>
          </a:p>
          <a:p>
            <a:pPr marL="463550" indent="-463550"/>
            <a:r>
              <a:rPr lang="en-CA" sz="3100" dirty="0"/>
              <a:t>Improve quickly during middle childhood due to:</a:t>
            </a:r>
          </a:p>
          <a:p>
            <a:pPr marL="863600" lvl="2" indent="-463550"/>
            <a:r>
              <a:rPr lang="en-CA" sz="2900" dirty="0"/>
              <a:t>Use of effective strategies for remembering</a:t>
            </a:r>
          </a:p>
          <a:p>
            <a:pPr marL="863600" lvl="2" indent="-463550"/>
            <a:r>
              <a:rPr lang="en-CA" sz="2900" dirty="0"/>
              <a:t>Increasing factual knowledge of the world, which allows a child to organize information and give it meaning</a:t>
            </a:r>
          </a:p>
          <a:p>
            <a:pPr marL="463550" indent="-463550"/>
            <a:r>
              <a:rPr lang="en-CA" sz="3100" dirty="0"/>
              <a:t>Preschool children use visuals and touch to remember</a:t>
            </a:r>
          </a:p>
          <a:p>
            <a:pPr marL="463550" indent="-463550"/>
            <a:r>
              <a:rPr lang="en-CA" sz="3100" dirty="0"/>
              <a:t>Middle childhood children begin to use more powerful strategies</a:t>
            </a:r>
          </a:p>
          <a:p>
            <a:endParaRPr lang="en-CA" sz="2800" dirty="0"/>
          </a:p>
          <a:p>
            <a:pPr marL="177800" indent="-177800"/>
            <a:endParaRPr lang="en-CA" sz="2600" dirty="0"/>
          </a:p>
          <a:p>
            <a:pPr marL="0" indent="0">
              <a:buNone/>
            </a:pPr>
            <a:endParaRPr lang="en-CA" dirty="0"/>
          </a:p>
          <a:p>
            <a:pPr marL="0" indent="0">
              <a:buNone/>
            </a:pPr>
            <a:endParaRPr lang="en-CA" dirty="0"/>
          </a:p>
          <a:p>
            <a:pPr marL="0" indent="0" algn="ctr">
              <a:buNone/>
            </a:pPr>
            <a:endParaRPr lang="en-CA" dirty="0"/>
          </a:p>
        </p:txBody>
      </p:sp>
      <p:pic>
        <p:nvPicPr>
          <p:cNvPr id="4098" name="Picture 2" descr="Image result for MEMORY children">
            <a:extLst>
              <a:ext uri="{FF2B5EF4-FFF2-40B4-BE49-F238E27FC236}">
                <a16:creationId xmlns:a16="http://schemas.microsoft.com/office/drawing/2014/main" id="{3C26FA0C-9757-478F-935E-3905AC7092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5520" y="1772816"/>
            <a:ext cx="2857500" cy="28575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a:extLst>
              <a:ext uri="{FF2B5EF4-FFF2-40B4-BE49-F238E27FC236}">
                <a16:creationId xmlns:a16="http://schemas.microsoft.com/office/drawing/2014/main" id="{0B983186-3D64-4A4E-8E56-A75C08470CE0}"/>
              </a:ext>
            </a:extLst>
          </p:cNvPr>
          <p:cNvGraphicFramePr>
            <a:graphicFrameLocks noGrp="1"/>
          </p:cNvGraphicFramePr>
          <p:nvPr>
            <p:extLst>
              <p:ext uri="{D42A27DB-BD31-4B8C-83A1-F6EECF244321}">
                <p14:modId xmlns:p14="http://schemas.microsoft.com/office/powerpoint/2010/main" val="2218910493"/>
              </p:ext>
            </p:extLst>
          </p:nvPr>
        </p:nvGraphicFramePr>
        <p:xfrm>
          <a:off x="1990724" y="504825"/>
          <a:ext cx="9898369" cy="667122"/>
        </p:xfrm>
        <a:graphic>
          <a:graphicData uri="http://schemas.openxmlformats.org/drawingml/2006/table">
            <a:tbl>
              <a:tblPr firstRow="1" bandRow="1">
                <a:tableStyleId>{5C22544A-7EE6-4342-B048-85BDC9FD1C3A}</a:tableStyleId>
              </a:tblPr>
              <a:tblGrid>
                <a:gridCol w="3363285">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671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226652999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31904" y="1700808"/>
            <a:ext cx="6192686" cy="4752528"/>
          </a:xfrm>
        </p:spPr>
        <p:txBody>
          <a:bodyPr>
            <a:normAutofit fontScale="92500" lnSpcReduction="20000"/>
          </a:bodyPr>
          <a:lstStyle/>
          <a:p>
            <a:pPr marL="0" indent="0">
              <a:buNone/>
            </a:pPr>
            <a:r>
              <a:rPr lang="en-CA" sz="3600" b="1" dirty="0"/>
              <a:t>Gender differences and intellectual ability</a:t>
            </a:r>
          </a:p>
          <a:p>
            <a:pPr marL="463550" indent="-463550"/>
            <a:r>
              <a:rPr lang="en-CA" sz="2400" dirty="0">
                <a:solidFill>
                  <a:schemeClr val="tx1"/>
                </a:solidFill>
              </a:rPr>
              <a:t>Gender differences in 3 areas of intellectual skills:</a:t>
            </a:r>
          </a:p>
          <a:p>
            <a:pPr marL="863600" lvl="2" indent="-463550"/>
            <a:r>
              <a:rPr lang="en-CA" sz="2400">
                <a:solidFill>
                  <a:schemeClr val="tx1"/>
                </a:solidFill>
              </a:rPr>
              <a:t>Verbal ability</a:t>
            </a:r>
            <a:endParaRPr lang="en-CA" sz="2400" dirty="0">
              <a:solidFill>
                <a:schemeClr val="tx1"/>
              </a:solidFill>
            </a:endParaRPr>
          </a:p>
          <a:p>
            <a:pPr marL="863600" lvl="2" indent="-463550"/>
            <a:r>
              <a:rPr lang="en-CA" sz="2400">
                <a:solidFill>
                  <a:schemeClr val="tx1"/>
                </a:solidFill>
              </a:rPr>
              <a:t>Spatial ability</a:t>
            </a:r>
            <a:endParaRPr lang="en-CA" sz="2400" dirty="0">
              <a:solidFill>
                <a:schemeClr val="tx1"/>
              </a:solidFill>
            </a:endParaRPr>
          </a:p>
          <a:p>
            <a:pPr marL="863600" lvl="2" indent="-463550"/>
            <a:r>
              <a:rPr lang="en-CA" sz="2400" dirty="0">
                <a:solidFill>
                  <a:schemeClr val="tx1"/>
                </a:solidFill>
              </a:rPr>
              <a:t>Mathematics</a:t>
            </a:r>
          </a:p>
          <a:p>
            <a:pPr marL="463550" indent="-463550"/>
            <a:r>
              <a:rPr lang="en-CA" sz="2400" dirty="0">
                <a:solidFill>
                  <a:schemeClr val="tx1"/>
                </a:solidFill>
              </a:rPr>
              <a:t>Girls better at reading, art, music</a:t>
            </a:r>
          </a:p>
          <a:p>
            <a:pPr marL="463550" indent="-463550"/>
            <a:r>
              <a:rPr lang="en-CA" sz="2400" dirty="0">
                <a:solidFill>
                  <a:schemeClr val="tx1"/>
                </a:solidFill>
              </a:rPr>
              <a:t>Boys better at math, athletics, mechanical skills</a:t>
            </a:r>
          </a:p>
          <a:p>
            <a:pPr marL="463550" indent="-463550"/>
            <a:r>
              <a:rPr lang="en-CA" sz="2400" dirty="0">
                <a:solidFill>
                  <a:schemeClr val="tx1"/>
                </a:solidFill>
              </a:rPr>
              <a:t>More boys have reading and other language-related challenges</a:t>
            </a:r>
          </a:p>
          <a:p>
            <a:pPr marL="177800" indent="-177800"/>
            <a:endParaRPr lang="en-CA" sz="2600" dirty="0"/>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5122" name="Picture 2" descr="Image result for learning and gender">
            <a:extLst>
              <a:ext uri="{FF2B5EF4-FFF2-40B4-BE49-F238E27FC236}">
                <a16:creationId xmlns:a16="http://schemas.microsoft.com/office/drawing/2014/main" id="{F51DB471-8729-433C-8D84-F29C9B53FB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3255" y="2636912"/>
            <a:ext cx="3168352" cy="237626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a:extLst>
              <a:ext uri="{FF2B5EF4-FFF2-40B4-BE49-F238E27FC236}">
                <a16:creationId xmlns:a16="http://schemas.microsoft.com/office/drawing/2014/main" id="{46024873-D2EF-419E-AA46-0B4E1DE4DC42}"/>
              </a:ext>
            </a:extLst>
          </p:cNvPr>
          <p:cNvGraphicFramePr>
            <a:graphicFrameLocks noGrp="1"/>
          </p:cNvGraphicFramePr>
          <p:nvPr>
            <p:extLst>
              <p:ext uri="{D42A27DB-BD31-4B8C-83A1-F6EECF244321}">
                <p14:modId xmlns:p14="http://schemas.microsoft.com/office/powerpoint/2010/main" val="2218910493"/>
              </p:ext>
            </p:extLst>
          </p:nvPr>
        </p:nvGraphicFramePr>
        <p:xfrm>
          <a:off x="1990724" y="504825"/>
          <a:ext cx="9898369" cy="667122"/>
        </p:xfrm>
        <a:graphic>
          <a:graphicData uri="http://schemas.openxmlformats.org/drawingml/2006/table">
            <a:tbl>
              <a:tblPr firstRow="1" bandRow="1">
                <a:tableStyleId>{5C22544A-7EE6-4342-B048-85BDC9FD1C3A}</a:tableStyleId>
              </a:tblPr>
              <a:tblGrid>
                <a:gridCol w="3363285">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671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337932626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47527" y="1772816"/>
            <a:ext cx="5976665" cy="4248472"/>
          </a:xfrm>
        </p:spPr>
        <p:txBody>
          <a:bodyPr>
            <a:normAutofit/>
          </a:bodyPr>
          <a:lstStyle/>
          <a:p>
            <a:pPr marL="0" indent="0">
              <a:buNone/>
            </a:pPr>
            <a:r>
              <a:rPr lang="en-CA" sz="3600" b="1" dirty="0"/>
              <a:t>Spatial ability</a:t>
            </a:r>
          </a:p>
          <a:p>
            <a:pPr marL="463550" indent="-463550"/>
            <a:r>
              <a:rPr lang="en-CA" sz="2600" dirty="0">
                <a:solidFill>
                  <a:schemeClr val="tx1"/>
                </a:solidFill>
              </a:rPr>
              <a:t>From childhood on, boys are better at spatial rotation</a:t>
            </a:r>
          </a:p>
          <a:p>
            <a:pPr marL="463550" indent="-463550"/>
            <a:r>
              <a:rPr lang="en-CA" sz="2600">
                <a:solidFill>
                  <a:schemeClr val="tx1"/>
                </a:solidFill>
              </a:rPr>
              <a:t>Spatial </a:t>
            </a:r>
            <a:r>
              <a:rPr lang="en-CA" sz="2600" dirty="0">
                <a:solidFill>
                  <a:schemeClr val="tx1"/>
                </a:solidFill>
              </a:rPr>
              <a:t>rotation throughout middle childhood </a:t>
            </a:r>
            <a:r>
              <a:rPr lang="en-CA" sz="2600">
                <a:solidFill>
                  <a:schemeClr val="tx1"/>
                </a:solidFill>
              </a:rPr>
              <a:t>is difficult </a:t>
            </a:r>
            <a:r>
              <a:rPr lang="en-CA" sz="2600" dirty="0">
                <a:solidFill>
                  <a:schemeClr val="tx1"/>
                </a:solidFill>
              </a:rPr>
              <a:t>for both sexes</a:t>
            </a:r>
          </a:p>
          <a:p>
            <a:pPr marL="463550" indent="-463550"/>
            <a:r>
              <a:rPr lang="en-CA" sz="2600" dirty="0">
                <a:solidFill>
                  <a:schemeClr val="tx1"/>
                </a:solidFill>
              </a:rPr>
              <a:t>From adolescence on, boys are better at spatial tasks</a:t>
            </a:r>
          </a:p>
          <a:p>
            <a:pPr marL="177800" indent="-177800"/>
            <a:endParaRPr lang="en-CA" sz="2600" dirty="0"/>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6146" name="Picture 2" descr="Image result for spatial rotation">
            <a:extLst>
              <a:ext uri="{FF2B5EF4-FFF2-40B4-BE49-F238E27FC236}">
                <a16:creationId xmlns:a16="http://schemas.microsoft.com/office/drawing/2014/main" id="{47B6A1C7-16B2-4AA7-B8B4-34932A185B1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r="24967" b="10727"/>
          <a:stretch/>
        </p:blipFill>
        <p:spPr bwMode="auto">
          <a:xfrm>
            <a:off x="8211827" y="1772816"/>
            <a:ext cx="3068749" cy="446449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a:extLst>
              <a:ext uri="{FF2B5EF4-FFF2-40B4-BE49-F238E27FC236}">
                <a16:creationId xmlns:a16="http://schemas.microsoft.com/office/drawing/2014/main" id="{DDCA68FF-F985-4FF0-B72B-8822363F396D}"/>
              </a:ext>
            </a:extLst>
          </p:cNvPr>
          <p:cNvGraphicFramePr>
            <a:graphicFrameLocks noGrp="1"/>
          </p:cNvGraphicFramePr>
          <p:nvPr>
            <p:extLst>
              <p:ext uri="{D42A27DB-BD31-4B8C-83A1-F6EECF244321}">
                <p14:modId xmlns:p14="http://schemas.microsoft.com/office/powerpoint/2010/main" val="2218910493"/>
              </p:ext>
            </p:extLst>
          </p:nvPr>
        </p:nvGraphicFramePr>
        <p:xfrm>
          <a:off x="1990724" y="504825"/>
          <a:ext cx="9898369" cy="667122"/>
        </p:xfrm>
        <a:graphic>
          <a:graphicData uri="http://schemas.openxmlformats.org/drawingml/2006/table">
            <a:tbl>
              <a:tblPr firstRow="1" bandRow="1">
                <a:tableStyleId>{5C22544A-7EE6-4342-B048-85BDC9FD1C3A}</a:tableStyleId>
              </a:tblPr>
              <a:tblGrid>
                <a:gridCol w="3363285">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671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266494223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31904" y="1484784"/>
            <a:ext cx="6192687" cy="4680520"/>
          </a:xfrm>
        </p:spPr>
        <p:txBody>
          <a:bodyPr>
            <a:normAutofit/>
          </a:bodyPr>
          <a:lstStyle/>
          <a:p>
            <a:pPr marL="0" indent="0">
              <a:buNone/>
            </a:pPr>
            <a:r>
              <a:rPr lang="en-CA" sz="3600" b="1" dirty="0"/>
              <a:t>Math ability</a:t>
            </a:r>
          </a:p>
          <a:p>
            <a:pPr marL="463550" indent="-463550"/>
            <a:r>
              <a:rPr lang="en-CA" sz="2600" dirty="0"/>
              <a:t>Girls often get </a:t>
            </a:r>
            <a:r>
              <a:rPr lang="en-CA" sz="2600"/>
              <a:t>better overall grades</a:t>
            </a:r>
            <a:endParaRPr lang="en-CA" sz="2600" dirty="0"/>
          </a:p>
          <a:p>
            <a:pPr marL="463550" indent="-463550"/>
            <a:r>
              <a:rPr lang="en-CA" sz="2600" dirty="0"/>
              <a:t>Boys get higher scores on math achievement tests</a:t>
            </a:r>
          </a:p>
          <a:p>
            <a:pPr marL="463550" indent="-463550"/>
            <a:r>
              <a:rPr lang="en-CA" sz="2600" dirty="0"/>
              <a:t>Girls’ confidence levels play a role</a:t>
            </a:r>
          </a:p>
          <a:p>
            <a:pPr marL="463550" indent="-463550"/>
            <a:r>
              <a:rPr lang="en-CA" sz="2600" dirty="0"/>
              <a:t>Boys are more confident and like the challenge of standardized tests</a:t>
            </a:r>
          </a:p>
          <a:p>
            <a:pPr marL="177800" indent="-177800"/>
            <a:endParaRPr lang="en-CA" sz="2600" dirty="0"/>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7170" name="Picture 2" descr="Image result for girls and math">
            <a:extLst>
              <a:ext uri="{FF2B5EF4-FFF2-40B4-BE49-F238E27FC236}">
                <a16:creationId xmlns:a16="http://schemas.microsoft.com/office/drawing/2014/main" id="{40BC1683-A0F8-4DE8-9EC4-4AD875A7C0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9536" y="2060848"/>
            <a:ext cx="3159080" cy="388809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a:extLst>
              <a:ext uri="{FF2B5EF4-FFF2-40B4-BE49-F238E27FC236}">
                <a16:creationId xmlns:a16="http://schemas.microsoft.com/office/drawing/2014/main" id="{AB8E0B96-9D6F-473B-8D1F-74E120BFBAB2}"/>
              </a:ext>
            </a:extLst>
          </p:cNvPr>
          <p:cNvGraphicFramePr>
            <a:graphicFrameLocks noGrp="1"/>
          </p:cNvGraphicFramePr>
          <p:nvPr>
            <p:extLst>
              <p:ext uri="{D42A27DB-BD31-4B8C-83A1-F6EECF244321}">
                <p14:modId xmlns:p14="http://schemas.microsoft.com/office/powerpoint/2010/main" val="2218910493"/>
              </p:ext>
            </p:extLst>
          </p:nvPr>
        </p:nvGraphicFramePr>
        <p:xfrm>
          <a:off x="1990724" y="504825"/>
          <a:ext cx="9898369" cy="667122"/>
        </p:xfrm>
        <a:graphic>
          <a:graphicData uri="http://schemas.openxmlformats.org/drawingml/2006/table">
            <a:tbl>
              <a:tblPr firstRow="1" bandRow="1">
                <a:tableStyleId>{5C22544A-7EE6-4342-B048-85BDC9FD1C3A}</a:tableStyleId>
              </a:tblPr>
              <a:tblGrid>
                <a:gridCol w="3363285">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671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418470402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03513" y="1668913"/>
            <a:ext cx="9505052" cy="2480167"/>
          </a:xfrm>
        </p:spPr>
        <p:txBody>
          <a:bodyPr>
            <a:normAutofit/>
          </a:bodyPr>
          <a:lstStyle/>
          <a:p>
            <a:pPr marL="0" indent="0">
              <a:buNone/>
            </a:pPr>
            <a:r>
              <a:rPr lang="en-CA" sz="2800" b="1" dirty="0"/>
              <a:t>Verbal ability</a:t>
            </a:r>
          </a:p>
          <a:p>
            <a:pPr marL="463550" indent="-463550"/>
            <a:r>
              <a:rPr lang="en-CA" sz="2600" dirty="0">
                <a:solidFill>
                  <a:schemeClr val="tx1"/>
                </a:solidFill>
              </a:rPr>
              <a:t>Girls have greater verbal ability; also read, write and spell better</a:t>
            </a:r>
          </a:p>
          <a:p>
            <a:pPr marL="463550" indent="-463550"/>
            <a:r>
              <a:rPr lang="en-CA" sz="2600" dirty="0">
                <a:solidFill>
                  <a:schemeClr val="tx1"/>
                </a:solidFill>
              </a:rPr>
              <a:t>More boys have reading and other language-related problems</a:t>
            </a:r>
          </a:p>
          <a:p>
            <a:pPr marL="177800" indent="-177800"/>
            <a:endParaRPr lang="en-CA" sz="2600" dirty="0"/>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9871" b="8027"/>
          <a:stretch/>
        </p:blipFill>
        <p:spPr bwMode="auto">
          <a:xfrm>
            <a:off x="3359696" y="4005064"/>
            <a:ext cx="6078708" cy="24163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4" name="Table 3">
            <a:extLst>
              <a:ext uri="{FF2B5EF4-FFF2-40B4-BE49-F238E27FC236}">
                <a16:creationId xmlns:a16="http://schemas.microsoft.com/office/drawing/2014/main" id="{439C27D2-2CF4-4621-B435-A4E3D7142F41}"/>
              </a:ext>
            </a:extLst>
          </p:cNvPr>
          <p:cNvGraphicFramePr>
            <a:graphicFrameLocks noGrp="1"/>
          </p:cNvGraphicFramePr>
          <p:nvPr>
            <p:extLst>
              <p:ext uri="{D42A27DB-BD31-4B8C-83A1-F6EECF244321}">
                <p14:modId xmlns:p14="http://schemas.microsoft.com/office/powerpoint/2010/main" val="2218910493"/>
              </p:ext>
            </p:extLst>
          </p:nvPr>
        </p:nvGraphicFramePr>
        <p:xfrm>
          <a:off x="1990724" y="504825"/>
          <a:ext cx="9898369" cy="667122"/>
        </p:xfrm>
        <a:graphic>
          <a:graphicData uri="http://schemas.openxmlformats.org/drawingml/2006/table">
            <a:tbl>
              <a:tblPr firstRow="1" bandRow="1">
                <a:tableStyleId>{5C22544A-7EE6-4342-B048-85BDC9FD1C3A}</a:tableStyleId>
              </a:tblPr>
              <a:tblGrid>
                <a:gridCol w="3363285">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671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41439683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03511" y="1772816"/>
            <a:ext cx="9505053" cy="4392488"/>
          </a:xfrm>
        </p:spPr>
        <p:txBody>
          <a:bodyPr>
            <a:normAutofit/>
          </a:bodyPr>
          <a:lstStyle/>
          <a:p>
            <a:pPr marL="0" indent="0">
              <a:buNone/>
            </a:pPr>
            <a:r>
              <a:rPr lang="en-CA" sz="3600" b="1" dirty="0">
                <a:solidFill>
                  <a:schemeClr val="tx1"/>
                </a:solidFill>
              </a:rPr>
              <a:t>Language development</a:t>
            </a:r>
          </a:p>
          <a:p>
            <a:pPr marL="0" indent="0">
              <a:buNone/>
            </a:pPr>
            <a:endParaRPr lang="en-CA" sz="1100" dirty="0"/>
          </a:p>
          <a:p>
            <a:r>
              <a:rPr lang="en-CA" sz="2800" dirty="0">
                <a:solidFill>
                  <a:schemeClr val="tx1"/>
                </a:solidFill>
              </a:rPr>
              <a:t>Vocabulary: 40,000 words by 6th grade</a:t>
            </a:r>
          </a:p>
          <a:p>
            <a:r>
              <a:rPr lang="en-CA" sz="2800" dirty="0">
                <a:solidFill>
                  <a:schemeClr val="tx1"/>
                </a:solidFill>
              </a:rPr>
              <a:t>Can adapt conversation to needs of listeners</a:t>
            </a:r>
          </a:p>
          <a:p>
            <a:r>
              <a:rPr lang="en-CA" sz="2800" dirty="0">
                <a:solidFill>
                  <a:schemeClr val="tx1"/>
                </a:solidFill>
              </a:rPr>
              <a:t>Phrase things to get their way</a:t>
            </a:r>
          </a:p>
          <a:p>
            <a:r>
              <a:rPr lang="en-CA" sz="2800" dirty="0">
                <a:solidFill>
                  <a:schemeClr val="tx1"/>
                </a:solidFill>
              </a:rPr>
              <a:t>Understand the difference between what people say &amp; mean</a:t>
            </a:r>
          </a:p>
          <a:p>
            <a:pPr marL="0" indent="0">
              <a:buNone/>
            </a:pPr>
            <a:endParaRPr lang="en-CA" dirty="0"/>
          </a:p>
          <a:p>
            <a:pPr marL="0" indent="0">
              <a:buNone/>
            </a:pPr>
            <a:endParaRPr lang="en-CA" dirty="0"/>
          </a:p>
          <a:p>
            <a:pPr marL="0" indent="0" algn="ctr">
              <a:buNone/>
            </a:pPr>
            <a:endParaRPr lang="en-CA" dirty="0"/>
          </a:p>
        </p:txBody>
      </p:sp>
      <p:graphicFrame>
        <p:nvGraphicFramePr>
          <p:cNvPr id="4" name="Table 3">
            <a:extLst>
              <a:ext uri="{FF2B5EF4-FFF2-40B4-BE49-F238E27FC236}">
                <a16:creationId xmlns:a16="http://schemas.microsoft.com/office/drawing/2014/main" id="{E569C7B6-B13F-440B-B6E1-568304FB82E2}"/>
              </a:ext>
            </a:extLst>
          </p:cNvPr>
          <p:cNvGraphicFramePr>
            <a:graphicFrameLocks noGrp="1"/>
          </p:cNvGraphicFramePr>
          <p:nvPr>
            <p:extLst>
              <p:ext uri="{D42A27DB-BD31-4B8C-83A1-F6EECF244321}">
                <p14:modId xmlns:p14="http://schemas.microsoft.com/office/powerpoint/2010/main" val="2218910493"/>
              </p:ext>
            </p:extLst>
          </p:nvPr>
        </p:nvGraphicFramePr>
        <p:xfrm>
          <a:off x="1990724" y="504825"/>
          <a:ext cx="9898369" cy="667122"/>
        </p:xfrm>
        <a:graphic>
          <a:graphicData uri="http://schemas.openxmlformats.org/drawingml/2006/table">
            <a:tbl>
              <a:tblPr firstRow="1" bandRow="1">
                <a:tableStyleId>{5C22544A-7EE6-4342-B048-85BDC9FD1C3A}</a:tableStyleId>
              </a:tblPr>
              <a:tblGrid>
                <a:gridCol w="3363285">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671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24538485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03511" y="1916832"/>
            <a:ext cx="9505053" cy="4248472"/>
          </a:xfrm>
        </p:spPr>
        <p:txBody>
          <a:bodyPr>
            <a:normAutofit/>
          </a:bodyPr>
          <a:lstStyle/>
          <a:p>
            <a:pPr marL="0" indent="0">
              <a:buNone/>
            </a:pPr>
            <a:r>
              <a:rPr lang="en-CA" sz="3600" b="1" dirty="0">
                <a:solidFill>
                  <a:schemeClr val="tx1"/>
                </a:solidFill>
              </a:rPr>
              <a:t>Language development</a:t>
            </a:r>
          </a:p>
          <a:p>
            <a:pPr marL="0" indent="0">
              <a:buNone/>
            </a:pPr>
            <a:endParaRPr lang="en-CA" sz="1100" dirty="0">
              <a:solidFill>
                <a:schemeClr val="tx1"/>
              </a:solidFill>
            </a:endParaRPr>
          </a:p>
          <a:p>
            <a:r>
              <a:rPr lang="en-CA" sz="2800" dirty="0">
                <a:solidFill>
                  <a:schemeClr val="tx1"/>
                </a:solidFill>
              </a:rPr>
              <a:t>School-age children's mastery of </a:t>
            </a:r>
            <a:r>
              <a:rPr lang="en-CA" sz="2800">
                <a:solidFill>
                  <a:schemeClr val="tx1"/>
                </a:solidFill>
              </a:rPr>
              <a:t>grammar improves</a:t>
            </a:r>
            <a:endParaRPr lang="en-CA" sz="2800" dirty="0">
              <a:solidFill>
                <a:schemeClr val="tx1"/>
              </a:solidFill>
            </a:endParaRPr>
          </a:p>
          <a:p>
            <a:r>
              <a:rPr lang="en-CA" sz="2800" dirty="0">
                <a:solidFill>
                  <a:schemeClr val="tx1"/>
                </a:solidFill>
              </a:rPr>
              <a:t>Understanding of syntax* grows during middle childhood </a:t>
            </a:r>
          </a:p>
          <a:p>
            <a:r>
              <a:rPr lang="en-CA" sz="2800">
                <a:solidFill>
                  <a:schemeClr val="tx1"/>
                </a:solidFill>
              </a:rPr>
              <a:t>Certain phonemes - </a:t>
            </a:r>
            <a:r>
              <a:rPr lang="en-CA" sz="2800" dirty="0">
                <a:solidFill>
                  <a:schemeClr val="tx1"/>
                </a:solidFill>
              </a:rPr>
              <a:t>units </a:t>
            </a:r>
            <a:r>
              <a:rPr lang="en-CA" sz="2800">
                <a:solidFill>
                  <a:schemeClr val="tx1"/>
                </a:solidFill>
              </a:rPr>
              <a:t>of sound - </a:t>
            </a:r>
            <a:r>
              <a:rPr lang="en-CA" sz="2800" dirty="0">
                <a:solidFill>
                  <a:schemeClr val="tx1"/>
                </a:solidFill>
              </a:rPr>
              <a:t>remain troublesome (j, v, h, zh) </a:t>
            </a:r>
          </a:p>
          <a:p>
            <a:pPr marL="0" indent="0">
              <a:buNone/>
            </a:pPr>
            <a:endParaRPr lang="en-CA" dirty="0"/>
          </a:p>
          <a:p>
            <a:pPr marL="0" indent="0">
              <a:buNone/>
            </a:pPr>
            <a:endParaRPr lang="en-CA" dirty="0"/>
          </a:p>
          <a:p>
            <a:pPr marL="0" indent="0" algn="ctr">
              <a:buNone/>
            </a:pPr>
            <a:endParaRPr lang="en-CA" dirty="0"/>
          </a:p>
        </p:txBody>
      </p:sp>
      <p:graphicFrame>
        <p:nvGraphicFramePr>
          <p:cNvPr id="4" name="Table 3">
            <a:extLst>
              <a:ext uri="{FF2B5EF4-FFF2-40B4-BE49-F238E27FC236}">
                <a16:creationId xmlns:a16="http://schemas.microsoft.com/office/drawing/2014/main" id="{56F5B33D-33A2-4D32-A051-747330CD740A}"/>
              </a:ext>
            </a:extLst>
          </p:cNvPr>
          <p:cNvGraphicFramePr>
            <a:graphicFrameLocks noGrp="1"/>
          </p:cNvGraphicFramePr>
          <p:nvPr>
            <p:extLst>
              <p:ext uri="{D42A27DB-BD31-4B8C-83A1-F6EECF244321}">
                <p14:modId xmlns:p14="http://schemas.microsoft.com/office/powerpoint/2010/main" val="2218910493"/>
              </p:ext>
            </p:extLst>
          </p:nvPr>
        </p:nvGraphicFramePr>
        <p:xfrm>
          <a:off x="1990724" y="504825"/>
          <a:ext cx="9898369" cy="667122"/>
        </p:xfrm>
        <a:graphic>
          <a:graphicData uri="http://schemas.openxmlformats.org/drawingml/2006/table">
            <a:tbl>
              <a:tblPr firstRow="1" bandRow="1">
                <a:tableStyleId>{5C22544A-7EE6-4342-B048-85BDC9FD1C3A}</a:tableStyleId>
              </a:tblPr>
              <a:tblGrid>
                <a:gridCol w="3363285">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671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424551428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mage result for PHONEMES">
            <a:extLst>
              <a:ext uri="{FF2B5EF4-FFF2-40B4-BE49-F238E27FC236}">
                <a16:creationId xmlns:a16="http://schemas.microsoft.com/office/drawing/2014/main" id="{212BDBB7-C674-457D-8940-5261AB4C12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1624" y="1628801"/>
            <a:ext cx="7704856" cy="432048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9EBE449-2DA0-414C-AA51-332F78F72363}"/>
              </a:ext>
            </a:extLst>
          </p:cNvPr>
          <p:cNvSpPr txBox="1"/>
          <p:nvPr/>
        </p:nvSpPr>
        <p:spPr>
          <a:xfrm>
            <a:off x="2855640" y="6165304"/>
            <a:ext cx="7056784"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a:ln>
                  <a:noFill/>
                </a:ln>
                <a:solidFill>
                  <a:prstClr val="black"/>
                </a:solidFill>
                <a:effectLst/>
                <a:uLnTx/>
                <a:uFillTx/>
                <a:latin typeface="Century Gothic" panose="020B0502020202020204"/>
                <a:ea typeface="+mn-ea"/>
                <a:cs typeface="+mn-cs"/>
              </a:rPr>
              <a:t>TRY THIS!</a:t>
            </a:r>
          </a:p>
        </p:txBody>
      </p:sp>
      <p:graphicFrame>
        <p:nvGraphicFramePr>
          <p:cNvPr id="4" name="Table 3">
            <a:extLst>
              <a:ext uri="{FF2B5EF4-FFF2-40B4-BE49-F238E27FC236}">
                <a16:creationId xmlns:a16="http://schemas.microsoft.com/office/drawing/2014/main" id="{B50ACF15-2EED-476B-8BD9-E58D97A304C5}"/>
              </a:ext>
            </a:extLst>
          </p:cNvPr>
          <p:cNvGraphicFramePr>
            <a:graphicFrameLocks noGrp="1"/>
          </p:cNvGraphicFramePr>
          <p:nvPr>
            <p:extLst>
              <p:ext uri="{D42A27DB-BD31-4B8C-83A1-F6EECF244321}">
                <p14:modId xmlns:p14="http://schemas.microsoft.com/office/powerpoint/2010/main" val="2218910493"/>
              </p:ext>
            </p:extLst>
          </p:nvPr>
        </p:nvGraphicFramePr>
        <p:xfrm>
          <a:off x="1990724" y="504825"/>
          <a:ext cx="9898369" cy="667122"/>
        </p:xfrm>
        <a:graphic>
          <a:graphicData uri="http://schemas.openxmlformats.org/drawingml/2006/table">
            <a:tbl>
              <a:tblPr firstRow="1" bandRow="1">
                <a:tableStyleId>{5C22544A-7EE6-4342-B048-85BDC9FD1C3A}</a:tableStyleId>
              </a:tblPr>
              <a:tblGrid>
                <a:gridCol w="3363285">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671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260228197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03512" y="1844823"/>
            <a:ext cx="4824536" cy="4032449"/>
          </a:xfrm>
        </p:spPr>
        <p:txBody>
          <a:bodyPr>
            <a:normAutofit/>
          </a:bodyPr>
          <a:lstStyle/>
          <a:p>
            <a:pPr marL="0" indent="0">
              <a:buNone/>
            </a:pPr>
            <a:r>
              <a:rPr lang="en-CA" sz="3600" b="1" dirty="0"/>
              <a:t>Reading skill development</a:t>
            </a:r>
          </a:p>
          <a:p>
            <a:pPr marL="0" indent="0">
              <a:buNone/>
            </a:pPr>
            <a:endParaRPr lang="en-CA" sz="1100" dirty="0"/>
          </a:p>
          <a:p>
            <a:pPr marL="463550" indent="-463550"/>
            <a:r>
              <a:rPr lang="en-CA" sz="2800" dirty="0"/>
              <a:t>Development of reading skill generally occurs in several broad, frequently </a:t>
            </a:r>
            <a:r>
              <a:rPr lang="en-CA" sz="2800"/>
              <a:t>overlapping stages</a:t>
            </a:r>
            <a:endParaRPr lang="en-CA" dirty="0"/>
          </a:p>
          <a:p>
            <a:pPr marL="0" indent="0">
              <a:buNone/>
            </a:pPr>
            <a:endParaRPr lang="en-CA" dirty="0"/>
          </a:p>
          <a:p>
            <a:pPr marL="0" indent="0" algn="ctr">
              <a:buNone/>
            </a:pPr>
            <a:endParaRPr lang="en-CA"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94915" y="2636912"/>
            <a:ext cx="4608512" cy="30723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4" name="Table 3">
            <a:extLst>
              <a:ext uri="{FF2B5EF4-FFF2-40B4-BE49-F238E27FC236}">
                <a16:creationId xmlns:a16="http://schemas.microsoft.com/office/drawing/2014/main" id="{98022808-ED80-402C-88B0-E76BC9D086B9}"/>
              </a:ext>
            </a:extLst>
          </p:cNvPr>
          <p:cNvGraphicFramePr>
            <a:graphicFrameLocks noGrp="1"/>
          </p:cNvGraphicFramePr>
          <p:nvPr>
            <p:extLst>
              <p:ext uri="{D42A27DB-BD31-4B8C-83A1-F6EECF244321}">
                <p14:modId xmlns:p14="http://schemas.microsoft.com/office/powerpoint/2010/main" val="2218910493"/>
              </p:ext>
            </p:extLst>
          </p:nvPr>
        </p:nvGraphicFramePr>
        <p:xfrm>
          <a:off x="1990724" y="504825"/>
          <a:ext cx="9898369" cy="667122"/>
        </p:xfrm>
        <a:graphic>
          <a:graphicData uri="http://schemas.openxmlformats.org/drawingml/2006/table">
            <a:tbl>
              <a:tblPr firstRow="1" bandRow="1">
                <a:tableStyleId>{5C22544A-7EE6-4342-B048-85BDC9FD1C3A}</a:tableStyleId>
              </a:tblPr>
              <a:tblGrid>
                <a:gridCol w="3363285">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671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196095667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95600" y="980729"/>
            <a:ext cx="7344816" cy="209288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Read this excellent chapter for an in-depth overview of middle childhood development:</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32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hlinkClick r:id="rId3"/>
              </a:rPr>
              <a:t>http://www.sagepub.com/upm-data/16297_Chapter_5.pdf</a:t>
            </a:r>
            <a:endParaRPr kumimoji="0" lang="en-CA" sz="32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p:txBody>
      </p:sp>
      <p:pic>
        <p:nvPicPr>
          <p:cNvPr id="2050" name="Picture 2" descr="http://www.pbs.org/parents/education/files/2012/08/funny-kids-467x26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082" y="3356993"/>
            <a:ext cx="4448175" cy="25431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065859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15880" y="1268760"/>
            <a:ext cx="6192688" cy="5112568"/>
          </a:xfrm>
        </p:spPr>
        <p:txBody>
          <a:bodyPr>
            <a:normAutofit fontScale="92500" lnSpcReduction="10000"/>
          </a:bodyPr>
          <a:lstStyle/>
          <a:p>
            <a:pPr marL="0" indent="0">
              <a:buNone/>
            </a:pPr>
            <a:r>
              <a:rPr lang="en-CA" sz="3600" b="1" dirty="0"/>
              <a:t>Children 6-12: Indicators for concern</a:t>
            </a:r>
          </a:p>
          <a:p>
            <a:pPr marL="0" indent="0">
              <a:buNone/>
            </a:pPr>
            <a:endParaRPr lang="en-CA" b="1" dirty="0"/>
          </a:p>
          <a:p>
            <a:pPr marL="463550" indent="-463550"/>
            <a:r>
              <a:rPr lang="en-CA" sz="2400" dirty="0">
                <a:solidFill>
                  <a:schemeClr val="tx1"/>
                </a:solidFill>
              </a:rPr>
              <a:t>Child is not reaching developmental milestones</a:t>
            </a:r>
          </a:p>
          <a:p>
            <a:pPr marL="463550" indent="-463550"/>
            <a:r>
              <a:rPr lang="en-CA" sz="2400" dirty="0">
                <a:solidFill>
                  <a:schemeClr val="tx1"/>
                </a:solidFill>
              </a:rPr>
              <a:t>Child has known high-risk medical conditions</a:t>
            </a:r>
          </a:p>
          <a:p>
            <a:pPr marL="463550" indent="-463550"/>
            <a:r>
              <a:rPr lang="en-CA" sz="2400" dirty="0">
                <a:solidFill>
                  <a:schemeClr val="tx1"/>
                </a:solidFill>
              </a:rPr>
              <a:t>Child has biological risk factors </a:t>
            </a:r>
            <a:r>
              <a:rPr lang="en-CA" sz="2400">
                <a:solidFill>
                  <a:schemeClr val="tx1"/>
                </a:solidFill>
              </a:rPr>
              <a:t>for developmental </a:t>
            </a:r>
            <a:r>
              <a:rPr lang="en-CA" sz="2400" dirty="0">
                <a:solidFill>
                  <a:schemeClr val="tx1"/>
                </a:solidFill>
              </a:rPr>
              <a:t>problems</a:t>
            </a:r>
          </a:p>
          <a:p>
            <a:pPr marL="463550" indent="-463550"/>
            <a:r>
              <a:rPr lang="en-CA" sz="2400" dirty="0">
                <a:solidFill>
                  <a:schemeClr val="tx1"/>
                </a:solidFill>
              </a:rPr>
              <a:t>Child has significant environmental stresses</a:t>
            </a:r>
          </a:p>
          <a:p>
            <a:pPr marL="463550" indent="-463550"/>
            <a:r>
              <a:rPr lang="en-CA" sz="2400" dirty="0">
                <a:solidFill>
                  <a:schemeClr val="tx1"/>
                </a:solidFill>
              </a:rPr>
              <a:t>Child has parent/caregiver with concerns </a:t>
            </a: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9218" name="Picture 2" descr="Related image">
            <a:extLst>
              <a:ext uri="{FF2B5EF4-FFF2-40B4-BE49-F238E27FC236}">
                <a16:creationId xmlns:a16="http://schemas.microsoft.com/office/drawing/2014/main" id="{6DB51CF3-2667-4DBB-B227-F379E8551E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7481" y="1412776"/>
            <a:ext cx="3422163" cy="2304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602545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75520" y="620688"/>
            <a:ext cx="6264696" cy="5616624"/>
          </a:xfrm>
        </p:spPr>
        <p:txBody>
          <a:bodyPr>
            <a:normAutofit fontScale="92500"/>
          </a:bodyPr>
          <a:lstStyle/>
          <a:p>
            <a:pPr marL="0" indent="0">
              <a:buNone/>
            </a:pPr>
            <a:r>
              <a:rPr lang="en-CA" sz="3900" b="1" dirty="0">
                <a:solidFill>
                  <a:schemeClr val="tx1"/>
                </a:solidFill>
              </a:rPr>
              <a:t>Children 6-12: Child abuse</a:t>
            </a:r>
          </a:p>
          <a:p>
            <a:pPr marL="0" indent="0">
              <a:buNone/>
            </a:pPr>
            <a:endParaRPr lang="en-CA" b="1" dirty="0"/>
          </a:p>
          <a:p>
            <a:pPr marL="403225" indent="-403225"/>
            <a:r>
              <a:rPr lang="en-CA" sz="2800" b="1" dirty="0">
                <a:solidFill>
                  <a:srgbClr val="C00000"/>
                </a:solidFill>
              </a:rPr>
              <a:t>REPORTING OF CHILD ABUSE IS MANDATORY IN QUEBEC!</a:t>
            </a:r>
          </a:p>
          <a:p>
            <a:pPr marL="803275" lvl="1" indent="-403225"/>
            <a:r>
              <a:rPr lang="en-CA" sz="2600" dirty="0">
                <a:solidFill>
                  <a:srgbClr val="727272"/>
                </a:solidFill>
              </a:rPr>
              <a:t>Types of child abuse:</a:t>
            </a:r>
          </a:p>
          <a:p>
            <a:pPr marL="803275" lvl="2" indent="-403225"/>
            <a:r>
              <a:rPr lang="en-CA" sz="2600" dirty="0">
                <a:solidFill>
                  <a:srgbClr val="727272"/>
                </a:solidFill>
              </a:rPr>
              <a:t>Physical violence and abuse</a:t>
            </a:r>
          </a:p>
          <a:p>
            <a:pPr marL="803275" lvl="2" indent="-403225"/>
            <a:r>
              <a:rPr lang="en-CA" sz="2600" dirty="0">
                <a:solidFill>
                  <a:srgbClr val="727272"/>
                </a:solidFill>
              </a:rPr>
              <a:t>Sexual abuse</a:t>
            </a:r>
          </a:p>
          <a:p>
            <a:pPr marL="803275" lvl="2" indent="-403225"/>
            <a:r>
              <a:rPr lang="en-CA" sz="2600" dirty="0">
                <a:solidFill>
                  <a:srgbClr val="727272"/>
                </a:solidFill>
              </a:rPr>
              <a:t>Emotional/verbal/psychological abuse</a:t>
            </a:r>
          </a:p>
          <a:p>
            <a:pPr marL="803275" lvl="2" indent="-403225"/>
            <a:r>
              <a:rPr lang="en-CA" sz="2600" dirty="0">
                <a:solidFill>
                  <a:srgbClr val="727272"/>
                </a:solidFill>
              </a:rPr>
              <a:t>Neglect</a:t>
            </a:r>
          </a:p>
          <a:p>
            <a:pPr marL="803275" lvl="2" indent="-403225"/>
            <a:r>
              <a:rPr lang="en-CA" sz="2600" dirty="0">
                <a:solidFill>
                  <a:srgbClr val="727272"/>
                </a:solidFill>
              </a:rPr>
              <a:t>Cultural and religious abuse</a:t>
            </a:r>
            <a:br>
              <a:rPr lang="en-CA" dirty="0">
                <a:solidFill>
                  <a:srgbClr val="727272"/>
                </a:solidFill>
              </a:rPr>
            </a:br>
            <a:endParaRPr lang="en-CA" dirty="0">
              <a:solidFill>
                <a:srgbClr val="727272"/>
              </a:solidFill>
            </a:endParaRPr>
          </a:p>
          <a:p>
            <a:pPr marL="0" indent="0">
              <a:buNone/>
            </a:pPr>
            <a:endParaRPr lang="en-CA" dirty="0"/>
          </a:p>
          <a:p>
            <a:pPr marL="0" indent="0">
              <a:buNone/>
            </a:pPr>
            <a:endParaRPr lang="en-CA" dirty="0"/>
          </a:p>
          <a:p>
            <a:pPr marL="0" indent="0">
              <a:buNone/>
            </a:pPr>
            <a:endParaRPr lang="en-CA" dirty="0"/>
          </a:p>
          <a:p>
            <a:pPr marL="0" indent="0" algn="ctr">
              <a:buNone/>
            </a:pPr>
            <a:endParaRPr lang="en-CA" dirty="0"/>
          </a:p>
        </p:txBody>
      </p:sp>
      <p:pic>
        <p:nvPicPr>
          <p:cNvPr id="10242" name="Picture 2" descr="Image result for youth protection quebec">
            <a:extLst>
              <a:ext uri="{FF2B5EF4-FFF2-40B4-BE49-F238E27FC236}">
                <a16:creationId xmlns:a16="http://schemas.microsoft.com/office/drawing/2014/main" id="{DCD0C636-B4F2-4557-B033-D97DEDE164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6240" y="2348880"/>
            <a:ext cx="3249046" cy="2929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915596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E0DC9-CDEE-44EF-9493-96D2BE9E1C29}"/>
              </a:ext>
            </a:extLst>
          </p:cNvPr>
          <p:cNvSpPr>
            <a:spLocks noGrp="1"/>
          </p:cNvSpPr>
          <p:nvPr>
            <p:ph type="title"/>
          </p:nvPr>
        </p:nvSpPr>
        <p:spPr/>
        <p:txBody>
          <a:bodyPr/>
          <a:lstStyle/>
          <a:p>
            <a:r>
              <a:rPr lang="en-US" dirty="0"/>
              <a:t>Jeopardy!</a:t>
            </a:r>
          </a:p>
        </p:txBody>
      </p:sp>
      <p:sp>
        <p:nvSpPr>
          <p:cNvPr id="3" name="Content Placeholder 2">
            <a:extLst>
              <a:ext uri="{FF2B5EF4-FFF2-40B4-BE49-F238E27FC236}">
                <a16:creationId xmlns:a16="http://schemas.microsoft.com/office/drawing/2014/main" id="{998F72D4-ED06-4540-853C-E04C619835B9}"/>
              </a:ext>
            </a:extLst>
          </p:cNvPr>
          <p:cNvSpPr>
            <a:spLocks noGrp="1"/>
          </p:cNvSpPr>
          <p:nvPr>
            <p:ph idx="1"/>
          </p:nvPr>
        </p:nvSpPr>
        <p:spPr>
          <a:xfrm>
            <a:off x="6323012" y="446089"/>
            <a:ext cx="5181600" cy="1110704"/>
          </a:xfrm>
        </p:spPr>
        <p:txBody>
          <a:bodyPr>
            <a:normAutofit lnSpcReduction="10000"/>
          </a:bodyPr>
          <a:lstStyle/>
          <a:p>
            <a:r>
              <a:rPr lang="en-US" dirty="0">
                <a:hlinkClick r:id="rId2"/>
              </a:rPr>
              <a:t>http://www.superteachertools.us/jeopardyx/jeopardy-review-game.php?gamefile=2513233#.XKtpD5hKiUm</a:t>
            </a:r>
            <a:endParaRPr lang="en-US" dirty="0"/>
          </a:p>
        </p:txBody>
      </p:sp>
      <p:sp>
        <p:nvSpPr>
          <p:cNvPr id="4" name="Text Placeholder 3">
            <a:extLst>
              <a:ext uri="{FF2B5EF4-FFF2-40B4-BE49-F238E27FC236}">
                <a16:creationId xmlns:a16="http://schemas.microsoft.com/office/drawing/2014/main" id="{94B59926-524C-4B0C-B7EF-65AF4029FA7F}"/>
              </a:ext>
            </a:extLst>
          </p:cNvPr>
          <p:cNvSpPr>
            <a:spLocks noGrp="1"/>
          </p:cNvSpPr>
          <p:nvPr>
            <p:ph type="body" sz="half" idx="2"/>
          </p:nvPr>
        </p:nvSpPr>
        <p:spPr>
          <a:xfrm>
            <a:off x="2589212" y="3284983"/>
            <a:ext cx="3505199" cy="792089"/>
          </a:xfrm>
        </p:spPr>
        <p:txBody>
          <a:bodyPr/>
          <a:lstStyle/>
          <a:p>
            <a:r>
              <a:rPr lang="en-US" dirty="0"/>
              <a:t>Test out your knowledge on the previous section!!</a:t>
            </a:r>
          </a:p>
        </p:txBody>
      </p:sp>
      <p:pic>
        <p:nvPicPr>
          <p:cNvPr id="1026" name="Picture 2" descr="Image result for jeopardy">
            <a:hlinkClick r:id="rId2"/>
            <a:extLst>
              <a:ext uri="{FF2B5EF4-FFF2-40B4-BE49-F238E27FC236}">
                <a16:creationId xmlns:a16="http://schemas.microsoft.com/office/drawing/2014/main" id="{D918CF92-D5B3-4FF4-930B-849AF52D0F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8048" y="2132856"/>
            <a:ext cx="5449799" cy="3065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753569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3F4C104D-5F30-4811-9376-566B26E47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D96CF496-E097-4418-9B60-B4C4490CCBCF}"/>
              </a:ext>
            </a:extLst>
          </p:cNvPr>
          <p:cNvSpPr>
            <a:spLocks noGrp="1"/>
          </p:cNvSpPr>
          <p:nvPr>
            <p:ph type="title"/>
          </p:nvPr>
        </p:nvSpPr>
        <p:spPr>
          <a:xfrm>
            <a:off x="649224" y="645106"/>
            <a:ext cx="3650279" cy="1259894"/>
          </a:xfrm>
        </p:spPr>
        <p:txBody>
          <a:bodyPr>
            <a:normAutofit/>
          </a:bodyPr>
          <a:lstStyle/>
          <a:p>
            <a:r>
              <a:rPr lang="en-US" dirty="0"/>
              <a:t>Culture </a:t>
            </a:r>
          </a:p>
        </p:txBody>
      </p:sp>
      <p:sp>
        <p:nvSpPr>
          <p:cNvPr id="1035" name="Rectangle 1034">
            <a:extLst>
              <a:ext uri="{FF2B5EF4-FFF2-40B4-BE49-F238E27FC236}">
                <a16:creationId xmlns:a16="http://schemas.microsoft.com/office/drawing/2014/main" id="{0815E34B-5D02-4E01-A936-E8E1C0AB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pic>
        <p:nvPicPr>
          <p:cNvPr id="1026" name="Picture 2" descr="Individualism vs. collectivism is a important concept in Social Psychology.  It effects every facet of a culture, including how individuals view  themselves and the world. Where does your world fall on this">
            <a:extLst>
              <a:ext uri="{FF2B5EF4-FFF2-40B4-BE49-F238E27FC236}">
                <a16:creationId xmlns:a16="http://schemas.microsoft.com/office/drawing/2014/main" id="{5ECC8B72-051E-4C6E-A274-FB123BC65ED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19543" y="660343"/>
            <a:ext cx="6953577" cy="5232566"/>
          </a:xfrm>
          <a:prstGeom prst="rect">
            <a:avLst/>
          </a:prstGeom>
          <a:noFill/>
          <a:extLst>
            <a:ext uri="{909E8E84-426E-40DD-AFC4-6F175D3DCCD1}">
              <a14:hiddenFill xmlns:a14="http://schemas.microsoft.com/office/drawing/2010/main">
                <a:solidFill>
                  <a:srgbClr val="FFFFFF"/>
                </a:solidFill>
              </a14:hiddenFill>
            </a:ext>
          </a:extLst>
        </p:spPr>
      </p:pic>
      <p:sp>
        <p:nvSpPr>
          <p:cNvPr id="1037" name="Freeform 11">
            <a:extLst>
              <a:ext uri="{FF2B5EF4-FFF2-40B4-BE49-F238E27FC236}">
                <a16:creationId xmlns:a16="http://schemas.microsoft.com/office/drawing/2014/main" id="{7DE3414B-B032-4710-A468-D3285E38C5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Unity in Diversity: Illustration of a Diverse Group of People from ...">
            <a:extLst>
              <a:ext uri="{FF2B5EF4-FFF2-40B4-BE49-F238E27FC236}">
                <a16:creationId xmlns:a16="http://schemas.microsoft.com/office/drawing/2014/main" id="{DD019C81-D93E-6C1A-C651-2A98E36C32D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94616" y="1662545"/>
            <a:ext cx="3559005" cy="4230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682488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692209D-B607-46C3-8560-07AF722916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4874638-CF15-4908-BC4B-4908744D0B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4639734"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5" name="Title 1">
            <a:extLst>
              <a:ext uri="{FF2B5EF4-FFF2-40B4-BE49-F238E27FC236}">
                <a16:creationId xmlns:a16="http://schemas.microsoft.com/office/drawing/2014/main" id="{8A4B3384-FCAE-45B7-8474-2EB4DA81AF22}"/>
              </a:ext>
            </a:extLst>
          </p:cNvPr>
          <p:cNvSpPr>
            <a:spLocks noGrp="1"/>
          </p:cNvSpPr>
          <p:nvPr>
            <p:ph type="ctrTitle"/>
          </p:nvPr>
        </p:nvSpPr>
        <p:spPr>
          <a:xfrm>
            <a:off x="540279" y="967417"/>
            <a:ext cx="3778870" cy="3943250"/>
          </a:xfrm>
        </p:spPr>
        <p:txBody>
          <a:bodyPr anchorCtr="0">
            <a:normAutofit/>
          </a:bodyPr>
          <a:lstStyle/>
          <a:p>
            <a:pPr marL="0" marR="0" lvl="0" indent="0" defTabSz="914400" rtl="0" eaLnBrk="1" fontAlgn="auto" latinLnBrk="0" hangingPunct="1">
              <a:spcBef>
                <a:spcPct val="0"/>
              </a:spcBef>
              <a:spcAft>
                <a:spcPts val="0"/>
              </a:spcAft>
              <a:buClrTx/>
              <a:buSzTx/>
              <a:buFontTx/>
              <a:buNone/>
              <a:tabLst/>
              <a:defRPr/>
            </a:pPr>
            <a:r>
              <a:rPr kumimoji="0" lang="en-CA" sz="4000" b="1" i="0" u="none" strike="noStrike" kern="1200" cap="none" spc="-120" normalizeH="0" baseline="0" noProof="0" dirty="0">
                <a:ln>
                  <a:noFill/>
                </a:ln>
                <a:solidFill>
                  <a:srgbClr val="FEFFFF"/>
                </a:solidFill>
                <a:effectLst/>
                <a:uLnTx/>
                <a:uFillTx/>
                <a:latin typeface="Calibri" panose="020F0502020204030204" pitchFamily="34" charset="0"/>
                <a:ea typeface="+mj-ea"/>
                <a:cs typeface="Calibri" panose="020F0502020204030204" pitchFamily="34" charset="0"/>
              </a:rPr>
              <a:t>Development – Adolescence</a:t>
            </a:r>
          </a:p>
        </p:txBody>
      </p:sp>
      <p:sp>
        <p:nvSpPr>
          <p:cNvPr id="17" name="Freeform 5">
            <a:extLst>
              <a:ext uri="{FF2B5EF4-FFF2-40B4-BE49-F238E27FC236}">
                <a16:creationId xmlns:a16="http://schemas.microsoft.com/office/drawing/2014/main" id="{5F1B8348-CD6E-4561-A704-C232D9A2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5404022" cy="857047"/>
          </a:xfrm>
          <a:custGeom>
            <a:avLst/>
            <a:gdLst>
              <a:gd name="T0" fmla="*/ 1114 w 1117"/>
              <a:gd name="T1" fmla="*/ 77 h 163"/>
              <a:gd name="T2" fmla="*/ 1040 w 1117"/>
              <a:gd name="T3" fmla="*/ 3 h 163"/>
              <a:gd name="T4" fmla="*/ 1039 w 1117"/>
              <a:gd name="T5" fmla="*/ 2 h 163"/>
              <a:gd name="T6" fmla="*/ 1034 w 1117"/>
              <a:gd name="T7" fmla="*/ 0 h 163"/>
              <a:gd name="T8" fmla="*/ 578 w 1117"/>
              <a:gd name="T9" fmla="*/ 0 h 163"/>
              <a:gd name="T10" fmla="*/ 562 w 1117"/>
              <a:gd name="T11" fmla="*/ 0 h 163"/>
              <a:gd name="T12" fmla="*/ 440 w 1117"/>
              <a:gd name="T13" fmla="*/ 0 h 163"/>
              <a:gd name="T14" fmla="*/ 106 w 1117"/>
              <a:gd name="T15" fmla="*/ 0 h 163"/>
              <a:gd name="T16" fmla="*/ 0 w 1117"/>
              <a:gd name="T17" fmla="*/ 0 h 163"/>
              <a:gd name="T18" fmla="*/ 0 w 1117"/>
              <a:gd name="T19" fmla="*/ 163 h 163"/>
              <a:gd name="T20" fmla="*/ 106 w 1117"/>
              <a:gd name="T21" fmla="*/ 163 h 163"/>
              <a:gd name="T22" fmla="*/ 440 w 1117"/>
              <a:gd name="T23" fmla="*/ 163 h 163"/>
              <a:gd name="T24" fmla="*/ 562 w 1117"/>
              <a:gd name="T25" fmla="*/ 163 h 163"/>
              <a:gd name="T26" fmla="*/ 578 w 1117"/>
              <a:gd name="T27" fmla="*/ 163 h 163"/>
              <a:gd name="T28" fmla="*/ 1034 w 1117"/>
              <a:gd name="T29" fmla="*/ 163 h 163"/>
              <a:gd name="T30" fmla="*/ 1039 w 1117"/>
              <a:gd name="T31" fmla="*/ 161 h 163"/>
              <a:gd name="T32" fmla="*/ 1040 w 1117"/>
              <a:gd name="T33" fmla="*/ 160 h 163"/>
              <a:gd name="T34" fmla="*/ 1114 w 1117"/>
              <a:gd name="T35" fmla="*/ 86 h 163"/>
              <a:gd name="T36" fmla="*/ 1114 w 1117"/>
              <a:gd name="T3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7" h="163">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7" name="Picture 2" descr="Image result for lifespan development">
            <a:extLst>
              <a:ext uri="{FF2B5EF4-FFF2-40B4-BE49-F238E27FC236}">
                <a16:creationId xmlns:a16="http://schemas.microsoft.com/office/drawing/2014/main" id="{FCF7AD9F-61E3-45B4-BC6B-958DE31A26A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0834" b="15000"/>
          <a:stretch/>
        </p:blipFill>
        <p:spPr bwMode="auto">
          <a:xfrm>
            <a:off x="5587994" y="1271884"/>
            <a:ext cx="5640502" cy="4321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871706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4AB1F-13CC-442F-895E-F43341A29055}"/>
              </a:ext>
            </a:extLst>
          </p:cNvPr>
          <p:cNvSpPr>
            <a:spLocks noGrp="1"/>
          </p:cNvSpPr>
          <p:nvPr>
            <p:ph type="title"/>
          </p:nvPr>
        </p:nvSpPr>
        <p:spPr>
          <a:xfrm>
            <a:off x="1775521" y="624110"/>
            <a:ext cx="9729092" cy="1280890"/>
          </a:xfrm>
        </p:spPr>
        <p:txBody>
          <a:bodyPr/>
          <a:lstStyle/>
          <a:p>
            <a:r>
              <a:rPr lang="en-CA" b="1" dirty="0">
                <a:latin typeface="Calibri" panose="020F0502020204030204" pitchFamily="34" charset="0"/>
                <a:cs typeface="Calibri" panose="020F0502020204030204" pitchFamily="34" charset="0"/>
              </a:rPr>
              <a:t>Overview of Development    13-17 years</a:t>
            </a:r>
          </a:p>
        </p:txBody>
      </p:sp>
      <p:sp>
        <p:nvSpPr>
          <p:cNvPr id="3" name="Content Placeholder 2">
            <a:extLst>
              <a:ext uri="{FF2B5EF4-FFF2-40B4-BE49-F238E27FC236}">
                <a16:creationId xmlns:a16="http://schemas.microsoft.com/office/drawing/2014/main" id="{6B8A78D8-17D9-4AFB-B1DE-DD133FD1D8CA}"/>
              </a:ext>
            </a:extLst>
          </p:cNvPr>
          <p:cNvSpPr>
            <a:spLocks noGrp="1"/>
          </p:cNvSpPr>
          <p:nvPr>
            <p:ph idx="1"/>
          </p:nvPr>
        </p:nvSpPr>
        <p:spPr>
          <a:xfrm>
            <a:off x="1919536" y="2133600"/>
            <a:ext cx="9585076" cy="1295400"/>
          </a:xfrm>
        </p:spPr>
        <p:txBody>
          <a:bodyPr>
            <a:normAutofit lnSpcReduction="10000"/>
          </a:bodyPr>
          <a:lstStyle/>
          <a:p>
            <a:pPr marL="0" indent="0" algn="ctr">
              <a:buNone/>
            </a:pPr>
            <a:r>
              <a:rPr lang="en-CA" sz="2400"/>
              <a:t>Watch this video for an overview of the many changes that occur in adolescence:</a:t>
            </a:r>
          </a:p>
          <a:p>
            <a:pPr marL="0" indent="0" algn="ctr">
              <a:buNone/>
            </a:pPr>
            <a:r>
              <a:rPr lang="en-CA" sz="2400">
                <a:hlinkClick r:id="rId3"/>
              </a:rPr>
              <a:t>https://www.youtube.com/watch?v=xxQj72d-0kE</a:t>
            </a:r>
            <a:endParaRPr lang="en-CA" sz="2400"/>
          </a:p>
          <a:p>
            <a:pPr marL="0" indent="0" algn="ctr">
              <a:buNone/>
            </a:pPr>
            <a:endParaRPr lang="en-CA"/>
          </a:p>
        </p:txBody>
      </p:sp>
      <p:pic>
        <p:nvPicPr>
          <p:cNvPr id="5" name="Picture 4">
            <a:extLst>
              <a:ext uri="{FF2B5EF4-FFF2-40B4-BE49-F238E27FC236}">
                <a16:creationId xmlns:a16="http://schemas.microsoft.com/office/drawing/2014/main" id="{B2355589-2F98-4774-981B-F8C34E391679}"/>
              </a:ext>
            </a:extLst>
          </p:cNvPr>
          <p:cNvPicPr>
            <a:picLocks noChangeAspect="1"/>
          </p:cNvPicPr>
          <p:nvPr/>
        </p:nvPicPr>
        <p:blipFill rotWithShape="1">
          <a:blip r:embed="rId4"/>
          <a:srcRect l="9837" t="23750" r="42914" b="27950"/>
          <a:stretch/>
        </p:blipFill>
        <p:spPr>
          <a:xfrm>
            <a:off x="4151784" y="3657600"/>
            <a:ext cx="4464496" cy="2567085"/>
          </a:xfrm>
          <a:prstGeom prst="rect">
            <a:avLst/>
          </a:prstGeom>
        </p:spPr>
      </p:pic>
    </p:spTree>
    <p:extLst>
      <p:ext uri="{BB962C8B-B14F-4D97-AF65-F5344CB8AC3E}">
        <p14:creationId xmlns:p14="http://schemas.microsoft.com/office/powerpoint/2010/main" val="344538672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1A44C337-3893-4B29-A265-B1329150B6A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73" name="Group 72">
            <a:extLst>
              <a:ext uri="{FF2B5EF4-FFF2-40B4-BE49-F238E27FC236}">
                <a16:creationId xmlns:a16="http://schemas.microsoft.com/office/drawing/2014/main" id="{81E0B358-1267-4844-8B3D-B7A279B4175A}"/>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74" name="Freeform 11">
              <a:extLst>
                <a:ext uri="{FF2B5EF4-FFF2-40B4-BE49-F238E27FC236}">
                  <a16:creationId xmlns:a16="http://schemas.microsoft.com/office/drawing/2014/main" id="{B24AA06A-F1A5-4BB3-9486-9AE7A53B3F28}"/>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5" name="Freeform 12">
              <a:extLst>
                <a:ext uri="{FF2B5EF4-FFF2-40B4-BE49-F238E27FC236}">
                  <a16:creationId xmlns:a16="http://schemas.microsoft.com/office/drawing/2014/main" id="{BDF97590-C600-44CB-9303-4A3679F5169E}"/>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6" name="Freeform 13">
              <a:extLst>
                <a:ext uri="{FF2B5EF4-FFF2-40B4-BE49-F238E27FC236}">
                  <a16:creationId xmlns:a16="http://schemas.microsoft.com/office/drawing/2014/main" id="{A9BBE156-3FFA-4DC4-8468-35BD28DDC605}"/>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7" name="Freeform 14">
              <a:extLst>
                <a:ext uri="{FF2B5EF4-FFF2-40B4-BE49-F238E27FC236}">
                  <a16:creationId xmlns:a16="http://schemas.microsoft.com/office/drawing/2014/main" id="{F7960DE5-3810-4B1E-B1E2-3BAFEA91EDD4}"/>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8" name="Freeform 15">
              <a:extLst>
                <a:ext uri="{FF2B5EF4-FFF2-40B4-BE49-F238E27FC236}">
                  <a16:creationId xmlns:a16="http://schemas.microsoft.com/office/drawing/2014/main" id="{359E957C-CE11-446F-8AA7-B3E98390B89F}"/>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9" name="Freeform 16">
              <a:extLst>
                <a:ext uri="{FF2B5EF4-FFF2-40B4-BE49-F238E27FC236}">
                  <a16:creationId xmlns:a16="http://schemas.microsoft.com/office/drawing/2014/main" id="{A3E9FE34-CA9E-4443-BEBF-D1B9A1C6C24D}"/>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80" name="Freeform 17">
              <a:extLst>
                <a:ext uri="{FF2B5EF4-FFF2-40B4-BE49-F238E27FC236}">
                  <a16:creationId xmlns:a16="http://schemas.microsoft.com/office/drawing/2014/main" id="{4F39D814-8A48-4509-BDEB-826F10659156}"/>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81" name="Freeform 18">
              <a:extLst>
                <a:ext uri="{FF2B5EF4-FFF2-40B4-BE49-F238E27FC236}">
                  <a16:creationId xmlns:a16="http://schemas.microsoft.com/office/drawing/2014/main" id="{8C6D08C0-8C49-4B87-9CF4-A1F08714FACF}"/>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82" name="Freeform 19">
              <a:extLst>
                <a:ext uri="{FF2B5EF4-FFF2-40B4-BE49-F238E27FC236}">
                  <a16:creationId xmlns:a16="http://schemas.microsoft.com/office/drawing/2014/main" id="{308C612B-4C0D-4863-B9CD-F86ABAA1B2BC}"/>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83" name="Freeform 20">
              <a:extLst>
                <a:ext uri="{FF2B5EF4-FFF2-40B4-BE49-F238E27FC236}">
                  <a16:creationId xmlns:a16="http://schemas.microsoft.com/office/drawing/2014/main" id="{600B1EC8-1B55-4390-A183-C33B5E2273BB}"/>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84" name="Freeform 21">
              <a:extLst>
                <a:ext uri="{FF2B5EF4-FFF2-40B4-BE49-F238E27FC236}">
                  <a16:creationId xmlns:a16="http://schemas.microsoft.com/office/drawing/2014/main" id="{1790A225-91E1-4BE5-A801-5F1E32721C5B}"/>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85" name="Freeform 22">
              <a:extLst>
                <a:ext uri="{FF2B5EF4-FFF2-40B4-BE49-F238E27FC236}">
                  <a16:creationId xmlns:a16="http://schemas.microsoft.com/office/drawing/2014/main" id="{DFFC46A2-6BBF-47FD-BC17-5EE1DF7CB906}"/>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grpSp>
        <p:nvGrpSpPr>
          <p:cNvPr id="87" name="Group 86">
            <a:extLst>
              <a:ext uri="{FF2B5EF4-FFF2-40B4-BE49-F238E27FC236}">
                <a16:creationId xmlns:a16="http://schemas.microsoft.com/office/drawing/2014/main" id="{AF44CA9C-80E8-44E1-A79C-D6EBFC73BCA0}"/>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88" name="Freeform 27">
              <a:extLst>
                <a:ext uri="{FF2B5EF4-FFF2-40B4-BE49-F238E27FC236}">
                  <a16:creationId xmlns:a16="http://schemas.microsoft.com/office/drawing/2014/main" id="{8CB9417F-98D9-4998-B00B-A5932E4C7D73}"/>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89" name="Freeform 28">
              <a:extLst>
                <a:ext uri="{FF2B5EF4-FFF2-40B4-BE49-F238E27FC236}">
                  <a16:creationId xmlns:a16="http://schemas.microsoft.com/office/drawing/2014/main" id="{FA79AA3D-583E-4A1E-AF7E-CBD980F5963B}"/>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0" name="Freeform 29">
              <a:extLst>
                <a:ext uri="{FF2B5EF4-FFF2-40B4-BE49-F238E27FC236}">
                  <a16:creationId xmlns:a16="http://schemas.microsoft.com/office/drawing/2014/main" id="{D80C9F17-A6B2-4A12-BC77-F84264A669FA}"/>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1" name="Freeform 30">
              <a:extLst>
                <a:ext uri="{FF2B5EF4-FFF2-40B4-BE49-F238E27FC236}">
                  <a16:creationId xmlns:a16="http://schemas.microsoft.com/office/drawing/2014/main" id="{949C9A53-ED97-44CE-BDD5-ED2489211608}"/>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2" name="Freeform 31">
              <a:extLst>
                <a:ext uri="{FF2B5EF4-FFF2-40B4-BE49-F238E27FC236}">
                  <a16:creationId xmlns:a16="http://schemas.microsoft.com/office/drawing/2014/main" id="{0F9FDAE7-225B-4072-8907-6EAA06174457}"/>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3" name="Freeform 32">
              <a:extLst>
                <a:ext uri="{FF2B5EF4-FFF2-40B4-BE49-F238E27FC236}">
                  <a16:creationId xmlns:a16="http://schemas.microsoft.com/office/drawing/2014/main" id="{9D49818B-8EA3-4B41-9783-EFE0C618C363}"/>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4" name="Freeform 33">
              <a:extLst>
                <a:ext uri="{FF2B5EF4-FFF2-40B4-BE49-F238E27FC236}">
                  <a16:creationId xmlns:a16="http://schemas.microsoft.com/office/drawing/2014/main" id="{01903E65-D822-4457-B0A5-2F4168224164}"/>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5" name="Freeform 34">
              <a:extLst>
                <a:ext uri="{FF2B5EF4-FFF2-40B4-BE49-F238E27FC236}">
                  <a16:creationId xmlns:a16="http://schemas.microsoft.com/office/drawing/2014/main" id="{A5CF9DAB-75BF-43D9-B1E7-817D1FAA0003}"/>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6" name="Freeform 35">
              <a:extLst>
                <a:ext uri="{FF2B5EF4-FFF2-40B4-BE49-F238E27FC236}">
                  <a16:creationId xmlns:a16="http://schemas.microsoft.com/office/drawing/2014/main" id="{BB22916D-4BCF-4A4C-8714-A2564D34C369}"/>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7" name="Freeform 36">
              <a:extLst>
                <a:ext uri="{FF2B5EF4-FFF2-40B4-BE49-F238E27FC236}">
                  <a16:creationId xmlns:a16="http://schemas.microsoft.com/office/drawing/2014/main" id="{4CD9F734-569E-44E7-BD53-6214E0F18C8F}"/>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8" name="Freeform 37">
              <a:extLst>
                <a:ext uri="{FF2B5EF4-FFF2-40B4-BE49-F238E27FC236}">
                  <a16:creationId xmlns:a16="http://schemas.microsoft.com/office/drawing/2014/main" id="{7A5DAACB-2F42-40C8-BF6A-75B79299F902}"/>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9" name="Freeform 38">
              <a:extLst>
                <a:ext uri="{FF2B5EF4-FFF2-40B4-BE49-F238E27FC236}">
                  <a16:creationId xmlns:a16="http://schemas.microsoft.com/office/drawing/2014/main" id="{AD78E0F9-8568-4672-A22F-4ED5B1A96F59}"/>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sp>
        <p:nvSpPr>
          <p:cNvPr id="101" name="Rectangle 100">
            <a:extLst>
              <a:ext uri="{FF2B5EF4-FFF2-40B4-BE49-F238E27FC236}">
                <a16:creationId xmlns:a16="http://schemas.microsoft.com/office/drawing/2014/main" id="{AA5CD610-ED7C-4CED-A9A1-174432C88AF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3" name="Freeform 11">
            <a:extLst>
              <a:ext uri="{FF2B5EF4-FFF2-40B4-BE49-F238E27FC236}">
                <a16:creationId xmlns:a16="http://schemas.microsoft.com/office/drawing/2014/main" id="{0C4379BF-8C7A-480A-BC36-DA55D92A935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pic>
        <p:nvPicPr>
          <p:cNvPr id="1026" name="Picture 2" descr="Image result for teenagers">
            <a:extLst>
              <a:ext uri="{FF2B5EF4-FFF2-40B4-BE49-F238E27FC236}">
                <a16:creationId xmlns:a16="http://schemas.microsoft.com/office/drawing/2014/main" id="{BED6CD5D-EE22-4904-9BDE-53CC7C2641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628" r="30316"/>
          <a:stretch/>
        </p:blipFill>
        <p:spPr bwMode="auto">
          <a:xfrm>
            <a:off x="-1555" y="1731"/>
            <a:ext cx="467109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483096" y="624110"/>
            <a:ext cx="5021516" cy="1280890"/>
          </a:xfrm>
        </p:spPr>
        <p:txBody>
          <a:bodyPr>
            <a:normAutofit/>
          </a:bodyPr>
          <a:lstStyle/>
          <a:p>
            <a:r>
              <a:rPr lang="en-CA"/>
              <a:t>Adolescence</a:t>
            </a:r>
            <a:endParaRPr lang="en-CA" dirty="0"/>
          </a:p>
        </p:txBody>
      </p:sp>
      <p:sp>
        <p:nvSpPr>
          <p:cNvPr id="3" name="Content Placeholder 2"/>
          <p:cNvSpPr>
            <a:spLocks noGrp="1"/>
          </p:cNvSpPr>
          <p:nvPr>
            <p:ph idx="1"/>
          </p:nvPr>
        </p:nvSpPr>
        <p:spPr>
          <a:xfrm>
            <a:off x="6042584" y="1399026"/>
            <a:ext cx="5742047" cy="5104770"/>
          </a:xfrm>
        </p:spPr>
        <p:txBody>
          <a:bodyPr>
            <a:normAutofit/>
          </a:bodyPr>
          <a:lstStyle/>
          <a:p>
            <a:pPr>
              <a:lnSpc>
                <a:spcPct val="90000"/>
              </a:lnSpc>
            </a:pPr>
            <a:r>
              <a:rPr lang="en-CA" sz="2400"/>
              <a:t>Adolescence, initiated by puberty, is the period of transition between childhood and adulthood</a:t>
            </a:r>
          </a:p>
          <a:p>
            <a:pPr>
              <a:lnSpc>
                <a:spcPct val="90000"/>
              </a:lnSpc>
            </a:pPr>
            <a:endParaRPr lang="en-CA" sz="2400"/>
          </a:p>
          <a:p>
            <a:pPr>
              <a:lnSpc>
                <a:spcPct val="90000"/>
              </a:lnSpc>
            </a:pPr>
            <a:r>
              <a:rPr lang="en-CA" sz="2400"/>
              <a:t>Early theories explained the impact of puberty on psychological development in terms of either biological or social forces.</a:t>
            </a:r>
          </a:p>
          <a:p>
            <a:pPr>
              <a:lnSpc>
                <a:spcPct val="90000"/>
              </a:lnSpc>
            </a:pPr>
            <a:endParaRPr lang="en-CA" sz="2400"/>
          </a:p>
          <a:p>
            <a:pPr>
              <a:lnSpc>
                <a:spcPct val="90000"/>
              </a:lnSpc>
            </a:pPr>
            <a:r>
              <a:rPr lang="en-CA" sz="2400"/>
              <a:t>Contemporary research shows that adolescence is a product of biological, psychological, and social forces.</a:t>
            </a:r>
          </a:p>
          <a:p>
            <a:pPr>
              <a:lnSpc>
                <a:spcPct val="90000"/>
              </a:lnSpc>
            </a:pPr>
            <a:endParaRPr lang="en-CA"/>
          </a:p>
        </p:txBody>
      </p:sp>
    </p:spTree>
    <p:extLst>
      <p:ext uri="{BB962C8B-B14F-4D97-AF65-F5344CB8AC3E}">
        <p14:creationId xmlns:p14="http://schemas.microsoft.com/office/powerpoint/2010/main" val="197558756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09" y="2204864"/>
            <a:ext cx="6120679" cy="4032448"/>
          </a:xfrm>
        </p:spPr>
        <p:txBody>
          <a:bodyPr>
            <a:normAutofit fontScale="55000" lnSpcReduction="20000"/>
          </a:bodyPr>
          <a:lstStyle/>
          <a:p>
            <a:pPr>
              <a:buFont typeface="Wingdings" pitchFamily="2" charset="2"/>
              <a:buChar char="§"/>
            </a:pPr>
            <a:r>
              <a:rPr lang="en-CA" sz="3400"/>
              <a:t>Hormonal </a:t>
            </a:r>
            <a:r>
              <a:rPr lang="en-CA" sz="3400" dirty="0"/>
              <a:t>changes beginning in middle childhood initiate puberty, on average, two years earlier for girls than boys.</a:t>
            </a:r>
          </a:p>
          <a:p>
            <a:pPr>
              <a:buFont typeface="Wingdings" pitchFamily="2" charset="2"/>
              <a:buChar char="§"/>
            </a:pPr>
            <a:r>
              <a:rPr lang="en-CA" sz="3400" dirty="0"/>
              <a:t>The first sign is the growth spurt.</a:t>
            </a:r>
          </a:p>
          <a:p>
            <a:pPr>
              <a:buFont typeface="Wingdings" pitchFamily="2" charset="2"/>
              <a:buChar char="§"/>
            </a:pPr>
            <a:r>
              <a:rPr lang="en-CA" sz="3400" dirty="0"/>
              <a:t>As the body enlarges, girls’ hips and boys’ shoulders broaden. Girls add more fat and boys add more muscle.</a:t>
            </a:r>
          </a:p>
          <a:p>
            <a:pPr>
              <a:buFont typeface="Wingdings" pitchFamily="2" charset="2"/>
              <a:buChar char="§"/>
            </a:pPr>
            <a:r>
              <a:rPr lang="en-CA" sz="3400" dirty="0"/>
              <a:t>Puberty brings improvement in gross motor performance, slower for girls than boys.</a:t>
            </a:r>
          </a:p>
          <a:p>
            <a:pPr>
              <a:buFont typeface="Wingdings" pitchFamily="2" charset="2"/>
              <a:buChar char="§"/>
            </a:pPr>
            <a:r>
              <a:rPr lang="en-CA" sz="3400" dirty="0"/>
              <a:t>Preoccupation with physical prowess leads some boys to use dangerous performance-enhancing drugs.</a:t>
            </a:r>
          </a:p>
          <a:p>
            <a:pPr>
              <a:buFont typeface="Wingdings" pitchFamily="2" charset="2"/>
              <a:buChar char="§"/>
            </a:pPr>
            <a:r>
              <a:rPr lang="en-CA" sz="3400" dirty="0"/>
              <a:t>Sports and exercise foster cognitive and social </a:t>
            </a:r>
            <a:r>
              <a:rPr lang="en-CA" sz="3400"/>
              <a:t>development.</a:t>
            </a:r>
            <a:endParaRPr lang="en-CA" sz="3400" dirty="0"/>
          </a:p>
        </p:txBody>
      </p:sp>
      <p:sp>
        <p:nvSpPr>
          <p:cNvPr id="5" name="TextBox 4"/>
          <p:cNvSpPr txBox="1"/>
          <p:nvPr/>
        </p:nvSpPr>
        <p:spPr>
          <a:xfrm>
            <a:off x="767410" y="1352962"/>
            <a:ext cx="9668112"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dirty="0">
                <a:ln>
                  <a:noFill/>
                </a:ln>
                <a:solidFill>
                  <a:prstClr val="black"/>
                </a:solidFill>
                <a:effectLst/>
                <a:uLnTx/>
                <a:uFillTx/>
                <a:latin typeface="Century Gothic" panose="020B0502020202020204"/>
                <a:ea typeface="+mn-ea"/>
                <a:cs typeface="+mn-cs"/>
              </a:rPr>
              <a:t>Physical Changes in Adolescence</a:t>
            </a:r>
          </a:p>
        </p:txBody>
      </p:sp>
      <p:pic>
        <p:nvPicPr>
          <p:cNvPr id="2050" name="Picture 2" descr="Image result for puberty and physical strength">
            <a:extLst>
              <a:ext uri="{FF2B5EF4-FFF2-40B4-BE49-F238E27FC236}">
                <a16:creationId xmlns:a16="http://schemas.microsoft.com/office/drawing/2014/main" id="{D3304F0B-A8F9-42EA-BC14-F2649D2F9F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652" r="12018"/>
          <a:stretch/>
        </p:blipFill>
        <p:spPr bwMode="auto">
          <a:xfrm>
            <a:off x="7037758" y="2186589"/>
            <a:ext cx="4380370" cy="367107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2BFBC737-1BAD-4600-9B8E-5BDE2CA3369C}"/>
              </a:ext>
            </a:extLst>
          </p:cNvPr>
          <p:cNvGraphicFramePr>
            <a:graphicFrameLocks noGrp="1"/>
          </p:cNvGraphicFramePr>
          <p:nvPr>
            <p:extLst>
              <p:ext uri="{D42A27DB-BD31-4B8C-83A1-F6EECF244321}">
                <p14:modId xmlns:p14="http://schemas.microsoft.com/office/powerpoint/2010/main" val="2324372721"/>
              </p:ext>
            </p:extLst>
          </p:nvPr>
        </p:nvGraphicFramePr>
        <p:xfrm>
          <a:off x="1331913" y="419100"/>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304926698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47431" y="1272182"/>
            <a:ext cx="9657084" cy="788666"/>
          </a:xfrm>
        </p:spPr>
        <p:txBody>
          <a:bodyPr>
            <a:normAutofit/>
          </a:bodyPr>
          <a:lstStyle/>
          <a:p>
            <a:r>
              <a:rPr lang="en-CA" sz="4000"/>
              <a:t>Physical Changes </a:t>
            </a:r>
            <a:r>
              <a:rPr lang="en-CA" sz="4000" dirty="0"/>
              <a:t>in Adolescence</a:t>
            </a:r>
          </a:p>
        </p:txBody>
      </p:sp>
      <p:sp>
        <p:nvSpPr>
          <p:cNvPr id="3" name="Content Placeholder 2"/>
          <p:cNvSpPr>
            <a:spLocks noGrp="1"/>
          </p:cNvSpPr>
          <p:nvPr>
            <p:ph idx="1"/>
          </p:nvPr>
        </p:nvSpPr>
        <p:spPr>
          <a:xfrm>
            <a:off x="847431" y="2196454"/>
            <a:ext cx="7696841" cy="4256882"/>
          </a:xfrm>
        </p:spPr>
        <p:txBody>
          <a:bodyPr>
            <a:normAutofit fontScale="92500" lnSpcReduction="10000"/>
          </a:bodyPr>
          <a:lstStyle/>
          <a:p>
            <a:r>
              <a:rPr lang="en-CA" sz="2400"/>
              <a:t>At </a:t>
            </a:r>
            <a:r>
              <a:rPr lang="en-CA" sz="2400" dirty="0"/>
              <a:t>puberty, changes in primary and secondary sexual characteristics accompany rapid body growth.</a:t>
            </a:r>
          </a:p>
          <a:p>
            <a:r>
              <a:rPr lang="en-CA" sz="2400" dirty="0"/>
              <a:t>Menarche</a:t>
            </a:r>
            <a:r>
              <a:rPr lang="en-CA" sz="2400" b="1" dirty="0"/>
              <a:t> </a:t>
            </a:r>
            <a:r>
              <a:rPr lang="en-CA" sz="2400" dirty="0"/>
              <a:t>occurs late in the girl’s sequence of pubertal events, after the growth spurt </a:t>
            </a:r>
            <a:r>
              <a:rPr lang="en-CA" sz="2400"/>
              <a:t>peaks.</a:t>
            </a:r>
          </a:p>
          <a:p>
            <a:r>
              <a:rPr lang="en-CA" sz="2400"/>
              <a:t>In </a:t>
            </a:r>
            <a:r>
              <a:rPr lang="en-CA" sz="2400" dirty="0"/>
              <a:t>boys, the peak in growth occurs later</a:t>
            </a:r>
            <a:r>
              <a:rPr lang="en-CA" sz="2400"/>
              <a:t>, preceded by </a:t>
            </a:r>
            <a:r>
              <a:rPr lang="en-CA" sz="2400" dirty="0"/>
              <a:t>enlargement of the sex </a:t>
            </a:r>
            <a:r>
              <a:rPr lang="en-CA" sz="2400"/>
              <a:t>organs.</a:t>
            </a:r>
          </a:p>
          <a:p>
            <a:r>
              <a:rPr lang="en-CA" sz="2400"/>
              <a:t>Heredity</a:t>
            </a:r>
            <a:r>
              <a:rPr lang="en-CA" sz="2400" dirty="0"/>
              <a:t>, nutrition, exercise, and overall physical health contribute to </a:t>
            </a:r>
            <a:r>
              <a:rPr lang="en-CA" sz="2400"/>
              <a:t>pubertal timing.</a:t>
            </a:r>
          </a:p>
          <a:p>
            <a:r>
              <a:rPr lang="en-CA" sz="2400"/>
              <a:t>Trend </a:t>
            </a:r>
            <a:r>
              <a:rPr lang="en-CA" sz="2400" dirty="0"/>
              <a:t>to earlier menarche has occurred in industrialized nations as physical well-being increased.   </a:t>
            </a:r>
          </a:p>
          <a:p>
            <a:pPr marL="0" indent="0">
              <a:buNone/>
            </a:pPr>
            <a:endParaRPr lang="en-CA" dirty="0"/>
          </a:p>
        </p:txBody>
      </p:sp>
      <p:pic>
        <p:nvPicPr>
          <p:cNvPr id="1026" name="Picture 2" descr="Image result for puberty">
            <a:extLst>
              <a:ext uri="{FF2B5EF4-FFF2-40B4-BE49-F238E27FC236}">
                <a16:creationId xmlns:a16="http://schemas.microsoft.com/office/drawing/2014/main" id="{16AB1691-8B23-4BA2-BE1D-48D5EE2982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5978" y="2196454"/>
            <a:ext cx="3031544" cy="353680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a:extLst>
              <a:ext uri="{FF2B5EF4-FFF2-40B4-BE49-F238E27FC236}">
                <a16:creationId xmlns:a16="http://schemas.microsoft.com/office/drawing/2014/main" id="{74B0EEB8-E534-4C8C-BA39-C0F1A95121D5}"/>
              </a:ext>
            </a:extLst>
          </p:cNvPr>
          <p:cNvGraphicFramePr>
            <a:graphicFrameLocks noGrp="1"/>
          </p:cNvGraphicFramePr>
          <p:nvPr>
            <p:extLst>
              <p:ext uri="{D42A27DB-BD31-4B8C-83A1-F6EECF244321}">
                <p14:modId xmlns:p14="http://schemas.microsoft.com/office/powerpoint/2010/main" val="2683456996"/>
              </p:ext>
            </p:extLst>
          </p:nvPr>
        </p:nvGraphicFramePr>
        <p:xfrm>
          <a:off x="998385" y="404664"/>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180446405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27448" y="1413172"/>
            <a:ext cx="8496943" cy="932682"/>
          </a:xfrm>
        </p:spPr>
        <p:txBody>
          <a:bodyPr/>
          <a:lstStyle/>
          <a:p>
            <a:r>
              <a:rPr lang="en-CA"/>
              <a:t>Physical Changes </a:t>
            </a:r>
            <a:r>
              <a:rPr lang="en-CA" dirty="0"/>
              <a:t>in Adolescence</a:t>
            </a:r>
          </a:p>
        </p:txBody>
      </p:sp>
      <p:sp>
        <p:nvSpPr>
          <p:cNvPr id="3" name="Content Placeholder 2"/>
          <p:cNvSpPr>
            <a:spLocks noGrp="1"/>
          </p:cNvSpPr>
          <p:nvPr>
            <p:ph idx="1"/>
          </p:nvPr>
        </p:nvSpPr>
        <p:spPr>
          <a:xfrm>
            <a:off x="767409" y="2276872"/>
            <a:ext cx="6552727" cy="3960440"/>
          </a:xfrm>
        </p:spPr>
        <p:txBody>
          <a:bodyPr>
            <a:normAutofit/>
          </a:bodyPr>
          <a:lstStyle/>
          <a:p>
            <a:r>
              <a:rPr lang="en-CA" sz="2200"/>
              <a:t>There </a:t>
            </a:r>
            <a:r>
              <a:rPr lang="en-CA" sz="2200" dirty="0"/>
              <a:t>are many changes to the synapses in the brain in adolescence that support cognitive advances. </a:t>
            </a:r>
          </a:p>
          <a:p>
            <a:r>
              <a:rPr lang="en-CA" sz="2200" dirty="0"/>
              <a:t>Increased responsiveness of neurons to excitatory neurotransmitters may play a role </a:t>
            </a:r>
            <a:r>
              <a:rPr lang="en-CA" sz="2200"/>
              <a:t>in teenagers’ </a:t>
            </a:r>
            <a:r>
              <a:rPr lang="en-CA" sz="2200" dirty="0"/>
              <a:t>drive for novel experiences.</a:t>
            </a:r>
          </a:p>
          <a:p>
            <a:r>
              <a:rPr lang="en-CA" sz="2200"/>
              <a:t>Changes </a:t>
            </a:r>
            <a:r>
              <a:rPr lang="en-CA" sz="2200" dirty="0"/>
              <a:t>also occur in brain regulation of sleep.</a:t>
            </a:r>
          </a:p>
          <a:p>
            <a:r>
              <a:rPr lang="en-CA" sz="2200"/>
              <a:t>Adolescents </a:t>
            </a:r>
            <a:r>
              <a:rPr lang="en-CA" sz="2200" dirty="0"/>
              <a:t>go to bed much later, and sleep deprivation increases.</a:t>
            </a:r>
          </a:p>
          <a:p>
            <a:pPr marL="0" indent="0">
              <a:buNone/>
            </a:pPr>
            <a:endParaRPr lang="en-C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6160" y="2420888"/>
            <a:ext cx="3485712" cy="2618157"/>
          </a:xfrm>
          <a:prstGeom prst="rect">
            <a:avLst/>
          </a:prstGeom>
        </p:spPr>
      </p:pic>
      <p:graphicFrame>
        <p:nvGraphicFramePr>
          <p:cNvPr id="6" name="Table 5">
            <a:extLst>
              <a:ext uri="{FF2B5EF4-FFF2-40B4-BE49-F238E27FC236}">
                <a16:creationId xmlns:a16="http://schemas.microsoft.com/office/drawing/2014/main" id="{FA751573-2EEA-40D0-BE86-B8E845A1FA92}"/>
              </a:ext>
            </a:extLst>
          </p:cNvPr>
          <p:cNvGraphicFramePr>
            <a:graphicFrameLocks noGrp="1"/>
          </p:cNvGraphicFramePr>
          <p:nvPr>
            <p:extLst>
              <p:ext uri="{D42A27DB-BD31-4B8C-83A1-F6EECF244321}">
                <p14:modId xmlns:p14="http://schemas.microsoft.com/office/powerpoint/2010/main" val="3222064334"/>
              </p:ext>
            </p:extLst>
          </p:nvPr>
        </p:nvGraphicFramePr>
        <p:xfrm>
          <a:off x="893763" y="403547"/>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117212836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11424" y="1704230"/>
            <a:ext cx="9217024" cy="716658"/>
          </a:xfrm>
        </p:spPr>
        <p:txBody>
          <a:bodyPr/>
          <a:lstStyle/>
          <a:p>
            <a:r>
              <a:rPr lang="en-CA"/>
              <a:t>Physical Changes </a:t>
            </a:r>
            <a:r>
              <a:rPr lang="en-CA" dirty="0"/>
              <a:t>in Adolescence</a:t>
            </a:r>
          </a:p>
        </p:txBody>
      </p:sp>
      <p:sp>
        <p:nvSpPr>
          <p:cNvPr id="3" name="Content Placeholder 2"/>
          <p:cNvSpPr>
            <a:spLocks noGrp="1"/>
          </p:cNvSpPr>
          <p:nvPr>
            <p:ph idx="1"/>
          </p:nvPr>
        </p:nvSpPr>
        <p:spPr>
          <a:xfrm>
            <a:off x="911424" y="2517417"/>
            <a:ext cx="9821044" cy="3431863"/>
          </a:xfrm>
        </p:spPr>
        <p:txBody>
          <a:bodyPr>
            <a:normAutofit/>
          </a:bodyPr>
          <a:lstStyle/>
          <a:p>
            <a:pPr marL="0" indent="0">
              <a:buNone/>
            </a:pPr>
            <a:r>
              <a:rPr lang="en-CA" sz="2400" b="1" dirty="0"/>
              <a:t>Health issues</a:t>
            </a:r>
          </a:p>
          <a:p>
            <a:r>
              <a:rPr lang="en-CA" sz="2400" dirty="0"/>
              <a:t>Nutritional requirements increase with rapid body growth.</a:t>
            </a:r>
          </a:p>
          <a:p>
            <a:r>
              <a:rPr lang="en-CA" sz="2400" dirty="0"/>
              <a:t>Poor eating habits lead adolescence to have deficient diets.</a:t>
            </a:r>
          </a:p>
          <a:p>
            <a:r>
              <a:rPr lang="en-CA" sz="2400" dirty="0"/>
              <a:t>Frequency of family meals is associated with healthy eating.</a:t>
            </a:r>
          </a:p>
          <a:p>
            <a:r>
              <a:rPr lang="en-CA" sz="2400" dirty="0"/>
              <a:t>Early puberty, maladaptive family interactions and societal pressures heighten risk of eating disorders such as </a:t>
            </a:r>
            <a:r>
              <a:rPr lang="en-CA" sz="2400" b="1" dirty="0"/>
              <a:t>anorexia nervosa </a:t>
            </a:r>
            <a:r>
              <a:rPr lang="en-CA" sz="2400" dirty="0"/>
              <a:t>and </a:t>
            </a:r>
            <a:r>
              <a:rPr lang="en-CA" sz="2400" b="1" dirty="0"/>
              <a:t>bulimia nervosa</a:t>
            </a:r>
            <a:r>
              <a:rPr lang="en-CA" sz="2400" dirty="0"/>
              <a:t>.</a:t>
            </a:r>
          </a:p>
        </p:txBody>
      </p:sp>
      <p:graphicFrame>
        <p:nvGraphicFramePr>
          <p:cNvPr id="5" name="Table 4">
            <a:extLst>
              <a:ext uri="{FF2B5EF4-FFF2-40B4-BE49-F238E27FC236}">
                <a16:creationId xmlns:a16="http://schemas.microsoft.com/office/drawing/2014/main" id="{D7D9BF4E-BB6D-46CF-8BD9-8220C0F046E7}"/>
              </a:ext>
            </a:extLst>
          </p:cNvPr>
          <p:cNvGraphicFramePr>
            <a:graphicFrameLocks noGrp="1"/>
          </p:cNvGraphicFramePr>
          <p:nvPr>
            <p:extLst>
              <p:ext uri="{D42A27DB-BD31-4B8C-83A1-F6EECF244321}">
                <p14:modId xmlns:p14="http://schemas.microsoft.com/office/powerpoint/2010/main" val="1323230793"/>
              </p:ext>
            </p:extLst>
          </p:nvPr>
        </p:nvGraphicFramePr>
        <p:xfrm>
          <a:off x="1150938" y="584684"/>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182681484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04301" y="1416198"/>
            <a:ext cx="9289031" cy="788666"/>
          </a:xfrm>
        </p:spPr>
        <p:txBody>
          <a:bodyPr/>
          <a:lstStyle/>
          <a:p>
            <a:r>
              <a:rPr lang="en-CA"/>
              <a:t>Physical Changes </a:t>
            </a:r>
            <a:r>
              <a:rPr lang="en-CA" dirty="0"/>
              <a:t>in Adolescence</a:t>
            </a:r>
          </a:p>
        </p:txBody>
      </p:sp>
      <p:sp>
        <p:nvSpPr>
          <p:cNvPr id="3" name="Content Placeholder 2"/>
          <p:cNvSpPr>
            <a:spLocks noGrp="1"/>
          </p:cNvSpPr>
          <p:nvPr>
            <p:ph idx="1"/>
          </p:nvPr>
        </p:nvSpPr>
        <p:spPr>
          <a:xfrm>
            <a:off x="911424" y="2204864"/>
            <a:ext cx="6984775" cy="4242714"/>
          </a:xfrm>
        </p:spPr>
        <p:txBody>
          <a:bodyPr>
            <a:normAutofit fontScale="92500"/>
          </a:bodyPr>
          <a:lstStyle/>
          <a:p>
            <a:r>
              <a:rPr lang="en-CA" sz="2400"/>
              <a:t>Puberty is accompanied by psychological distancing from parents.  </a:t>
            </a:r>
          </a:p>
          <a:p>
            <a:r>
              <a:rPr lang="en-CA" sz="2400"/>
              <a:t>This </a:t>
            </a:r>
            <a:r>
              <a:rPr lang="en-CA" sz="2400" dirty="0"/>
              <a:t>reaction may be a modern substitution for physical departure from the family, which occurs at this time in primate species.</a:t>
            </a:r>
          </a:p>
          <a:p>
            <a:r>
              <a:rPr lang="en-CA" sz="2400" dirty="0"/>
              <a:t>Early maturing boys and late maturing girls have higher body image as this matches cultural standards.</a:t>
            </a:r>
          </a:p>
          <a:p>
            <a:r>
              <a:rPr lang="en-CA" sz="2400" dirty="0"/>
              <a:t>Early maturing girls and late maturing boys fit in least well with peers</a:t>
            </a:r>
            <a:r>
              <a:rPr lang="en-CA" sz="2400"/>
              <a:t>, experience </a:t>
            </a:r>
            <a:r>
              <a:rPr lang="en-CA" sz="2400" dirty="0"/>
              <a:t>emotional and social difficulties.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1889" y="2388102"/>
            <a:ext cx="3318687" cy="2298498"/>
          </a:xfrm>
          <a:prstGeom prst="rect">
            <a:avLst/>
          </a:prstGeom>
        </p:spPr>
      </p:pic>
      <p:graphicFrame>
        <p:nvGraphicFramePr>
          <p:cNvPr id="6" name="Table 5">
            <a:extLst>
              <a:ext uri="{FF2B5EF4-FFF2-40B4-BE49-F238E27FC236}">
                <a16:creationId xmlns:a16="http://schemas.microsoft.com/office/drawing/2014/main" id="{1F48C8EA-6CB9-42DC-B62D-A7FB0B75F73D}"/>
              </a:ext>
            </a:extLst>
          </p:cNvPr>
          <p:cNvGraphicFramePr>
            <a:graphicFrameLocks noGrp="1"/>
          </p:cNvGraphicFramePr>
          <p:nvPr>
            <p:extLst>
              <p:ext uri="{D42A27DB-BD31-4B8C-83A1-F6EECF244321}">
                <p14:modId xmlns:p14="http://schemas.microsoft.com/office/powerpoint/2010/main" val="614715770"/>
              </p:ext>
            </p:extLst>
          </p:nvPr>
        </p:nvGraphicFramePr>
        <p:xfrm>
          <a:off x="911424" y="44358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289014695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6517" y="2323056"/>
            <a:ext cx="6912766" cy="2592288"/>
          </a:xfrm>
        </p:spPr>
        <p:txBody>
          <a:bodyPr>
            <a:normAutofit fontScale="92500" lnSpcReduction="10000"/>
          </a:bodyPr>
          <a:lstStyle/>
          <a:p>
            <a:pPr marL="0" indent="0">
              <a:buNone/>
            </a:pPr>
            <a:r>
              <a:rPr lang="en-CA" sz="2400" b="1"/>
              <a:t>Sexual behaviour</a:t>
            </a:r>
          </a:p>
          <a:p>
            <a:r>
              <a:rPr lang="en-CA" sz="2400" b="1"/>
              <a:t>Read these articles on healthy sexual development in adolescence:</a:t>
            </a:r>
          </a:p>
          <a:p>
            <a:r>
              <a:rPr lang="en-CA" sz="2400" b="1">
                <a:hlinkClick r:id="rId2"/>
              </a:rPr>
              <a:t>http://actforyouth.net/sexual_health/sexual_development/</a:t>
            </a:r>
            <a:endParaRPr lang="en-CA" sz="2400" b="1"/>
          </a:p>
          <a:p>
            <a:r>
              <a:rPr lang="en-CA" sz="2400" b="1">
                <a:hlinkClick r:id="rId3"/>
              </a:rPr>
              <a:t>https://www.ncbi.nlm.nih.gov/pmc/articles/PMC4477452/</a:t>
            </a:r>
            <a:endParaRPr lang="en-CA" sz="2400" b="1"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45613" y="1556792"/>
            <a:ext cx="3358552" cy="3358552"/>
          </a:xfrm>
          <a:prstGeom prst="rect">
            <a:avLst/>
          </a:prstGeom>
        </p:spPr>
      </p:pic>
      <p:graphicFrame>
        <p:nvGraphicFramePr>
          <p:cNvPr id="2" name="Table 1">
            <a:extLst>
              <a:ext uri="{FF2B5EF4-FFF2-40B4-BE49-F238E27FC236}">
                <a16:creationId xmlns:a16="http://schemas.microsoft.com/office/drawing/2014/main" id="{6DD81EBA-8EAA-4A23-A201-0F0BA10E89C7}"/>
              </a:ext>
            </a:extLst>
          </p:cNvPr>
          <p:cNvGraphicFramePr>
            <a:graphicFrameLocks noGrp="1"/>
          </p:cNvGraphicFramePr>
          <p:nvPr>
            <p:extLst>
              <p:ext uri="{D42A27DB-BD31-4B8C-83A1-F6EECF244321}">
                <p14:modId xmlns:p14="http://schemas.microsoft.com/office/powerpoint/2010/main" val="3464958052"/>
              </p:ext>
            </p:extLst>
          </p:nvPr>
        </p:nvGraphicFramePr>
        <p:xfrm>
          <a:off x="816517" y="485775"/>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85694122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10" y="1412776"/>
            <a:ext cx="6768752" cy="4752528"/>
          </a:xfrm>
        </p:spPr>
        <p:txBody>
          <a:bodyPr>
            <a:normAutofit/>
          </a:bodyPr>
          <a:lstStyle/>
          <a:p>
            <a:pPr marL="0" indent="0">
              <a:buNone/>
            </a:pPr>
            <a:r>
              <a:rPr lang="en-CA" sz="2400" b="1" dirty="0"/>
              <a:t>Sexual behaviour</a:t>
            </a:r>
          </a:p>
          <a:p>
            <a:r>
              <a:rPr lang="en-CA" sz="2400" dirty="0"/>
              <a:t>Early, frequent sexual activity is linked to factors associated with economic disadvantage.</a:t>
            </a:r>
          </a:p>
          <a:p>
            <a:r>
              <a:rPr lang="en-CA" sz="2400" dirty="0"/>
              <a:t>Many sexually active teenagers do not practice contraception consistently.</a:t>
            </a:r>
          </a:p>
          <a:p>
            <a:r>
              <a:rPr lang="en-CA" sz="2400" dirty="0"/>
              <a:t>Adolescent cognitive processes and a lack of social support for responsible sexual behaviour, including access to birth control, underlie this failure to take precautions against pregnancy.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52184" y="1772816"/>
            <a:ext cx="3358552" cy="3358552"/>
          </a:xfrm>
          <a:prstGeom prst="rect">
            <a:avLst/>
          </a:prstGeom>
        </p:spPr>
      </p:pic>
      <p:graphicFrame>
        <p:nvGraphicFramePr>
          <p:cNvPr id="2" name="Table 1">
            <a:extLst>
              <a:ext uri="{FF2B5EF4-FFF2-40B4-BE49-F238E27FC236}">
                <a16:creationId xmlns:a16="http://schemas.microsoft.com/office/drawing/2014/main" id="{0F98A165-F6AC-4402-B4CB-B421DFF32254}"/>
              </a:ext>
            </a:extLst>
          </p:cNvPr>
          <p:cNvGraphicFramePr>
            <a:graphicFrameLocks noGrp="1"/>
          </p:cNvGraphicFramePr>
          <p:nvPr>
            <p:extLst>
              <p:ext uri="{D42A27DB-BD31-4B8C-83A1-F6EECF244321}">
                <p14:modId xmlns:p14="http://schemas.microsoft.com/office/powerpoint/2010/main" val="3226383466"/>
              </p:ext>
            </p:extLst>
          </p:nvPr>
        </p:nvGraphicFramePr>
        <p:xfrm>
          <a:off x="915506" y="514350"/>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198665214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96081" y="1681928"/>
            <a:ext cx="6984776" cy="788666"/>
          </a:xfrm>
        </p:spPr>
        <p:txBody>
          <a:bodyPr/>
          <a:lstStyle/>
          <a:p>
            <a:r>
              <a:rPr lang="en-CA"/>
              <a:t>Sexuality in </a:t>
            </a:r>
            <a:r>
              <a:rPr lang="en-CA" dirty="0"/>
              <a:t>Adolescence</a:t>
            </a:r>
          </a:p>
        </p:txBody>
      </p:sp>
      <p:sp>
        <p:nvSpPr>
          <p:cNvPr id="3" name="Content Placeholder 2"/>
          <p:cNvSpPr>
            <a:spLocks noGrp="1"/>
          </p:cNvSpPr>
          <p:nvPr>
            <p:ph idx="1"/>
          </p:nvPr>
        </p:nvSpPr>
        <p:spPr>
          <a:xfrm>
            <a:off x="996081" y="2492896"/>
            <a:ext cx="6984776" cy="3816424"/>
          </a:xfrm>
        </p:spPr>
        <p:txBody>
          <a:bodyPr>
            <a:normAutofit/>
          </a:bodyPr>
          <a:lstStyle/>
          <a:p>
            <a:r>
              <a:rPr lang="en-CA" sz="2000" dirty="0"/>
              <a:t>About 2 to 3 percent of young people identify as lesbian</a:t>
            </a:r>
            <a:r>
              <a:rPr lang="en-CA" sz="2000"/>
              <a:t>, gay, </a:t>
            </a:r>
            <a:r>
              <a:rPr lang="en-CA" sz="2000" dirty="0"/>
              <a:t>or bisexual.</a:t>
            </a:r>
          </a:p>
          <a:p>
            <a:r>
              <a:rPr lang="en-CA" sz="2000" dirty="0"/>
              <a:t>Biological factors, including heredity and prenatal hormone levels, play an important role in homosexuality.</a:t>
            </a:r>
          </a:p>
          <a:p>
            <a:r>
              <a:rPr lang="en-CA" sz="2000" dirty="0"/>
              <a:t>Lesbian and gay teenagers face special challenges in developing a </a:t>
            </a:r>
            <a:r>
              <a:rPr lang="en-CA" sz="2000"/>
              <a:t>positive sexual </a:t>
            </a:r>
            <a:r>
              <a:rPr lang="en-CA" sz="2000" dirty="0"/>
              <a:t>identity. </a:t>
            </a:r>
          </a:p>
          <a:p>
            <a:r>
              <a:rPr lang="en-CA" sz="2000" dirty="0"/>
              <a:t>High levels </a:t>
            </a:r>
            <a:r>
              <a:rPr lang="en-CA" sz="2000"/>
              <a:t>of STDs </a:t>
            </a:r>
            <a:r>
              <a:rPr lang="en-CA" sz="2000" dirty="0"/>
              <a:t>in teenagers due to early sexual activity, inconsistent contraceptive use, and limited knowledge </a:t>
            </a:r>
            <a:r>
              <a:rPr lang="en-CA" sz="2000"/>
              <a:t>about STDs.</a:t>
            </a:r>
            <a:endParaRPr lang="en-CA" sz="2000" dirty="0"/>
          </a:p>
          <a:p>
            <a:pPr marL="0" indent="0">
              <a:buNone/>
            </a:pPr>
            <a:endParaRPr lang="en-CA" dirty="0"/>
          </a:p>
        </p:txBody>
      </p:sp>
      <p:pic>
        <p:nvPicPr>
          <p:cNvPr id="2050" name="Picture 2" descr="Image result for gay teenagers">
            <a:extLst>
              <a:ext uri="{FF2B5EF4-FFF2-40B4-BE49-F238E27FC236}">
                <a16:creationId xmlns:a16="http://schemas.microsoft.com/office/drawing/2014/main" id="{60FC3174-C42F-47ED-AFA2-E8F5980792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84232" y="1762555"/>
            <a:ext cx="3161928" cy="416584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a:extLst>
              <a:ext uri="{FF2B5EF4-FFF2-40B4-BE49-F238E27FC236}">
                <a16:creationId xmlns:a16="http://schemas.microsoft.com/office/drawing/2014/main" id="{DDD6B16D-5F63-414C-B8ED-24FDAD5E1AA8}"/>
              </a:ext>
            </a:extLst>
          </p:cNvPr>
          <p:cNvGraphicFramePr>
            <a:graphicFrameLocks noGrp="1"/>
          </p:cNvGraphicFramePr>
          <p:nvPr>
            <p:extLst>
              <p:ext uri="{D42A27DB-BD31-4B8C-83A1-F6EECF244321}">
                <p14:modId xmlns:p14="http://schemas.microsoft.com/office/powerpoint/2010/main" val="2866499767"/>
              </p:ext>
            </p:extLst>
          </p:nvPr>
        </p:nvGraphicFramePr>
        <p:xfrm>
          <a:off x="1074738" y="548680"/>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83340712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67408" y="1628800"/>
            <a:ext cx="6311387" cy="788666"/>
          </a:xfrm>
        </p:spPr>
        <p:txBody>
          <a:bodyPr/>
          <a:lstStyle/>
          <a:p>
            <a:r>
              <a:rPr lang="en-CA"/>
              <a:t>Sexuality in </a:t>
            </a:r>
            <a:r>
              <a:rPr lang="en-CA" dirty="0"/>
              <a:t>Adolescence</a:t>
            </a:r>
          </a:p>
        </p:txBody>
      </p:sp>
      <p:sp>
        <p:nvSpPr>
          <p:cNvPr id="3" name="Content Placeholder 2"/>
          <p:cNvSpPr>
            <a:spLocks noGrp="1"/>
          </p:cNvSpPr>
          <p:nvPr>
            <p:ph idx="1"/>
          </p:nvPr>
        </p:nvSpPr>
        <p:spPr>
          <a:xfrm>
            <a:off x="767408" y="2564904"/>
            <a:ext cx="6048672" cy="3600400"/>
          </a:xfrm>
        </p:spPr>
        <p:txBody>
          <a:bodyPr>
            <a:normAutofit/>
          </a:bodyPr>
          <a:lstStyle/>
          <a:p>
            <a:r>
              <a:rPr lang="en-CA" sz="2200">
                <a:solidFill>
                  <a:schemeClr val="tx1"/>
                </a:solidFill>
              </a:rPr>
              <a:t>Adolescent </a:t>
            </a:r>
            <a:r>
              <a:rPr lang="en-CA" sz="2200" dirty="0">
                <a:solidFill>
                  <a:schemeClr val="tx1"/>
                </a:solidFill>
              </a:rPr>
              <a:t>pregnancy  is associated with </a:t>
            </a:r>
            <a:r>
              <a:rPr lang="en-CA" sz="2200">
                <a:solidFill>
                  <a:schemeClr val="tx1"/>
                </a:solidFill>
              </a:rPr>
              <a:t>school drop-out</a:t>
            </a:r>
            <a:r>
              <a:rPr lang="en-CA" sz="2200" dirty="0">
                <a:solidFill>
                  <a:schemeClr val="tx1"/>
                </a:solidFill>
              </a:rPr>
              <a:t>, reduced chances of marriage, greater likelihood of divorce, and poverty - jeopardizing the well being of parent and child.</a:t>
            </a:r>
          </a:p>
          <a:p>
            <a:r>
              <a:rPr lang="en-CA" sz="2200" dirty="0">
                <a:solidFill>
                  <a:schemeClr val="tx1"/>
                </a:solidFill>
              </a:rPr>
              <a:t>Effective </a:t>
            </a:r>
            <a:r>
              <a:rPr lang="en-CA" sz="2200">
                <a:solidFill>
                  <a:schemeClr val="tx1"/>
                </a:solidFill>
              </a:rPr>
              <a:t>sex education </a:t>
            </a:r>
            <a:r>
              <a:rPr lang="en-CA" sz="2200" dirty="0">
                <a:solidFill>
                  <a:schemeClr val="tx1"/>
                </a:solidFill>
              </a:rPr>
              <a:t>is important.</a:t>
            </a:r>
          </a:p>
          <a:p>
            <a:r>
              <a:rPr lang="en-CA" sz="2200" dirty="0">
                <a:solidFill>
                  <a:schemeClr val="tx1"/>
                </a:solidFill>
              </a:rPr>
              <a:t>Teenage alcohol and drug use is pervasive reflecting sensation seeking and drug dependent culture.</a:t>
            </a:r>
          </a:p>
          <a:p>
            <a:endParaRPr lang="en-CA" dirty="0"/>
          </a:p>
          <a:p>
            <a:endParaRPr lang="en-CA" dirty="0"/>
          </a:p>
        </p:txBody>
      </p:sp>
      <p:pic>
        <p:nvPicPr>
          <p:cNvPr id="3074" name="Picture 2" descr="Image result for pregnant teenagers">
            <a:extLst>
              <a:ext uri="{FF2B5EF4-FFF2-40B4-BE49-F238E27FC236}">
                <a16:creationId xmlns:a16="http://schemas.microsoft.com/office/drawing/2014/main" id="{C3FBDA79-20BB-4DB7-A394-2B0F95D744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0216" y="1772816"/>
            <a:ext cx="3168352" cy="417430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a:extLst>
              <a:ext uri="{FF2B5EF4-FFF2-40B4-BE49-F238E27FC236}">
                <a16:creationId xmlns:a16="http://schemas.microsoft.com/office/drawing/2014/main" id="{D3CDA277-E552-4FF4-AB87-0F13167D9A69}"/>
              </a:ext>
            </a:extLst>
          </p:cNvPr>
          <p:cNvGraphicFramePr>
            <a:graphicFrameLocks noGrp="1"/>
          </p:cNvGraphicFramePr>
          <p:nvPr>
            <p:extLst>
              <p:ext uri="{D42A27DB-BD31-4B8C-83A1-F6EECF244321}">
                <p14:modId xmlns:p14="http://schemas.microsoft.com/office/powerpoint/2010/main" val="3276977456"/>
              </p:ext>
            </p:extLst>
          </p:nvPr>
        </p:nvGraphicFramePr>
        <p:xfrm>
          <a:off x="912813" y="582973"/>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312729685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5513" y="2104605"/>
            <a:ext cx="6406933" cy="4320480"/>
          </a:xfrm>
        </p:spPr>
        <p:txBody>
          <a:bodyPr>
            <a:normAutofit/>
          </a:bodyPr>
          <a:lstStyle/>
          <a:p>
            <a:pPr marL="0" indent="0">
              <a:buNone/>
            </a:pPr>
            <a:r>
              <a:rPr lang="en-CA" sz="2400" b="1" dirty="0"/>
              <a:t>Psychological impact of pubertal events</a:t>
            </a:r>
          </a:p>
          <a:p>
            <a:r>
              <a:rPr lang="en-CA" sz="2400" dirty="0"/>
              <a:t>Girls react to menarche with mixed emotion as do boys but girls generally receive more support.</a:t>
            </a:r>
          </a:p>
          <a:p>
            <a:r>
              <a:rPr lang="en-CA" sz="2400" dirty="0"/>
              <a:t>Hormone levels, negative life events and adult-structured situations are associated with negative moods.</a:t>
            </a:r>
          </a:p>
          <a:p>
            <a:r>
              <a:rPr lang="en-CA" sz="2400" dirty="0"/>
              <a:t>In contrast, teenagers are upbeat when with friends and in self-chosen </a:t>
            </a:r>
            <a:r>
              <a:rPr lang="en-CA" sz="2400"/>
              <a:t>activities.</a:t>
            </a:r>
            <a:endParaRPr lang="en-CA" sz="2400" dirty="0"/>
          </a:p>
        </p:txBody>
      </p:sp>
      <p:sp>
        <p:nvSpPr>
          <p:cNvPr id="4" name="TextBox 3"/>
          <p:cNvSpPr txBox="1"/>
          <p:nvPr/>
        </p:nvSpPr>
        <p:spPr>
          <a:xfrm>
            <a:off x="839416" y="1197114"/>
            <a:ext cx="9657084"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a:ln>
                  <a:noFill/>
                </a:ln>
                <a:solidFill>
                  <a:prstClr val="black"/>
                </a:solidFill>
                <a:effectLst/>
                <a:uLnTx/>
                <a:uFillTx/>
                <a:latin typeface="Century Gothic" panose="020B0502020202020204"/>
                <a:ea typeface="+mn-ea"/>
                <a:cs typeface="+mn-cs"/>
              </a:rPr>
              <a:t>Emotional Changes </a:t>
            </a:r>
            <a:r>
              <a:rPr kumimoji="0" lang="en-CA" sz="4000" b="0" i="0" u="none" strike="noStrike" kern="1200" cap="none" spc="0" normalizeH="0" baseline="0" noProof="0" dirty="0">
                <a:ln>
                  <a:noFill/>
                </a:ln>
                <a:solidFill>
                  <a:prstClr val="black"/>
                </a:solidFill>
                <a:effectLst/>
                <a:uLnTx/>
                <a:uFillTx/>
                <a:latin typeface="Century Gothic" panose="020B0502020202020204"/>
                <a:ea typeface="+mn-ea"/>
                <a:cs typeface="+mn-cs"/>
              </a:rPr>
              <a:t>in Adolescence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2163" y="2156542"/>
            <a:ext cx="3864745" cy="3864745"/>
          </a:xfrm>
          <a:prstGeom prst="rect">
            <a:avLst/>
          </a:prstGeom>
        </p:spPr>
      </p:pic>
      <p:graphicFrame>
        <p:nvGraphicFramePr>
          <p:cNvPr id="6" name="Table 5">
            <a:extLst>
              <a:ext uri="{FF2B5EF4-FFF2-40B4-BE49-F238E27FC236}">
                <a16:creationId xmlns:a16="http://schemas.microsoft.com/office/drawing/2014/main" id="{7A144277-01B3-4681-A7AE-355536731C39}"/>
              </a:ext>
            </a:extLst>
          </p:cNvPr>
          <p:cNvGraphicFramePr>
            <a:graphicFrameLocks noGrp="1"/>
          </p:cNvGraphicFramePr>
          <p:nvPr>
            <p:extLst>
              <p:ext uri="{D42A27DB-BD31-4B8C-83A1-F6EECF244321}">
                <p14:modId xmlns:p14="http://schemas.microsoft.com/office/powerpoint/2010/main" val="1211069838"/>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368912195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83432" y="1277772"/>
            <a:ext cx="9777245" cy="932684"/>
          </a:xfrm>
        </p:spPr>
        <p:txBody>
          <a:bodyPr>
            <a:noAutofit/>
          </a:bodyPr>
          <a:lstStyle/>
          <a:p>
            <a:r>
              <a:rPr lang="en-CA" dirty="0"/>
              <a:t>Emotional/Social Changes In Adolescence</a:t>
            </a:r>
          </a:p>
        </p:txBody>
      </p:sp>
      <p:sp>
        <p:nvSpPr>
          <p:cNvPr id="3" name="Content Placeholder 2"/>
          <p:cNvSpPr>
            <a:spLocks noGrp="1"/>
          </p:cNvSpPr>
          <p:nvPr>
            <p:ph idx="1"/>
          </p:nvPr>
        </p:nvSpPr>
        <p:spPr>
          <a:xfrm>
            <a:off x="983432" y="2132856"/>
            <a:ext cx="6192688" cy="4320480"/>
          </a:xfrm>
        </p:spPr>
        <p:txBody>
          <a:bodyPr>
            <a:normAutofit fontScale="92500" lnSpcReduction="20000"/>
          </a:bodyPr>
          <a:lstStyle/>
          <a:p>
            <a:r>
              <a:rPr lang="en-CA" sz="2400"/>
              <a:t>According </a:t>
            </a:r>
            <a:r>
              <a:rPr lang="en-CA" sz="2400" dirty="0"/>
              <a:t>to Erikson’s theory, identity is the major personality achievement of adolescence.</a:t>
            </a:r>
          </a:p>
          <a:p>
            <a:pPr marL="285750" indent="-285750"/>
            <a:r>
              <a:rPr lang="en-CA" sz="2400" dirty="0"/>
              <a:t>Young people who successfully resolve the psychological conflict of identity versus role confusion construct a solid self-definition.</a:t>
            </a:r>
          </a:p>
          <a:p>
            <a:pPr marL="285750" indent="-285750"/>
            <a:r>
              <a:rPr lang="en-CA" sz="2400" dirty="0"/>
              <a:t>This consists of solid self-definition  and self-chosen values and goals.</a:t>
            </a:r>
          </a:p>
          <a:p>
            <a:pPr marL="285750" indent="-285750"/>
            <a:r>
              <a:rPr lang="en-CA" sz="2400" dirty="0"/>
              <a:t>Cognitive changes lead adolescent self-descriptions to be more organized.</a:t>
            </a:r>
          </a:p>
          <a:p>
            <a:pPr marL="285750" indent="-285750"/>
            <a:r>
              <a:rPr lang="en-CA" sz="2400" dirty="0"/>
              <a:t>Personal and moral values appear as key themes.</a:t>
            </a:r>
          </a:p>
          <a:p>
            <a:endParaRPr lang="en-US" sz="1800" b="1" u="sng" dirty="0"/>
          </a:p>
          <a:p>
            <a:endParaRPr lang="en-US" dirty="0"/>
          </a:p>
          <a:p>
            <a:endParaRPr lang="en-CA"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95095" y="2132857"/>
            <a:ext cx="2677369" cy="2428876"/>
          </a:xfrm>
          <a:prstGeom prst="rect">
            <a:avLst/>
          </a:prstGeom>
        </p:spPr>
      </p:pic>
      <p:sp>
        <p:nvSpPr>
          <p:cNvPr id="4" name="TextBox 3"/>
          <p:cNvSpPr txBox="1"/>
          <p:nvPr/>
        </p:nvSpPr>
        <p:spPr>
          <a:xfrm>
            <a:off x="7564098" y="4883676"/>
            <a:ext cx="4004510" cy="1569660"/>
          </a:xfrm>
          <a:prstGeom prst="rect">
            <a:avLst/>
          </a:prstGeom>
          <a:ln>
            <a:solidFill>
              <a:schemeClr val="tx2">
                <a:lumMod val="60000"/>
                <a:lumOff val="4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dirty="0">
                <a:ln>
                  <a:noFill/>
                </a:ln>
                <a:solidFill>
                  <a:prstClr val="black"/>
                </a:solidFill>
                <a:effectLst/>
                <a:uLnTx/>
                <a:uFillTx/>
                <a:latin typeface="Century Gothic" panose="020B0502020202020204"/>
                <a:ea typeface="+mn-ea"/>
                <a:cs typeface="+mn-cs"/>
              </a:rPr>
              <a:t>For more on Erikson’s theory: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dirty="0">
                <a:ln>
                  <a:noFill/>
                </a:ln>
                <a:solidFill>
                  <a:srgbClr val="FF0000"/>
                </a:solidFill>
                <a:effectLst/>
                <a:uLnTx/>
                <a:uFillTx/>
                <a:latin typeface="Century Gothic" panose="020B0502020202020204"/>
                <a:ea typeface="+mn-ea"/>
                <a:cs typeface="+mn-cs"/>
                <a:hlinkClick r:id="rId3"/>
              </a:rPr>
              <a:t>http://www.simplypsychology.org/Erik-Erikson.html</a:t>
            </a:r>
            <a:endParaRPr kumimoji="0" lang="en-CA" sz="2400" b="0" i="0" u="none" strike="noStrike" kern="1200" cap="none" spc="0" normalizeH="0" baseline="0" noProof="0" dirty="0">
              <a:ln>
                <a:noFill/>
              </a:ln>
              <a:solidFill>
                <a:srgbClr val="FF0000"/>
              </a:solidFill>
              <a:effectLst/>
              <a:uLnTx/>
              <a:uFillTx/>
              <a:latin typeface="Century Gothic" panose="020B0502020202020204"/>
              <a:ea typeface="+mn-ea"/>
              <a:cs typeface="+mn-cs"/>
            </a:endParaRPr>
          </a:p>
        </p:txBody>
      </p:sp>
      <p:graphicFrame>
        <p:nvGraphicFramePr>
          <p:cNvPr id="7" name="Table 6">
            <a:extLst>
              <a:ext uri="{FF2B5EF4-FFF2-40B4-BE49-F238E27FC236}">
                <a16:creationId xmlns:a16="http://schemas.microsoft.com/office/drawing/2014/main" id="{5C9CF26A-A324-4E61-8ABA-54F6D44631ED}"/>
              </a:ext>
            </a:extLst>
          </p:cNvPr>
          <p:cNvGraphicFramePr>
            <a:graphicFrameLocks noGrp="1"/>
          </p:cNvGraphicFramePr>
          <p:nvPr>
            <p:extLst>
              <p:ext uri="{D42A27DB-BD31-4B8C-83A1-F6EECF244321}">
                <p14:modId xmlns:p14="http://schemas.microsoft.com/office/powerpoint/2010/main" val="3080785691"/>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406234847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1425" y="1916832"/>
            <a:ext cx="6984776" cy="4320480"/>
          </a:xfrm>
        </p:spPr>
        <p:txBody>
          <a:bodyPr>
            <a:normAutofit fontScale="85000" lnSpcReduction="10000"/>
          </a:bodyPr>
          <a:lstStyle/>
          <a:p>
            <a:pPr marL="0" indent="0">
              <a:buNone/>
            </a:pPr>
            <a:endParaRPr lang="en-CA" dirty="0"/>
          </a:p>
          <a:p>
            <a:r>
              <a:rPr lang="en-CA" sz="2600" dirty="0"/>
              <a:t>Self-esteem further differentiates and for </a:t>
            </a:r>
            <a:r>
              <a:rPr lang="en-CA" sz="2600"/>
              <a:t>most adolescents </a:t>
            </a:r>
            <a:r>
              <a:rPr lang="en-CA" sz="2600" dirty="0"/>
              <a:t>increases.</a:t>
            </a:r>
          </a:p>
          <a:p>
            <a:pPr marL="285750" indent="-285750"/>
            <a:r>
              <a:rPr lang="en-CA" sz="2600" dirty="0"/>
              <a:t>Authoritative parenting and encouragement from teachers support positive self-esteem.</a:t>
            </a:r>
          </a:p>
          <a:p>
            <a:pPr marL="285750" indent="-285750"/>
            <a:r>
              <a:rPr lang="en-CA" sz="2600" dirty="0"/>
              <a:t>Exploration of </a:t>
            </a:r>
            <a:r>
              <a:rPr lang="en-CA" sz="2600"/>
              <a:t>alternatives and </a:t>
            </a:r>
            <a:r>
              <a:rPr lang="en-CA" sz="2600" dirty="0"/>
              <a:t>commitment to self-chosen values and goals are important.</a:t>
            </a:r>
          </a:p>
          <a:p>
            <a:pPr marL="285750" indent="-285750"/>
            <a:r>
              <a:rPr lang="en-CA" sz="2600"/>
              <a:t>Healthy </a:t>
            </a:r>
            <a:r>
              <a:rPr lang="en-CA" sz="2600" dirty="0"/>
              <a:t>parental attachments, interaction with diverse peers, close friendships, schools and communities that provide varied opportunities are helpful.</a:t>
            </a:r>
          </a:p>
          <a:p>
            <a:pPr marL="285750" indent="-285750"/>
            <a:r>
              <a:rPr lang="en-CA" sz="2600" dirty="0"/>
              <a:t>A bio-cultural identity offers additional benefits.</a:t>
            </a:r>
          </a:p>
          <a:p>
            <a:endParaRPr lang="en-US" sz="1800" b="1" u="sng" dirty="0"/>
          </a:p>
          <a:p>
            <a:endParaRPr lang="en-US" dirty="0"/>
          </a:p>
          <a:p>
            <a:endParaRPr lang="en-CA"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40216" y="2396765"/>
            <a:ext cx="3384376" cy="2064470"/>
          </a:xfrm>
          <a:prstGeom prst="rect">
            <a:avLst/>
          </a:prstGeom>
        </p:spPr>
      </p:pic>
      <p:sp>
        <p:nvSpPr>
          <p:cNvPr id="7" name="Title 1">
            <a:extLst>
              <a:ext uri="{FF2B5EF4-FFF2-40B4-BE49-F238E27FC236}">
                <a16:creationId xmlns:a16="http://schemas.microsoft.com/office/drawing/2014/main" id="{8BF79EE1-5FCF-4AF0-9D22-3C645A03C815}"/>
              </a:ext>
            </a:extLst>
          </p:cNvPr>
          <p:cNvSpPr>
            <a:spLocks noGrp="1"/>
          </p:cNvSpPr>
          <p:nvPr>
            <p:ph type="title"/>
          </p:nvPr>
        </p:nvSpPr>
        <p:spPr>
          <a:xfrm>
            <a:off x="911425" y="1268760"/>
            <a:ext cx="9777245" cy="932684"/>
          </a:xfrm>
        </p:spPr>
        <p:txBody>
          <a:bodyPr>
            <a:noAutofit/>
          </a:bodyPr>
          <a:lstStyle/>
          <a:p>
            <a:r>
              <a:rPr lang="en-CA" dirty="0"/>
              <a:t>Emotional/Social Changes In Adolescence</a:t>
            </a:r>
          </a:p>
        </p:txBody>
      </p:sp>
      <p:graphicFrame>
        <p:nvGraphicFramePr>
          <p:cNvPr id="8" name="Table 7">
            <a:extLst>
              <a:ext uri="{FF2B5EF4-FFF2-40B4-BE49-F238E27FC236}">
                <a16:creationId xmlns:a16="http://schemas.microsoft.com/office/drawing/2014/main" id="{13FD8F86-9D3F-4218-81CF-FE4F1E9CC254}"/>
              </a:ext>
            </a:extLst>
          </p:cNvPr>
          <p:cNvGraphicFramePr>
            <a:graphicFrameLocks noGrp="1"/>
          </p:cNvGraphicFramePr>
          <p:nvPr>
            <p:extLst>
              <p:ext uri="{D42A27DB-BD31-4B8C-83A1-F6EECF244321}">
                <p14:modId xmlns:p14="http://schemas.microsoft.com/office/powerpoint/2010/main" val="3080785691"/>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147750781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55440" y="1988839"/>
            <a:ext cx="6480720" cy="4680245"/>
          </a:xfrm>
        </p:spPr>
        <p:txBody>
          <a:bodyPr>
            <a:normAutofit/>
          </a:bodyPr>
          <a:lstStyle/>
          <a:p>
            <a:pPr marL="0" indent="0">
              <a:buNone/>
            </a:pPr>
            <a:r>
              <a:rPr lang="en-CA" sz="2400" b="1" dirty="0"/>
              <a:t>Gender Typing</a:t>
            </a:r>
          </a:p>
          <a:p>
            <a:pPr marL="285750" indent="-285750"/>
            <a:r>
              <a:rPr lang="en-CA" sz="2400" dirty="0"/>
              <a:t>Biological, social, and cognitive factors contribute to gender identification.</a:t>
            </a:r>
          </a:p>
          <a:p>
            <a:pPr marL="285750" indent="-285750"/>
            <a:r>
              <a:rPr lang="en-CA" sz="2400" dirty="0"/>
              <a:t>As puberty changes occur and concern with what others think strengthens, teenagers focus on gender-linked attributes</a:t>
            </a:r>
          </a:p>
          <a:p>
            <a:pPr marL="285750" indent="-285750"/>
            <a:r>
              <a:rPr lang="en-CA" sz="2400" dirty="0"/>
              <a:t>Also, parents and dating partners encourage gender-appropriate behaviour.</a:t>
            </a:r>
          </a:p>
          <a:p>
            <a:endParaRPr lang="en-US" sz="1800" b="1" u="sng" dirty="0"/>
          </a:p>
          <a:p>
            <a:endParaRPr lang="en-US" dirty="0"/>
          </a:p>
          <a:p>
            <a:endParaRPr lang="en-CA"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87369" y="2636912"/>
            <a:ext cx="3305175" cy="2943225"/>
          </a:xfrm>
          <a:prstGeom prst="rect">
            <a:avLst/>
          </a:prstGeom>
        </p:spPr>
      </p:pic>
      <p:sp>
        <p:nvSpPr>
          <p:cNvPr id="7" name="Title 1">
            <a:extLst>
              <a:ext uri="{FF2B5EF4-FFF2-40B4-BE49-F238E27FC236}">
                <a16:creationId xmlns:a16="http://schemas.microsoft.com/office/drawing/2014/main" id="{6DD9CC25-7B56-4625-AE28-B23389A7F25D}"/>
              </a:ext>
            </a:extLst>
          </p:cNvPr>
          <p:cNvSpPr>
            <a:spLocks noGrp="1"/>
          </p:cNvSpPr>
          <p:nvPr>
            <p:ph type="title"/>
          </p:nvPr>
        </p:nvSpPr>
        <p:spPr>
          <a:xfrm>
            <a:off x="983432" y="1277863"/>
            <a:ext cx="9777245" cy="932684"/>
          </a:xfrm>
        </p:spPr>
        <p:txBody>
          <a:bodyPr>
            <a:noAutofit/>
          </a:bodyPr>
          <a:lstStyle/>
          <a:p>
            <a:r>
              <a:rPr lang="en-CA" dirty="0"/>
              <a:t>Emotional/Social Changes In Adolescence</a:t>
            </a:r>
          </a:p>
        </p:txBody>
      </p:sp>
      <p:graphicFrame>
        <p:nvGraphicFramePr>
          <p:cNvPr id="6" name="Table 5">
            <a:extLst>
              <a:ext uri="{FF2B5EF4-FFF2-40B4-BE49-F238E27FC236}">
                <a16:creationId xmlns:a16="http://schemas.microsoft.com/office/drawing/2014/main" id="{EA1C07E3-6002-4C98-8F9C-43BA9BC2AB13}"/>
              </a:ext>
            </a:extLst>
          </p:cNvPr>
          <p:cNvGraphicFramePr>
            <a:graphicFrameLocks noGrp="1"/>
          </p:cNvGraphicFramePr>
          <p:nvPr>
            <p:extLst>
              <p:ext uri="{D42A27DB-BD31-4B8C-83A1-F6EECF244321}">
                <p14:modId xmlns:p14="http://schemas.microsoft.com/office/powerpoint/2010/main" val="3080785691"/>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7968564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5259" y="2060848"/>
            <a:ext cx="7833029" cy="4608512"/>
          </a:xfrm>
        </p:spPr>
        <p:txBody>
          <a:bodyPr>
            <a:normAutofit/>
          </a:bodyPr>
          <a:lstStyle/>
          <a:p>
            <a:pPr marL="0" indent="0">
              <a:buNone/>
            </a:pPr>
            <a:r>
              <a:rPr lang="en-CA" sz="2000" b="1" dirty="0"/>
              <a:t>Adolescence-Moral Development</a:t>
            </a:r>
          </a:p>
          <a:p>
            <a:pPr marL="285750" indent="-285750"/>
            <a:r>
              <a:rPr lang="en-CA" sz="2000" dirty="0"/>
              <a:t>According to Kohlberg, moral reasoning develops gradually through three levels.</a:t>
            </a:r>
          </a:p>
          <a:p>
            <a:pPr marL="285750" indent="-285750"/>
            <a:r>
              <a:rPr lang="en-CA" sz="2000" dirty="0"/>
              <a:t>Teenagers display more subtle reasoning about conflicts between personal choice and community obligations.</a:t>
            </a:r>
          </a:p>
          <a:p>
            <a:pPr marL="285750" indent="-285750"/>
            <a:r>
              <a:rPr lang="en-CA" sz="2000" dirty="0"/>
              <a:t>They are also increasingly aware of the moral implications of following social convention.</a:t>
            </a:r>
          </a:p>
          <a:p>
            <a:pPr marL="285750" indent="-285750"/>
            <a:r>
              <a:rPr lang="en-CA" sz="2000" dirty="0"/>
              <a:t>Experiences contributing to moral maturity include warm, rational parenting , years of schooling, and peer discussions of moral issues.</a:t>
            </a:r>
          </a:p>
          <a:p>
            <a:pPr marL="285750" indent="-285750"/>
            <a:r>
              <a:rPr lang="en-CA" sz="2000" dirty="0"/>
              <a:t>Moral action is also influenced by individual’s empathy and/or guilt, history of morally relevant experiences.</a:t>
            </a:r>
          </a:p>
          <a:p>
            <a:endParaRPr lang="en-US" sz="1800" b="1" u="sng" dirty="0"/>
          </a:p>
          <a:p>
            <a:endParaRPr lang="en-US" dirty="0"/>
          </a:p>
          <a:p>
            <a:endParaRPr lang="en-CA" dirty="0"/>
          </a:p>
        </p:txBody>
      </p:sp>
      <p:sp>
        <p:nvSpPr>
          <p:cNvPr id="4" name="TextBox 3"/>
          <p:cNvSpPr txBox="1"/>
          <p:nvPr/>
        </p:nvSpPr>
        <p:spPr>
          <a:xfrm>
            <a:off x="8688288" y="2270141"/>
            <a:ext cx="3096344" cy="1200329"/>
          </a:xfrm>
          <a:prstGeom prst="rect">
            <a:avLst/>
          </a:prstGeom>
          <a:noFill/>
          <a:ln>
            <a:solidFill>
              <a:schemeClr val="tx2">
                <a:lumMod val="60000"/>
                <a:lumOff val="40000"/>
              </a:schemeClr>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entury Gothic" panose="020B0502020202020204"/>
                <a:ea typeface="+mn-ea"/>
                <a:cs typeface="+mn-cs"/>
              </a:rPr>
              <a:t>For more on Kohlberg’s theory: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entury Gothic" panose="020B0502020202020204"/>
                <a:ea typeface="+mn-ea"/>
                <a:cs typeface="+mn-cs"/>
                <a:hlinkClick r:id="rId2"/>
              </a:rPr>
              <a:t>http://www.simplypsychology.org/kohlberg.html</a:t>
            </a:r>
            <a:endParaRPr kumimoji="0" lang="en-CA"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7" name="Title 1">
            <a:extLst>
              <a:ext uri="{FF2B5EF4-FFF2-40B4-BE49-F238E27FC236}">
                <a16:creationId xmlns:a16="http://schemas.microsoft.com/office/drawing/2014/main" id="{BADDD1D9-3611-4108-9C28-0606CE2620E8}"/>
              </a:ext>
            </a:extLst>
          </p:cNvPr>
          <p:cNvSpPr>
            <a:spLocks noGrp="1"/>
          </p:cNvSpPr>
          <p:nvPr>
            <p:ph type="title"/>
          </p:nvPr>
        </p:nvSpPr>
        <p:spPr>
          <a:xfrm>
            <a:off x="860753" y="1335922"/>
            <a:ext cx="9777245" cy="932684"/>
          </a:xfrm>
        </p:spPr>
        <p:txBody>
          <a:bodyPr>
            <a:noAutofit/>
          </a:bodyPr>
          <a:lstStyle/>
          <a:p>
            <a:r>
              <a:rPr lang="en-CA" dirty="0"/>
              <a:t>Emotional/Social Changes In Adolescence</a:t>
            </a:r>
          </a:p>
        </p:txBody>
      </p:sp>
      <p:pic>
        <p:nvPicPr>
          <p:cNvPr id="5122" name="Picture 2" descr="Image result for lawrence kohlberg moral development">
            <a:extLst>
              <a:ext uri="{FF2B5EF4-FFF2-40B4-BE49-F238E27FC236}">
                <a16:creationId xmlns:a16="http://schemas.microsoft.com/office/drawing/2014/main" id="{49E3A421-0B9B-4A1A-B2B2-69308D1F6B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4740" t="29333" r="10191" b="12121"/>
          <a:stretch/>
        </p:blipFill>
        <p:spPr bwMode="auto">
          <a:xfrm>
            <a:off x="9464533" y="3737636"/>
            <a:ext cx="2016224" cy="252712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le 7">
            <a:extLst>
              <a:ext uri="{FF2B5EF4-FFF2-40B4-BE49-F238E27FC236}">
                <a16:creationId xmlns:a16="http://schemas.microsoft.com/office/drawing/2014/main" id="{8BC2CF80-40F2-4FA9-9E89-6A8D3A6FCA60}"/>
              </a:ext>
            </a:extLst>
          </p:cNvPr>
          <p:cNvGraphicFramePr>
            <a:graphicFrameLocks noGrp="1"/>
          </p:cNvGraphicFramePr>
          <p:nvPr>
            <p:extLst>
              <p:ext uri="{D42A27DB-BD31-4B8C-83A1-F6EECF244321}">
                <p14:modId xmlns:p14="http://schemas.microsoft.com/office/powerpoint/2010/main" val="3080785691"/>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244346818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1243" y="1916832"/>
            <a:ext cx="5744797" cy="4680520"/>
          </a:xfrm>
        </p:spPr>
        <p:txBody>
          <a:bodyPr>
            <a:normAutofit/>
          </a:bodyPr>
          <a:lstStyle/>
          <a:p>
            <a:pPr marL="0" indent="0">
              <a:buNone/>
            </a:pPr>
            <a:r>
              <a:rPr lang="en-CA" sz="2400" b="1"/>
              <a:t>The </a:t>
            </a:r>
            <a:r>
              <a:rPr lang="en-CA" sz="2400" b="1" dirty="0"/>
              <a:t>Family</a:t>
            </a:r>
          </a:p>
          <a:p>
            <a:pPr lvl="1"/>
            <a:r>
              <a:rPr lang="en-CA" sz="2400" dirty="0"/>
              <a:t>In their quest for autonomy</a:t>
            </a:r>
            <a:r>
              <a:rPr lang="en-CA" sz="2400"/>
              <a:t>, adolescents </a:t>
            </a:r>
            <a:r>
              <a:rPr lang="en-CA" sz="2400" dirty="0"/>
              <a:t>strive to rely more on themselves and less on their parents.</a:t>
            </a:r>
          </a:p>
          <a:p>
            <a:pPr marL="685800" lvl="1"/>
            <a:r>
              <a:rPr lang="en-CA" sz="2400" dirty="0"/>
              <a:t>They question parental authority.</a:t>
            </a:r>
          </a:p>
          <a:p>
            <a:pPr marL="685800" lvl="1"/>
            <a:r>
              <a:rPr lang="en-CA" sz="2400" dirty="0"/>
              <a:t>Sibling relationships become less intense as they separate from their family and turn towards </a:t>
            </a:r>
            <a:r>
              <a:rPr lang="en-CA" sz="2400"/>
              <a:t>peers.</a:t>
            </a:r>
            <a:endParaRPr lang="en-US" sz="2400" b="1" u="sng" dirty="0"/>
          </a:p>
          <a:p>
            <a:endParaRPr lang="en-US" dirty="0"/>
          </a:p>
          <a:p>
            <a:endParaRPr lang="en-CA" dirty="0"/>
          </a:p>
        </p:txBody>
      </p:sp>
      <p:sp>
        <p:nvSpPr>
          <p:cNvPr id="7" name="Title 1">
            <a:extLst>
              <a:ext uri="{FF2B5EF4-FFF2-40B4-BE49-F238E27FC236}">
                <a16:creationId xmlns:a16="http://schemas.microsoft.com/office/drawing/2014/main" id="{8265631D-1CE2-403E-87E7-57F5FF854311}"/>
              </a:ext>
            </a:extLst>
          </p:cNvPr>
          <p:cNvSpPr>
            <a:spLocks noGrp="1"/>
          </p:cNvSpPr>
          <p:nvPr>
            <p:ph type="title"/>
          </p:nvPr>
        </p:nvSpPr>
        <p:spPr>
          <a:xfrm>
            <a:off x="711243" y="1200172"/>
            <a:ext cx="9777245" cy="932684"/>
          </a:xfrm>
        </p:spPr>
        <p:txBody>
          <a:bodyPr>
            <a:noAutofit/>
          </a:bodyPr>
          <a:lstStyle/>
          <a:p>
            <a:r>
              <a:rPr lang="en-CA" dirty="0"/>
              <a:t>Emotional/Social Changes In Adolescence</a:t>
            </a:r>
          </a:p>
        </p:txBody>
      </p:sp>
      <p:pic>
        <p:nvPicPr>
          <p:cNvPr id="10244" name="Picture 4" descr="Image result for adolescent comic">
            <a:extLst>
              <a:ext uri="{FF2B5EF4-FFF2-40B4-BE49-F238E27FC236}">
                <a16:creationId xmlns:a16="http://schemas.microsoft.com/office/drawing/2014/main" id="{034B4DEA-62A2-4FD4-8527-5E8848623EB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639"/>
          <a:stretch/>
        </p:blipFill>
        <p:spPr bwMode="auto">
          <a:xfrm>
            <a:off x="6456040" y="2348880"/>
            <a:ext cx="5349974" cy="304571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a:extLst>
              <a:ext uri="{FF2B5EF4-FFF2-40B4-BE49-F238E27FC236}">
                <a16:creationId xmlns:a16="http://schemas.microsoft.com/office/drawing/2014/main" id="{7A683D79-DCB4-4488-BDAA-DBC48190321A}"/>
              </a:ext>
            </a:extLst>
          </p:cNvPr>
          <p:cNvGraphicFramePr>
            <a:graphicFrameLocks noGrp="1"/>
          </p:cNvGraphicFramePr>
          <p:nvPr>
            <p:extLst>
              <p:ext uri="{D42A27DB-BD31-4B8C-83A1-F6EECF244321}">
                <p14:modId xmlns:p14="http://schemas.microsoft.com/office/powerpoint/2010/main" val="3080785691"/>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79336716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400" y="2204864"/>
            <a:ext cx="6552728" cy="4176464"/>
          </a:xfrm>
        </p:spPr>
        <p:txBody>
          <a:bodyPr>
            <a:normAutofit lnSpcReduction="10000"/>
          </a:bodyPr>
          <a:lstStyle/>
          <a:p>
            <a:pPr marL="0" indent="0">
              <a:buNone/>
            </a:pPr>
            <a:r>
              <a:rPr lang="en-CA" sz="2200" b="1"/>
              <a:t>Peer </a:t>
            </a:r>
            <a:r>
              <a:rPr lang="en-CA" sz="2200" b="1" dirty="0"/>
              <a:t>Relationships</a:t>
            </a:r>
          </a:p>
          <a:p>
            <a:pPr lvl="1"/>
            <a:r>
              <a:rPr lang="en-CA" sz="2000" dirty="0"/>
              <a:t>Adolescent friendships are based on greater self-disclosure</a:t>
            </a:r>
            <a:r>
              <a:rPr lang="en-CA" sz="2000"/>
              <a:t>, loyalty.</a:t>
            </a:r>
            <a:endParaRPr lang="en-CA" sz="2000" dirty="0"/>
          </a:p>
          <a:p>
            <a:pPr lvl="1"/>
            <a:r>
              <a:rPr lang="en-CA" sz="2000" dirty="0"/>
              <a:t>Girls friendships place more emphasis on emotional closeness and boys on shared activities.</a:t>
            </a:r>
          </a:p>
          <a:p>
            <a:pPr lvl="1"/>
            <a:r>
              <a:rPr lang="en-CA" sz="2000" dirty="0"/>
              <a:t>As long as these relationships are not characterized by jealousy and </a:t>
            </a:r>
            <a:r>
              <a:rPr lang="en-CA" sz="2000"/>
              <a:t>antisocial behaviour, </a:t>
            </a:r>
            <a:r>
              <a:rPr lang="en-CA" sz="2000" dirty="0"/>
              <a:t>these friendships promote self-concept and relieve stress.</a:t>
            </a:r>
          </a:p>
          <a:p>
            <a:pPr lvl="1"/>
            <a:r>
              <a:rPr lang="en-CA" sz="2000" dirty="0"/>
              <a:t>Intimacy in dating is enhanced by positive relationship with parents and peers.</a:t>
            </a:r>
          </a:p>
          <a:p>
            <a:endParaRPr lang="en-US" sz="1800" b="1" u="sng" dirty="0"/>
          </a:p>
          <a:p>
            <a:endParaRPr lang="en-US" dirty="0"/>
          </a:p>
          <a:p>
            <a:endParaRPr lang="en-CA" dirty="0"/>
          </a:p>
        </p:txBody>
      </p:sp>
      <p:sp>
        <p:nvSpPr>
          <p:cNvPr id="7" name="Title 1">
            <a:extLst>
              <a:ext uri="{FF2B5EF4-FFF2-40B4-BE49-F238E27FC236}">
                <a16:creationId xmlns:a16="http://schemas.microsoft.com/office/drawing/2014/main" id="{8265631D-1CE2-403E-87E7-57F5FF854311}"/>
              </a:ext>
            </a:extLst>
          </p:cNvPr>
          <p:cNvSpPr>
            <a:spLocks noGrp="1"/>
          </p:cNvSpPr>
          <p:nvPr>
            <p:ph type="title"/>
          </p:nvPr>
        </p:nvSpPr>
        <p:spPr>
          <a:xfrm>
            <a:off x="674805" y="1354627"/>
            <a:ext cx="9777245" cy="932684"/>
          </a:xfrm>
        </p:spPr>
        <p:txBody>
          <a:bodyPr>
            <a:noAutofit/>
          </a:bodyPr>
          <a:lstStyle/>
          <a:p>
            <a:r>
              <a:rPr lang="en-CA" dirty="0"/>
              <a:t>Emotional/Social Changes In Adolescence</a:t>
            </a:r>
          </a:p>
        </p:txBody>
      </p:sp>
      <p:pic>
        <p:nvPicPr>
          <p:cNvPr id="11266" name="Picture 2" descr="Image result for teen girl friendships">
            <a:extLst>
              <a:ext uri="{FF2B5EF4-FFF2-40B4-BE49-F238E27FC236}">
                <a16:creationId xmlns:a16="http://schemas.microsoft.com/office/drawing/2014/main" id="{2E6C62E3-8FAD-4F57-B7B2-07D0563C8C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2144" y="2204864"/>
            <a:ext cx="3920971" cy="270895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FD98ED9-AF46-45D6-B276-9D4C630B358C}"/>
              </a:ext>
            </a:extLst>
          </p:cNvPr>
          <p:cNvSpPr txBox="1"/>
          <p:nvPr/>
        </p:nvSpPr>
        <p:spPr>
          <a:xfrm>
            <a:off x="7392144" y="5373216"/>
            <a:ext cx="3920971"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hlinkClick r:id="rId3"/>
              </a:rPr>
              <a:t>https://www.urmc.rochester.edu/encyclopedia/content.aspx?contenttypeid=90&amp;contentid=P01642</a:t>
            </a: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4" name="TextBox 3">
            <a:extLst>
              <a:ext uri="{FF2B5EF4-FFF2-40B4-BE49-F238E27FC236}">
                <a16:creationId xmlns:a16="http://schemas.microsoft.com/office/drawing/2014/main" id="{B4D42961-AA05-4814-9A78-18F0DF960508}"/>
              </a:ext>
            </a:extLst>
          </p:cNvPr>
          <p:cNvSpPr txBox="1"/>
          <p:nvPr/>
        </p:nvSpPr>
        <p:spPr>
          <a:xfrm>
            <a:off x="7391386" y="5086375"/>
            <a:ext cx="3589726" cy="37162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rPr>
              <a:t>Read this article:</a:t>
            </a:r>
          </a:p>
        </p:txBody>
      </p:sp>
      <p:graphicFrame>
        <p:nvGraphicFramePr>
          <p:cNvPr id="8" name="Table 7">
            <a:extLst>
              <a:ext uri="{FF2B5EF4-FFF2-40B4-BE49-F238E27FC236}">
                <a16:creationId xmlns:a16="http://schemas.microsoft.com/office/drawing/2014/main" id="{C0D9A806-D71D-4256-84D1-1F967A40FF2B}"/>
              </a:ext>
            </a:extLst>
          </p:cNvPr>
          <p:cNvGraphicFramePr>
            <a:graphicFrameLocks noGrp="1"/>
          </p:cNvGraphicFramePr>
          <p:nvPr>
            <p:extLst>
              <p:ext uri="{D42A27DB-BD31-4B8C-83A1-F6EECF244321}">
                <p14:modId xmlns:p14="http://schemas.microsoft.com/office/powerpoint/2010/main" val="3080785691"/>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255385673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0683" y="2204864"/>
            <a:ext cx="10389893" cy="4176187"/>
          </a:xfrm>
        </p:spPr>
        <p:txBody>
          <a:bodyPr>
            <a:normAutofit fontScale="92500" lnSpcReduction="10000"/>
          </a:bodyPr>
          <a:lstStyle/>
          <a:p>
            <a:pPr marL="0" indent="0">
              <a:buNone/>
            </a:pPr>
            <a:r>
              <a:rPr lang="en-CA" sz="2200" b="1"/>
              <a:t>Problems </a:t>
            </a:r>
            <a:r>
              <a:rPr lang="en-CA" sz="2200" b="1" dirty="0"/>
              <a:t>in Development</a:t>
            </a:r>
          </a:p>
          <a:p>
            <a:pPr marL="685800" lvl="1"/>
            <a:r>
              <a:rPr lang="en-CA" sz="2000" dirty="0"/>
              <a:t>Depression is the most </a:t>
            </a:r>
            <a:r>
              <a:rPr lang="en-CA" sz="2000"/>
              <a:t>common.</a:t>
            </a:r>
          </a:p>
          <a:p>
            <a:pPr marL="685800" lvl="1"/>
            <a:r>
              <a:rPr lang="en-CA" sz="2000"/>
              <a:t>Girls </a:t>
            </a:r>
            <a:r>
              <a:rPr lang="en-CA" sz="2000" dirty="0"/>
              <a:t>are at </a:t>
            </a:r>
            <a:r>
              <a:rPr lang="en-CA" sz="2000"/>
              <a:t>greater risk.</a:t>
            </a:r>
          </a:p>
          <a:p>
            <a:pPr marL="685800" lvl="1"/>
            <a:r>
              <a:rPr lang="en-CA" sz="2000"/>
              <a:t>Various </a:t>
            </a:r>
            <a:r>
              <a:rPr lang="en-CA" sz="2000" dirty="0"/>
              <a:t>biological, and environmental factors </a:t>
            </a:r>
            <a:r>
              <a:rPr lang="en-CA" sz="2000"/>
              <a:t>are implicated-heredity</a:t>
            </a:r>
            <a:r>
              <a:rPr lang="en-CA" sz="2000" dirty="0"/>
              <a:t>, </a:t>
            </a:r>
            <a:r>
              <a:rPr lang="en-CA" sz="2000"/>
              <a:t>maladaptive parenting, a </a:t>
            </a:r>
            <a:r>
              <a:rPr lang="en-CA" sz="2000" dirty="0"/>
              <a:t>learned helplessness and negative life </a:t>
            </a:r>
            <a:r>
              <a:rPr lang="en-CA" sz="2000"/>
              <a:t>events.</a:t>
            </a:r>
          </a:p>
          <a:p>
            <a:pPr marL="685800" lvl="1"/>
            <a:r>
              <a:rPr lang="en-CA" sz="2000"/>
              <a:t>Suicide </a:t>
            </a:r>
            <a:r>
              <a:rPr lang="en-CA" sz="2000" dirty="0"/>
              <a:t>rate increases dramatically at </a:t>
            </a:r>
            <a:r>
              <a:rPr lang="en-CA" sz="2000"/>
              <a:t>adolescence.</a:t>
            </a:r>
          </a:p>
          <a:p>
            <a:pPr marL="685800" lvl="1"/>
            <a:r>
              <a:rPr lang="en-CA" sz="2000"/>
              <a:t>Boys </a:t>
            </a:r>
            <a:r>
              <a:rPr lang="en-CA" sz="2000" dirty="0"/>
              <a:t>account for most deaths by suicide, while girls make more unsuccessful </a:t>
            </a:r>
            <a:r>
              <a:rPr lang="en-CA" sz="2000"/>
              <a:t>attempts.</a:t>
            </a:r>
          </a:p>
          <a:p>
            <a:pPr marL="685800" lvl="1"/>
            <a:r>
              <a:rPr lang="en-CA" sz="2000"/>
              <a:t>Teenagers </a:t>
            </a:r>
            <a:r>
              <a:rPr lang="en-CA" sz="2000" dirty="0"/>
              <a:t>at risk may be more intelligent, solitary, and withdrawn, but more often they are </a:t>
            </a:r>
            <a:r>
              <a:rPr lang="en-CA" sz="2000"/>
              <a:t>withdrawn.</a:t>
            </a:r>
          </a:p>
          <a:p>
            <a:pPr marL="685800" lvl="1"/>
            <a:r>
              <a:rPr lang="en-CA" sz="2000"/>
              <a:t>Most </a:t>
            </a:r>
            <a:r>
              <a:rPr lang="en-CA" sz="2000" dirty="0"/>
              <a:t>teenagers engage in some </a:t>
            </a:r>
            <a:r>
              <a:rPr lang="en-CA" sz="2000"/>
              <a:t>delinquent behaviour, only few </a:t>
            </a:r>
            <a:r>
              <a:rPr lang="en-CA" sz="2000" dirty="0"/>
              <a:t>are serious. Often explained by family dynamics. </a:t>
            </a:r>
          </a:p>
          <a:p>
            <a:endParaRPr lang="en-US" sz="1800" b="1" u="sng" dirty="0"/>
          </a:p>
          <a:p>
            <a:endParaRPr lang="en-US" dirty="0"/>
          </a:p>
          <a:p>
            <a:endParaRPr lang="en-CA" dirty="0"/>
          </a:p>
        </p:txBody>
      </p:sp>
      <p:pic>
        <p:nvPicPr>
          <p:cNvPr id="6" name="Picture 5">
            <a:extLst>
              <a:ext uri="{FF2B5EF4-FFF2-40B4-BE49-F238E27FC236}">
                <a16:creationId xmlns:a16="http://schemas.microsoft.com/office/drawing/2014/main" id="{F8DE7FD7-E2CF-498E-B5C5-6AA759AD5BCC}"/>
              </a:ext>
            </a:extLst>
          </p:cNvPr>
          <p:cNvPicPr>
            <a:picLocks noChangeAspect="1"/>
          </p:cNvPicPr>
          <p:nvPr/>
        </p:nvPicPr>
        <p:blipFill>
          <a:blip r:embed="rId3"/>
          <a:stretch>
            <a:fillRect/>
          </a:stretch>
        </p:blipFill>
        <p:spPr>
          <a:xfrm>
            <a:off x="623392" y="1268760"/>
            <a:ext cx="10034886" cy="1024217"/>
          </a:xfrm>
          <a:prstGeom prst="rect">
            <a:avLst/>
          </a:prstGeom>
        </p:spPr>
      </p:pic>
      <p:graphicFrame>
        <p:nvGraphicFramePr>
          <p:cNvPr id="5" name="Table 4">
            <a:extLst>
              <a:ext uri="{FF2B5EF4-FFF2-40B4-BE49-F238E27FC236}">
                <a16:creationId xmlns:a16="http://schemas.microsoft.com/office/drawing/2014/main" id="{4EE5CCB3-76EB-47D7-9AA8-771F3E7414E9}"/>
              </a:ext>
            </a:extLst>
          </p:cNvPr>
          <p:cNvGraphicFramePr>
            <a:graphicFrameLocks noGrp="1"/>
          </p:cNvGraphicFramePr>
          <p:nvPr>
            <p:extLst>
              <p:ext uri="{D42A27DB-BD31-4B8C-83A1-F6EECF244321}">
                <p14:modId xmlns:p14="http://schemas.microsoft.com/office/powerpoint/2010/main" val="3080785691"/>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216031177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464092" y="2182212"/>
            <a:ext cx="8080180" cy="3046988"/>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Arial" pitchFamily="34" charset="0"/>
              <a:buChar char="•"/>
              <a:tabLst/>
              <a:defRPr/>
            </a:pPr>
            <a:r>
              <a:rPr kumimoji="0" lang="en-CA" sz="2400" b="0" i="0" u="none" strike="noStrike" kern="1200" cap="none" spc="0" normalizeH="0" baseline="0" noProof="0" dirty="0">
                <a:ln>
                  <a:noFill/>
                </a:ln>
                <a:solidFill>
                  <a:prstClr val="black"/>
                </a:solidFill>
                <a:effectLst/>
                <a:uLnTx/>
                <a:uFillTx/>
                <a:latin typeface="Century Gothic" panose="020B0502020202020204"/>
                <a:ea typeface="+mn-ea"/>
                <a:cs typeface="+mn-cs"/>
              </a:rPr>
              <a:t>During </a:t>
            </a:r>
            <a:r>
              <a:rPr kumimoji="0" lang="en-CA" sz="2400" b="1" i="0" u="none" strike="noStrike" kern="1200" cap="none" spc="0" normalizeH="0" baseline="0" noProof="0" dirty="0">
                <a:ln>
                  <a:noFill/>
                </a:ln>
                <a:solidFill>
                  <a:prstClr val="black"/>
                </a:solidFill>
                <a:effectLst/>
                <a:uLnTx/>
                <a:uFillTx/>
                <a:latin typeface="Century Gothic" panose="020B0502020202020204"/>
                <a:ea typeface="+mn-ea"/>
                <a:cs typeface="+mn-cs"/>
              </a:rPr>
              <a:t>Piaget’s</a:t>
            </a:r>
            <a:r>
              <a:rPr kumimoji="0" lang="en-CA" sz="2400" b="0" i="0" u="none" strike="noStrike" kern="1200" cap="none" spc="0" normalizeH="0" baseline="0" noProof="0" dirty="0">
                <a:ln>
                  <a:noFill/>
                </a:ln>
                <a:solidFill>
                  <a:prstClr val="black"/>
                </a:solidFill>
                <a:effectLst/>
                <a:uLnTx/>
                <a:uFillTx/>
                <a:latin typeface="Century Gothic" panose="020B0502020202020204"/>
                <a:ea typeface="+mn-ea"/>
                <a:cs typeface="+mn-cs"/>
              </a:rPr>
              <a:t> formal operational stage, adolescence engage in </a:t>
            </a:r>
            <a:r>
              <a:rPr kumimoji="0" lang="en-CA" sz="2400" b="0" i="0" u="none" strike="noStrike" kern="1200" cap="none" spc="0" normalizeH="0" baseline="0" noProof="0" dirty="0" err="1">
                <a:ln>
                  <a:noFill/>
                </a:ln>
                <a:solidFill>
                  <a:prstClr val="black"/>
                </a:solidFill>
                <a:effectLst/>
                <a:uLnTx/>
                <a:uFillTx/>
                <a:latin typeface="Century Gothic" panose="020B0502020202020204"/>
                <a:ea typeface="+mn-ea"/>
                <a:cs typeface="+mn-cs"/>
              </a:rPr>
              <a:t>hypothetico</a:t>
            </a:r>
            <a:r>
              <a:rPr kumimoji="0" lang="en-CA" sz="2400" b="0" i="0" u="none" strike="noStrike" kern="1200" cap="none" spc="0" normalizeH="0" baseline="0" noProof="0" dirty="0">
                <a:ln>
                  <a:noFill/>
                </a:ln>
                <a:solidFill>
                  <a:prstClr val="black"/>
                </a:solidFill>
                <a:effectLst/>
                <a:uLnTx/>
                <a:uFillTx/>
                <a:latin typeface="Century Gothic" panose="020B0502020202020204"/>
                <a:ea typeface="+mn-ea"/>
                <a:cs typeface="+mn-cs"/>
              </a:rPr>
              <a:t>-deductive reasoning.</a:t>
            </a:r>
          </a:p>
          <a:p>
            <a:pPr marL="342900" marR="0" lvl="0" indent="-342900" algn="l" defTabSz="457200" rtl="0" eaLnBrk="1" fontAlgn="auto" latinLnBrk="0" hangingPunct="1">
              <a:lnSpc>
                <a:spcPct val="100000"/>
              </a:lnSpc>
              <a:spcBef>
                <a:spcPts val="0"/>
              </a:spcBef>
              <a:spcAft>
                <a:spcPts val="0"/>
              </a:spcAft>
              <a:buClrTx/>
              <a:buSzTx/>
              <a:buFont typeface="Arial" pitchFamily="34" charset="0"/>
              <a:buChar char="•"/>
              <a:tabLst/>
              <a:defRPr/>
            </a:pPr>
            <a:r>
              <a:rPr kumimoji="0" lang="en-CA" sz="2400" b="0" i="0" u="none" strike="noStrike" kern="1200" cap="none" spc="0" normalizeH="0" baseline="0" noProof="0" dirty="0">
                <a:ln>
                  <a:noFill/>
                </a:ln>
                <a:solidFill>
                  <a:prstClr val="black"/>
                </a:solidFill>
                <a:effectLst/>
                <a:uLnTx/>
                <a:uFillTx/>
                <a:latin typeface="Century Gothic" panose="020B0502020202020204"/>
                <a:ea typeface="+mn-ea"/>
                <a:cs typeface="+mn-cs"/>
              </a:rPr>
              <a:t>When faced with a problem, they start with </a:t>
            </a:r>
            <a:r>
              <a:rPr kumimoji="0" lang="en-CA" sz="2400" b="0" i="0" u="none" strike="noStrike" kern="1200" cap="none" spc="0" normalizeH="0" baseline="0" noProof="0">
                <a:ln>
                  <a:noFill/>
                </a:ln>
                <a:solidFill>
                  <a:prstClr val="black"/>
                </a:solidFill>
                <a:effectLst/>
                <a:uLnTx/>
                <a:uFillTx/>
                <a:latin typeface="Century Gothic" panose="020B0502020202020204"/>
                <a:ea typeface="+mn-ea"/>
                <a:cs typeface="+mn-cs"/>
              </a:rPr>
              <a:t>a hypothesis </a:t>
            </a:r>
            <a:r>
              <a:rPr kumimoji="0" lang="en-CA" sz="2400" b="0" i="0" u="none" strike="noStrike" kern="1200" cap="none" spc="0" normalizeH="0" baseline="0" noProof="0" dirty="0">
                <a:ln>
                  <a:noFill/>
                </a:ln>
                <a:solidFill>
                  <a:prstClr val="black"/>
                </a:solidFill>
                <a:effectLst/>
                <a:uLnTx/>
                <a:uFillTx/>
                <a:latin typeface="Century Gothic" panose="020B0502020202020204"/>
                <a:ea typeface="+mn-ea"/>
                <a:cs typeface="+mn-cs"/>
              </a:rPr>
              <a:t>about variables that might affect an outcome; deduce logical testable inferences and systematically isolate variables to see which inferences are confirmed.</a:t>
            </a:r>
          </a:p>
        </p:txBody>
      </p:sp>
      <p:sp>
        <p:nvSpPr>
          <p:cNvPr id="3" name="TextBox 2"/>
          <p:cNvSpPr txBox="1"/>
          <p:nvPr/>
        </p:nvSpPr>
        <p:spPr>
          <a:xfrm>
            <a:off x="875420" y="5445224"/>
            <a:ext cx="10441160" cy="830997"/>
          </a:xfrm>
          <a:prstGeom prst="rect">
            <a:avLst/>
          </a:prstGeom>
          <a:solidFill>
            <a:schemeClr val="accent5">
              <a:lumMod val="40000"/>
              <a:lumOff val="6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black"/>
                </a:solidFill>
                <a:effectLst/>
                <a:uLnTx/>
                <a:uFillTx/>
                <a:latin typeface="Century Gothic" panose="020B0502020202020204"/>
                <a:ea typeface="+mn-ea"/>
                <a:cs typeface="+mn-cs"/>
              </a:rPr>
              <a:t>For more on Piaget’s Stages of Cognitive </a:t>
            </a:r>
            <a:r>
              <a:rPr kumimoji="0" lang="en-CA" sz="2400" b="1" i="0" u="none" strike="noStrike" kern="1200" cap="none" spc="0" normalizeH="0" baseline="0" noProof="0">
                <a:ln>
                  <a:noFill/>
                </a:ln>
                <a:solidFill>
                  <a:prstClr val="black"/>
                </a:solidFill>
                <a:effectLst/>
                <a:uLnTx/>
                <a:uFillTx/>
                <a:latin typeface="Century Gothic" panose="020B0502020202020204"/>
                <a:ea typeface="+mn-ea"/>
                <a:cs typeface="+mn-cs"/>
              </a:rPr>
              <a:t>Development: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a:ln>
                  <a:noFill/>
                </a:ln>
                <a:solidFill>
                  <a:prstClr val="black"/>
                </a:solidFill>
                <a:effectLst/>
                <a:uLnTx/>
                <a:uFillTx/>
                <a:latin typeface="Century Gothic" panose="020B0502020202020204"/>
                <a:ea typeface="+mn-ea"/>
                <a:cs typeface="+mn-cs"/>
                <a:hlinkClick r:id="rId3"/>
              </a:rPr>
              <a:t>https://www.simplypsychology.org/formal-operational.html</a:t>
            </a:r>
            <a:endParaRPr kumimoji="0" lang="en-CA" sz="2400" b="1"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6" name="Title 5">
            <a:extLst>
              <a:ext uri="{FF2B5EF4-FFF2-40B4-BE49-F238E27FC236}">
                <a16:creationId xmlns:a16="http://schemas.microsoft.com/office/drawing/2014/main" id="{29B65A2A-07B2-4AB0-AE62-662CE1A7FEC3}"/>
              </a:ext>
            </a:extLst>
          </p:cNvPr>
          <p:cNvSpPr>
            <a:spLocks noGrp="1"/>
          </p:cNvSpPr>
          <p:nvPr>
            <p:ph type="title"/>
          </p:nvPr>
        </p:nvSpPr>
        <p:spPr>
          <a:xfrm>
            <a:off x="767408" y="1416198"/>
            <a:ext cx="8640960" cy="788666"/>
          </a:xfrm>
        </p:spPr>
        <p:txBody>
          <a:bodyPr>
            <a:normAutofit/>
          </a:bodyPr>
          <a:lstStyle/>
          <a:p>
            <a:r>
              <a:rPr lang="en-CA" sz="3200"/>
              <a:t>Cognitive Development in Adolescence</a:t>
            </a:r>
          </a:p>
        </p:txBody>
      </p:sp>
      <p:pic>
        <p:nvPicPr>
          <p:cNvPr id="4098" name="Picture 2" descr="Image result for piaget">
            <a:extLst>
              <a:ext uri="{FF2B5EF4-FFF2-40B4-BE49-F238E27FC236}">
                <a16:creationId xmlns:a16="http://schemas.microsoft.com/office/drawing/2014/main" id="{B1F018BB-D21E-47AE-A69B-55C0B89549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04312" y="2376968"/>
            <a:ext cx="2171700" cy="26574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le 7">
            <a:extLst>
              <a:ext uri="{FF2B5EF4-FFF2-40B4-BE49-F238E27FC236}">
                <a16:creationId xmlns:a16="http://schemas.microsoft.com/office/drawing/2014/main" id="{F8548330-0E5C-4602-98E5-9E9D4D55D718}"/>
              </a:ext>
            </a:extLst>
          </p:cNvPr>
          <p:cNvGraphicFramePr>
            <a:graphicFrameLocks noGrp="1"/>
          </p:cNvGraphicFramePr>
          <p:nvPr>
            <p:extLst>
              <p:ext uri="{D42A27DB-BD31-4B8C-83A1-F6EECF244321}">
                <p14:modId xmlns:p14="http://schemas.microsoft.com/office/powerpoint/2010/main" val="87293969"/>
              </p:ext>
            </p:extLst>
          </p:nvPr>
        </p:nvGraphicFramePr>
        <p:xfrm>
          <a:off x="1177643" y="423227"/>
          <a:ext cx="9898369" cy="667122"/>
        </p:xfrm>
        <a:graphic>
          <a:graphicData uri="http://schemas.openxmlformats.org/drawingml/2006/table">
            <a:tbl>
              <a:tblPr firstRow="1" bandRow="1">
                <a:tableStyleId>{5C22544A-7EE6-4342-B048-85BDC9FD1C3A}</a:tableStyleId>
              </a:tblPr>
              <a:tblGrid>
                <a:gridCol w="3363285">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671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371397963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767409" y="2438536"/>
            <a:ext cx="8141095" cy="3447098"/>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1200"/>
              </a:spcAft>
              <a:buClrTx/>
              <a:buSzTx/>
              <a:buFont typeface="Arial" pitchFamily="34" charset="0"/>
              <a:buChar char="•"/>
              <a:tabLst/>
              <a:defRPr/>
            </a:pPr>
            <a:r>
              <a:rPr kumimoji="0" lang="en-CA" sz="2200" b="0" i="0" u="none" strike="noStrike" kern="1200" cap="none" spc="0" normalizeH="0" baseline="0" noProof="0" dirty="0">
                <a:ln>
                  <a:noFill/>
                </a:ln>
                <a:solidFill>
                  <a:prstClr val="black"/>
                </a:solidFill>
                <a:effectLst/>
                <a:uLnTx/>
                <a:uFillTx/>
                <a:latin typeface="Century Gothic" panose="020B0502020202020204"/>
                <a:ea typeface="+mn-ea"/>
                <a:cs typeface="+mn-cs"/>
              </a:rPr>
              <a:t>Prepositional thoughts also develop </a:t>
            </a:r>
            <a:r>
              <a:rPr kumimoji="0" lang="en-CA" sz="2200" b="0" i="0" u="none" strike="noStrike" kern="1200" cap="none" spc="0" normalizeH="0" baseline="0" noProof="0">
                <a:ln>
                  <a:noFill/>
                </a:ln>
                <a:solidFill>
                  <a:prstClr val="black"/>
                </a:solidFill>
                <a:effectLst/>
                <a:uLnTx/>
                <a:uFillTx/>
                <a:latin typeface="Century Gothic" panose="020B0502020202020204"/>
                <a:ea typeface="+mn-ea"/>
                <a:cs typeface="+mn-cs"/>
              </a:rPr>
              <a:t>- adolescents can evaluate </a:t>
            </a:r>
            <a:r>
              <a:rPr kumimoji="0" lang="en-CA" sz="2200" b="0" i="0" u="none" strike="noStrike" kern="1200" cap="none" spc="0" normalizeH="0" baseline="0" noProof="0" dirty="0">
                <a:ln>
                  <a:noFill/>
                </a:ln>
                <a:solidFill>
                  <a:prstClr val="black"/>
                </a:solidFill>
                <a:effectLst/>
                <a:uLnTx/>
                <a:uFillTx/>
                <a:latin typeface="Century Gothic" panose="020B0502020202020204"/>
                <a:ea typeface="+mn-ea"/>
                <a:cs typeface="+mn-cs"/>
              </a:rPr>
              <a:t>the logic of verbal statements apart from real-world circumstances</a:t>
            </a:r>
          </a:p>
          <a:p>
            <a:pPr marL="342900" marR="0" lvl="0" indent="-342900" algn="l" defTabSz="457200" rtl="0" eaLnBrk="1" fontAlgn="auto" latinLnBrk="0" hangingPunct="1">
              <a:lnSpc>
                <a:spcPct val="100000"/>
              </a:lnSpc>
              <a:spcBef>
                <a:spcPts val="0"/>
              </a:spcBef>
              <a:spcAft>
                <a:spcPts val="1200"/>
              </a:spcAft>
              <a:buClrTx/>
              <a:buSzTx/>
              <a:buFont typeface="Arial" pitchFamily="34" charset="0"/>
              <a:buChar char="•"/>
              <a:tabLst/>
              <a:defRPr/>
            </a:pPr>
            <a:r>
              <a:rPr kumimoji="0" lang="en-CA" sz="2200" b="0" i="0" u="none" strike="noStrike" kern="1200" cap="none" spc="0" normalizeH="0" baseline="0" noProof="0">
                <a:ln>
                  <a:noFill/>
                </a:ln>
                <a:solidFill>
                  <a:prstClr val="black"/>
                </a:solidFill>
                <a:effectLst/>
                <a:uLnTx/>
                <a:uFillTx/>
                <a:latin typeface="Century Gothic" panose="020B0502020202020204"/>
                <a:ea typeface="+mn-ea"/>
                <a:cs typeface="+mn-cs"/>
              </a:rPr>
              <a:t>Adolescents </a:t>
            </a:r>
            <a:r>
              <a:rPr kumimoji="0" lang="en-CA" sz="2200" b="0" i="0" u="none" strike="noStrike" kern="1200" cap="none" spc="0" normalizeH="0" baseline="0" noProof="0" dirty="0">
                <a:ln>
                  <a:noFill/>
                </a:ln>
                <a:solidFill>
                  <a:prstClr val="black"/>
                </a:solidFill>
                <a:effectLst/>
                <a:uLnTx/>
                <a:uFillTx/>
                <a:latin typeface="Century Gothic" panose="020B0502020202020204"/>
                <a:ea typeface="+mn-ea"/>
                <a:cs typeface="+mn-cs"/>
              </a:rPr>
              <a:t>and adults are more likely to think abstractly and systematically in situations in which they have had extensive guidance and practice.</a:t>
            </a:r>
          </a:p>
          <a:p>
            <a:pPr marL="342900" marR="0" lvl="0" indent="-342900" algn="l" defTabSz="457200" rtl="0" eaLnBrk="1" fontAlgn="auto" latinLnBrk="0" hangingPunct="1">
              <a:lnSpc>
                <a:spcPct val="100000"/>
              </a:lnSpc>
              <a:spcBef>
                <a:spcPts val="0"/>
              </a:spcBef>
              <a:spcAft>
                <a:spcPts val="1200"/>
              </a:spcAft>
              <a:buClrTx/>
              <a:buSzTx/>
              <a:buFont typeface="Arial" pitchFamily="34" charset="0"/>
              <a:buChar char="•"/>
              <a:tabLst/>
              <a:defRPr/>
            </a:pPr>
            <a:r>
              <a:rPr kumimoji="0" lang="en-CA" sz="2200" b="0" i="0" u="none" strike="noStrike" kern="1200" cap="none" spc="0" normalizeH="0" baseline="0" noProof="0" dirty="0">
                <a:ln>
                  <a:noFill/>
                </a:ln>
                <a:solidFill>
                  <a:prstClr val="black"/>
                </a:solidFill>
                <a:effectLst/>
                <a:uLnTx/>
                <a:uFillTx/>
                <a:latin typeface="Century Gothic" panose="020B0502020202020204"/>
                <a:ea typeface="+mn-ea"/>
                <a:cs typeface="+mn-cs"/>
              </a:rPr>
              <a:t>Cognitive gains in adolescence due to improved attention, more effective </a:t>
            </a:r>
            <a:r>
              <a:rPr kumimoji="0" lang="en-CA" sz="2200" b="0" i="0" u="none" strike="noStrike" kern="1200" cap="none" spc="0" normalizeH="0" baseline="0" noProof="0">
                <a:ln>
                  <a:noFill/>
                </a:ln>
                <a:solidFill>
                  <a:prstClr val="black"/>
                </a:solidFill>
                <a:effectLst/>
                <a:uLnTx/>
                <a:uFillTx/>
                <a:latin typeface="Century Gothic" panose="020B0502020202020204"/>
                <a:ea typeface="+mn-ea"/>
                <a:cs typeface="+mn-cs"/>
              </a:rPr>
              <a:t>strategies  greater knowledge</a:t>
            </a:r>
            <a:r>
              <a:rPr kumimoji="0" lang="en-CA" sz="2200" b="0" i="0" u="none" strike="noStrike" kern="1200" cap="none" spc="0" normalizeH="0" baseline="0" noProof="0" dirty="0">
                <a:ln>
                  <a:noFill/>
                </a:ln>
                <a:solidFill>
                  <a:prstClr val="black"/>
                </a:solidFill>
                <a:effectLst/>
                <a:uLnTx/>
                <a:uFillTx/>
                <a:latin typeface="Century Gothic" panose="020B0502020202020204"/>
                <a:ea typeface="+mn-ea"/>
                <a:cs typeface="+mn-cs"/>
              </a:rPr>
              <a:t>, speed in </a:t>
            </a:r>
            <a:r>
              <a:rPr kumimoji="0" lang="en-CA" sz="2200" b="0" i="0" u="none" strike="noStrike" kern="1200" cap="none" spc="0" normalizeH="0" baseline="0" noProof="0">
                <a:ln>
                  <a:noFill/>
                </a:ln>
                <a:solidFill>
                  <a:prstClr val="black"/>
                </a:solidFill>
                <a:effectLst/>
                <a:uLnTx/>
                <a:uFillTx/>
                <a:latin typeface="Century Gothic" panose="020B0502020202020204"/>
                <a:ea typeface="+mn-ea"/>
                <a:cs typeface="+mn-cs"/>
              </a:rPr>
              <a:t>processing.</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20336" y="2636912"/>
            <a:ext cx="2160238" cy="2160238"/>
          </a:xfrm>
          <a:prstGeom prst="rect">
            <a:avLst/>
          </a:prstGeom>
          <a:ln>
            <a:solidFill>
              <a:schemeClr val="accent1"/>
            </a:solidFill>
          </a:ln>
        </p:spPr>
      </p:pic>
      <p:sp>
        <p:nvSpPr>
          <p:cNvPr id="7" name="Title 5">
            <a:extLst>
              <a:ext uri="{FF2B5EF4-FFF2-40B4-BE49-F238E27FC236}">
                <a16:creationId xmlns:a16="http://schemas.microsoft.com/office/drawing/2014/main" id="{7ADE36AB-27E0-4BD3-A5E6-D295EBCFB1C8}"/>
              </a:ext>
            </a:extLst>
          </p:cNvPr>
          <p:cNvSpPr>
            <a:spLocks noGrp="1"/>
          </p:cNvSpPr>
          <p:nvPr>
            <p:ph type="title"/>
          </p:nvPr>
        </p:nvSpPr>
        <p:spPr>
          <a:xfrm>
            <a:off x="767409" y="1649870"/>
            <a:ext cx="8640960" cy="788666"/>
          </a:xfrm>
        </p:spPr>
        <p:txBody>
          <a:bodyPr>
            <a:normAutofit/>
          </a:bodyPr>
          <a:lstStyle/>
          <a:p>
            <a:r>
              <a:rPr lang="en-CA" sz="3200"/>
              <a:t>Cognitive Development in Adolescence</a:t>
            </a:r>
          </a:p>
        </p:txBody>
      </p:sp>
      <p:graphicFrame>
        <p:nvGraphicFramePr>
          <p:cNvPr id="8" name="Table 7">
            <a:extLst>
              <a:ext uri="{FF2B5EF4-FFF2-40B4-BE49-F238E27FC236}">
                <a16:creationId xmlns:a16="http://schemas.microsoft.com/office/drawing/2014/main" id="{DEEFB72E-037E-476C-ADA1-06E24E894EFB}"/>
              </a:ext>
            </a:extLst>
          </p:cNvPr>
          <p:cNvGraphicFramePr>
            <a:graphicFrameLocks noGrp="1"/>
          </p:cNvGraphicFramePr>
          <p:nvPr>
            <p:extLst>
              <p:ext uri="{D42A27DB-BD31-4B8C-83A1-F6EECF244321}">
                <p14:modId xmlns:p14="http://schemas.microsoft.com/office/powerpoint/2010/main" val="1553843819"/>
              </p:ext>
            </p:extLst>
          </p:nvPr>
        </p:nvGraphicFramePr>
        <p:xfrm>
          <a:off x="914399" y="549999"/>
          <a:ext cx="9898369" cy="667122"/>
        </p:xfrm>
        <a:graphic>
          <a:graphicData uri="http://schemas.openxmlformats.org/drawingml/2006/table">
            <a:tbl>
              <a:tblPr firstRow="1" bandRow="1">
                <a:tableStyleId>{5C22544A-7EE6-4342-B048-85BDC9FD1C3A}</a:tableStyleId>
              </a:tblPr>
              <a:tblGrid>
                <a:gridCol w="3363285">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671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318831893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722763" y="2852936"/>
            <a:ext cx="6957413" cy="3416320"/>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Arial" pitchFamily="34" charset="0"/>
              <a:buChar char="•"/>
              <a:tabLst/>
              <a:defRPr/>
            </a:pPr>
            <a:r>
              <a:rPr kumimoji="0" lang="en-CA" sz="2400" b="0" i="0" u="none" strike="noStrike" kern="1200" cap="none" spc="0" normalizeH="0" baseline="0" noProof="0" dirty="0">
                <a:ln>
                  <a:noFill/>
                </a:ln>
                <a:solidFill>
                  <a:prstClr val="black"/>
                </a:solidFill>
                <a:effectLst/>
                <a:uLnTx/>
                <a:uFillTx/>
                <a:latin typeface="Century Gothic" panose="020B0502020202020204"/>
                <a:ea typeface="+mn-ea"/>
                <a:cs typeface="+mn-cs"/>
              </a:rPr>
              <a:t>As adolescents reflect on their thoughts, they think more about themselves.</a:t>
            </a:r>
          </a:p>
          <a:p>
            <a:pPr marL="342900" marR="0" lvl="0" indent="-342900" algn="l" defTabSz="457200" rtl="0" eaLnBrk="1" fontAlgn="auto" latinLnBrk="0" hangingPunct="1">
              <a:lnSpc>
                <a:spcPct val="100000"/>
              </a:lnSpc>
              <a:spcBef>
                <a:spcPts val="0"/>
              </a:spcBef>
              <a:spcAft>
                <a:spcPts val="0"/>
              </a:spcAft>
              <a:buClrTx/>
              <a:buSzTx/>
              <a:buFont typeface="Arial" pitchFamily="34" charset="0"/>
              <a:buChar char="•"/>
              <a:tabLst/>
              <a:defRPr/>
            </a:pPr>
            <a:r>
              <a:rPr kumimoji="0" lang="en-CA" sz="2400" b="0" i="0" u="none" strike="noStrike" kern="1200" cap="none" spc="0" normalizeH="0" baseline="0" noProof="0" dirty="0">
                <a:ln>
                  <a:noFill/>
                </a:ln>
                <a:solidFill>
                  <a:prstClr val="black"/>
                </a:solidFill>
                <a:effectLst/>
                <a:uLnTx/>
                <a:uFillTx/>
                <a:latin typeface="Century Gothic" panose="020B0502020202020204"/>
                <a:ea typeface="+mn-ea"/>
                <a:cs typeface="+mn-cs"/>
              </a:rPr>
              <a:t>Teenagers’ capacity to think about themselves can prompt idealistic visions at odds with everyday reality and they often </a:t>
            </a:r>
            <a:r>
              <a:rPr kumimoji="0" lang="en-CA" sz="2400" b="0" i="0" u="none" strike="noStrike" kern="1200" cap="none" spc="0" normalizeH="0" baseline="0" noProof="0">
                <a:ln>
                  <a:noFill/>
                </a:ln>
                <a:solidFill>
                  <a:prstClr val="black"/>
                </a:solidFill>
                <a:effectLst/>
                <a:uLnTx/>
                <a:uFillTx/>
                <a:latin typeface="Century Gothic" panose="020B0502020202020204"/>
                <a:ea typeface="+mn-ea"/>
                <a:cs typeface="+mn-cs"/>
              </a:rPr>
              <a:t>become fault-finding </a:t>
            </a:r>
            <a:r>
              <a:rPr kumimoji="0" lang="en-CA" sz="2400" b="0" i="0" u="none" strike="noStrike" kern="1200" cap="none" spc="0" normalizeH="0" baseline="0" noProof="0" dirty="0">
                <a:ln>
                  <a:noFill/>
                </a:ln>
                <a:solidFill>
                  <a:prstClr val="black"/>
                </a:solidFill>
                <a:effectLst/>
                <a:uLnTx/>
                <a:uFillTx/>
                <a:latin typeface="Century Gothic" panose="020B0502020202020204"/>
                <a:ea typeface="+mn-ea"/>
                <a:cs typeface="+mn-cs"/>
              </a:rPr>
              <a:t>critics.</a:t>
            </a:r>
          </a:p>
          <a:p>
            <a:pPr marL="342900" marR="0" lvl="0" indent="-342900" algn="l" defTabSz="457200" rtl="0" eaLnBrk="1" fontAlgn="auto" latinLnBrk="0" hangingPunct="1">
              <a:lnSpc>
                <a:spcPct val="100000"/>
              </a:lnSpc>
              <a:spcBef>
                <a:spcPts val="0"/>
              </a:spcBef>
              <a:spcAft>
                <a:spcPts val="0"/>
              </a:spcAft>
              <a:buClrTx/>
              <a:buSzTx/>
              <a:buFont typeface="Arial" pitchFamily="34" charset="0"/>
              <a:buChar char="•"/>
              <a:tabLst/>
              <a:defRPr/>
            </a:pPr>
            <a:r>
              <a:rPr kumimoji="0" lang="en-CA" sz="2400" b="0" i="0" u="none" strike="noStrike" kern="1200" cap="none" spc="0" normalizeH="0" baseline="0" noProof="0" dirty="0">
                <a:ln>
                  <a:noFill/>
                </a:ln>
                <a:solidFill>
                  <a:prstClr val="black"/>
                </a:solidFill>
                <a:effectLst/>
                <a:uLnTx/>
                <a:uFillTx/>
                <a:latin typeface="Century Gothic" panose="020B0502020202020204"/>
                <a:ea typeface="+mn-ea"/>
                <a:cs typeface="+mn-cs"/>
              </a:rPr>
              <a:t>Compared with adults, </a:t>
            </a:r>
            <a:r>
              <a:rPr kumimoji="0" lang="en-CA" sz="2400" b="0" i="0" u="none" strike="noStrike" kern="1200" cap="none" spc="0" normalizeH="0" baseline="0" noProof="0">
                <a:ln>
                  <a:noFill/>
                </a:ln>
                <a:solidFill>
                  <a:prstClr val="black"/>
                </a:solidFill>
                <a:effectLst/>
                <a:uLnTx/>
                <a:uFillTx/>
                <a:latin typeface="Century Gothic" panose="020B0502020202020204"/>
                <a:ea typeface="+mn-ea"/>
                <a:cs typeface="+mn-cs"/>
              </a:rPr>
              <a:t>adolescents have </a:t>
            </a:r>
            <a:r>
              <a:rPr kumimoji="0" lang="en-CA" sz="2400" b="0" i="0" u="none" strike="noStrike" kern="1200" cap="none" spc="0" normalizeH="0" baseline="0" noProof="0" dirty="0">
                <a:ln>
                  <a:noFill/>
                </a:ln>
                <a:solidFill>
                  <a:prstClr val="black"/>
                </a:solidFill>
                <a:effectLst/>
                <a:uLnTx/>
                <a:uFillTx/>
                <a:latin typeface="Century Gothic" panose="020B0502020202020204"/>
                <a:ea typeface="+mn-ea"/>
                <a:cs typeface="+mn-cs"/>
              </a:rPr>
              <a:t>difficulty with decision-making.</a:t>
            </a:r>
          </a:p>
          <a:p>
            <a:pPr marL="342900" marR="0" lvl="0" indent="-342900" algn="l" defTabSz="457200" rtl="0" eaLnBrk="1" fontAlgn="auto" latinLnBrk="0" hangingPunct="1">
              <a:lnSpc>
                <a:spcPct val="100000"/>
              </a:lnSpc>
              <a:spcBef>
                <a:spcPts val="0"/>
              </a:spcBef>
              <a:spcAft>
                <a:spcPts val="0"/>
              </a:spcAft>
              <a:buClrTx/>
              <a:buSzTx/>
              <a:buFont typeface="Arial" pitchFamily="34" charset="0"/>
              <a:buChar char="•"/>
              <a:tabLst/>
              <a:defRPr/>
            </a:pPr>
            <a:endParaRPr kumimoji="0" lang="en-CA" sz="2400" b="0" i="0" u="none" strike="noStrike" kern="1200" cap="none" spc="0" normalizeH="0" baseline="0" noProof="0" dirty="0">
              <a:ln>
                <a:noFill/>
              </a:ln>
              <a:solidFill>
                <a:srgbClr val="727272"/>
              </a:solidFill>
              <a:effectLst/>
              <a:uLnTx/>
              <a:uFillTx/>
              <a:latin typeface="Century Gothic" panose="020B0502020202020204"/>
              <a:ea typeface="+mn-ea"/>
              <a:cs typeface="+mn-cs"/>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12224" y="3068960"/>
            <a:ext cx="3357013" cy="2664296"/>
          </a:xfrm>
          <a:prstGeom prst="rect">
            <a:avLst/>
          </a:prstGeom>
          <a:ln>
            <a:solidFill>
              <a:schemeClr val="accent1"/>
            </a:solidFill>
          </a:ln>
        </p:spPr>
      </p:pic>
      <p:sp>
        <p:nvSpPr>
          <p:cNvPr id="7" name="Title 5">
            <a:extLst>
              <a:ext uri="{FF2B5EF4-FFF2-40B4-BE49-F238E27FC236}">
                <a16:creationId xmlns:a16="http://schemas.microsoft.com/office/drawing/2014/main" id="{F61CC103-F339-4C2E-B869-96066DE6DA80}"/>
              </a:ext>
            </a:extLst>
          </p:cNvPr>
          <p:cNvSpPr>
            <a:spLocks noGrp="1"/>
          </p:cNvSpPr>
          <p:nvPr>
            <p:ph type="title"/>
          </p:nvPr>
        </p:nvSpPr>
        <p:spPr>
          <a:xfrm>
            <a:off x="695400" y="1916832"/>
            <a:ext cx="8640960" cy="788666"/>
          </a:xfrm>
        </p:spPr>
        <p:txBody>
          <a:bodyPr>
            <a:normAutofit/>
          </a:bodyPr>
          <a:lstStyle/>
          <a:p>
            <a:r>
              <a:rPr lang="en-CA" sz="3200"/>
              <a:t>Cognitive Development in Adolescence</a:t>
            </a:r>
          </a:p>
        </p:txBody>
      </p:sp>
      <p:graphicFrame>
        <p:nvGraphicFramePr>
          <p:cNvPr id="8" name="Table 7">
            <a:extLst>
              <a:ext uri="{FF2B5EF4-FFF2-40B4-BE49-F238E27FC236}">
                <a16:creationId xmlns:a16="http://schemas.microsoft.com/office/drawing/2014/main" id="{163667A6-9683-482B-AFD3-5512CB97081B}"/>
              </a:ext>
            </a:extLst>
          </p:cNvPr>
          <p:cNvGraphicFramePr>
            <a:graphicFrameLocks noGrp="1"/>
          </p:cNvGraphicFramePr>
          <p:nvPr>
            <p:extLst>
              <p:ext uri="{D42A27DB-BD31-4B8C-83A1-F6EECF244321}">
                <p14:modId xmlns:p14="http://schemas.microsoft.com/office/powerpoint/2010/main" val="3825587752"/>
              </p:ext>
            </p:extLst>
          </p:nvPr>
        </p:nvGraphicFramePr>
        <p:xfrm>
          <a:off x="904874" y="512966"/>
          <a:ext cx="9898369" cy="667122"/>
        </p:xfrm>
        <a:graphic>
          <a:graphicData uri="http://schemas.openxmlformats.org/drawingml/2006/table">
            <a:tbl>
              <a:tblPr firstRow="1" bandRow="1">
                <a:tableStyleId>{5C22544A-7EE6-4342-B048-85BDC9FD1C3A}</a:tableStyleId>
              </a:tblPr>
              <a:tblGrid>
                <a:gridCol w="3363285">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671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158040708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127448" y="2252290"/>
            <a:ext cx="6912768" cy="3985706"/>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itchFamily="34" charset="0"/>
              <a:buChar char="•"/>
              <a:tabLst/>
              <a:defRPr/>
            </a:pPr>
            <a:r>
              <a:rPr kumimoji="0" lang="en-CA" sz="2300" b="0" i="0" u="none" strike="noStrike" kern="1200" cap="none" spc="0" normalizeH="0" baseline="0" noProof="0" dirty="0">
                <a:ln>
                  <a:noFill/>
                </a:ln>
                <a:solidFill>
                  <a:prstClr val="black"/>
                </a:solidFill>
                <a:effectLst/>
                <a:uLnTx/>
                <a:uFillTx/>
                <a:latin typeface="Century Gothic" panose="020B0502020202020204"/>
                <a:ea typeface="+mn-ea"/>
                <a:cs typeface="+mn-cs"/>
              </a:rPr>
              <a:t>School transitions in adolescence can be </a:t>
            </a:r>
            <a:r>
              <a:rPr kumimoji="0" lang="en-CA" sz="2300" b="0" i="0" u="none" strike="noStrike" kern="1200" cap="none" spc="0" normalizeH="0" baseline="0" noProof="0">
                <a:ln>
                  <a:noFill/>
                </a:ln>
                <a:solidFill>
                  <a:prstClr val="black"/>
                </a:solidFill>
                <a:effectLst/>
                <a:uLnTx/>
                <a:uFillTx/>
                <a:latin typeface="Century Gothic" panose="020B0502020202020204"/>
                <a:ea typeface="+mn-ea"/>
                <a:cs typeface="+mn-cs"/>
              </a:rPr>
              <a:t>stressful.</a:t>
            </a:r>
          </a:p>
          <a:p>
            <a:pPr marL="285750" marR="0" lvl="0" indent="-285750" algn="l" defTabSz="457200" rtl="0" eaLnBrk="1" fontAlgn="auto" latinLnBrk="0" hangingPunct="1">
              <a:lnSpc>
                <a:spcPct val="100000"/>
              </a:lnSpc>
              <a:spcBef>
                <a:spcPts val="0"/>
              </a:spcBef>
              <a:spcAft>
                <a:spcPts val="0"/>
              </a:spcAft>
              <a:buClrTx/>
              <a:buSzTx/>
              <a:buFont typeface="Arial" pitchFamily="34" charset="0"/>
              <a:buChar char="•"/>
              <a:tabLst/>
              <a:defRPr/>
            </a:pPr>
            <a:r>
              <a:rPr kumimoji="0" lang="en-CA" sz="2300" b="0" i="0" u="none" strike="noStrike" kern="1200" cap="none" spc="0" normalizeH="0" baseline="0" noProof="0">
                <a:ln>
                  <a:noFill/>
                </a:ln>
                <a:solidFill>
                  <a:prstClr val="black"/>
                </a:solidFill>
                <a:effectLst/>
                <a:uLnTx/>
                <a:uFillTx/>
                <a:latin typeface="Century Gothic" panose="020B0502020202020204"/>
                <a:ea typeface="+mn-ea"/>
                <a:cs typeface="+mn-cs"/>
              </a:rPr>
              <a:t>Teenagers </a:t>
            </a:r>
            <a:r>
              <a:rPr kumimoji="0" lang="en-CA" sz="2300" b="0" i="0" u="none" strike="noStrike" kern="1200" cap="none" spc="0" normalizeH="0" baseline="0" noProof="0" dirty="0">
                <a:ln>
                  <a:noFill/>
                </a:ln>
                <a:solidFill>
                  <a:prstClr val="black"/>
                </a:solidFill>
                <a:effectLst/>
                <a:uLnTx/>
                <a:uFillTx/>
                <a:latin typeface="Century Gothic" panose="020B0502020202020204"/>
                <a:ea typeface="+mn-ea"/>
                <a:cs typeface="+mn-cs"/>
              </a:rPr>
              <a:t>who must cope with added stresses - especially those with both academic and mental </a:t>
            </a:r>
            <a:r>
              <a:rPr kumimoji="0" lang="en-CA" sz="2300" b="0" i="0" u="none" strike="noStrike" kern="1200" cap="none" spc="0" normalizeH="0" baseline="0" noProof="0">
                <a:ln>
                  <a:noFill/>
                </a:ln>
                <a:solidFill>
                  <a:prstClr val="black"/>
                </a:solidFill>
                <a:effectLst/>
                <a:uLnTx/>
                <a:uFillTx/>
                <a:latin typeface="Century Gothic" panose="020B0502020202020204"/>
                <a:ea typeface="+mn-ea"/>
                <a:cs typeface="+mn-cs"/>
              </a:rPr>
              <a:t>health difficulties - </a:t>
            </a:r>
            <a:r>
              <a:rPr kumimoji="0" lang="en-CA" sz="2300" b="0" i="0" u="none" strike="noStrike" kern="1200" cap="none" spc="0" normalizeH="0" baseline="0" noProof="0" dirty="0">
                <a:ln>
                  <a:noFill/>
                </a:ln>
                <a:solidFill>
                  <a:prstClr val="black"/>
                </a:solidFill>
                <a:effectLst/>
                <a:uLnTx/>
                <a:uFillTx/>
                <a:latin typeface="Century Gothic" panose="020B0502020202020204"/>
                <a:ea typeface="+mn-ea"/>
                <a:cs typeface="+mn-cs"/>
              </a:rPr>
              <a:t>are at greatest risk for adjustment </a:t>
            </a:r>
            <a:r>
              <a:rPr kumimoji="0" lang="en-CA" sz="2300" b="0" i="0" u="none" strike="noStrike" kern="1200" cap="none" spc="0" normalizeH="0" baseline="0" noProof="0">
                <a:ln>
                  <a:noFill/>
                </a:ln>
                <a:solidFill>
                  <a:prstClr val="black"/>
                </a:solidFill>
                <a:effectLst/>
                <a:uLnTx/>
                <a:uFillTx/>
                <a:latin typeface="Century Gothic" panose="020B0502020202020204"/>
                <a:ea typeface="+mn-ea"/>
                <a:cs typeface="+mn-cs"/>
              </a:rPr>
              <a:t>problems.</a:t>
            </a:r>
          </a:p>
          <a:p>
            <a:pPr marL="285750" marR="0" lvl="0" indent="-285750" algn="l" defTabSz="457200" rtl="0" eaLnBrk="1" fontAlgn="auto" latinLnBrk="0" hangingPunct="1">
              <a:lnSpc>
                <a:spcPct val="100000"/>
              </a:lnSpc>
              <a:spcBef>
                <a:spcPts val="0"/>
              </a:spcBef>
              <a:spcAft>
                <a:spcPts val="0"/>
              </a:spcAft>
              <a:buClrTx/>
              <a:buSzTx/>
              <a:buFont typeface="Arial" pitchFamily="34" charset="0"/>
              <a:buChar char="•"/>
              <a:tabLst/>
              <a:defRPr/>
            </a:pPr>
            <a:r>
              <a:rPr kumimoji="0" lang="en-CA" sz="2300" b="0" i="0" u="none" strike="noStrike" kern="1200" cap="none" spc="0" normalizeH="0" baseline="0" noProof="0">
                <a:ln>
                  <a:noFill/>
                </a:ln>
                <a:solidFill>
                  <a:prstClr val="black"/>
                </a:solidFill>
                <a:effectLst/>
                <a:uLnTx/>
                <a:uFillTx/>
                <a:latin typeface="Century Gothic" panose="020B0502020202020204"/>
                <a:ea typeface="+mn-ea"/>
                <a:cs typeface="+mn-cs"/>
              </a:rPr>
              <a:t>Authoritative </a:t>
            </a:r>
            <a:r>
              <a:rPr kumimoji="0" lang="en-CA" sz="2300" b="0" i="0" u="none" strike="noStrike" kern="1200" cap="none" spc="0" normalizeH="0" baseline="0" noProof="0" dirty="0">
                <a:ln>
                  <a:noFill/>
                </a:ln>
                <a:solidFill>
                  <a:prstClr val="black"/>
                </a:solidFill>
                <a:effectLst/>
                <a:uLnTx/>
                <a:uFillTx/>
                <a:latin typeface="Century Gothic" panose="020B0502020202020204"/>
                <a:ea typeface="+mn-ea"/>
                <a:cs typeface="+mn-cs"/>
              </a:rPr>
              <a:t>parenting and parents’ school involvement promote high achievement.</a:t>
            </a:r>
          </a:p>
          <a:p>
            <a:pPr marL="285750" marR="0" lvl="0" indent="-285750" algn="l" defTabSz="457200" rtl="0" eaLnBrk="1" fontAlgn="auto" latinLnBrk="0" hangingPunct="1">
              <a:lnSpc>
                <a:spcPct val="100000"/>
              </a:lnSpc>
              <a:spcBef>
                <a:spcPts val="0"/>
              </a:spcBef>
              <a:spcAft>
                <a:spcPts val="0"/>
              </a:spcAft>
              <a:buClrTx/>
              <a:buSzTx/>
              <a:buFont typeface="Arial" pitchFamily="34" charset="0"/>
              <a:buChar char="•"/>
              <a:tabLst/>
              <a:defRPr/>
            </a:pPr>
            <a:r>
              <a:rPr kumimoji="0" lang="en-CA" sz="2300" b="0" i="0" u="none" strike="noStrike" kern="1200" cap="none" spc="0" normalizeH="0" baseline="0" noProof="0" dirty="0">
                <a:ln>
                  <a:noFill/>
                </a:ln>
                <a:solidFill>
                  <a:prstClr val="black"/>
                </a:solidFill>
                <a:effectLst/>
                <a:uLnTx/>
                <a:uFillTx/>
                <a:latin typeface="Century Gothic" panose="020B0502020202020204"/>
                <a:ea typeface="+mn-ea"/>
                <a:cs typeface="+mn-cs"/>
              </a:rPr>
              <a:t>Teens </a:t>
            </a:r>
            <a:r>
              <a:rPr kumimoji="0" lang="en-CA" sz="2300" b="0" i="0" u="none" strike="noStrike" kern="1200" cap="none" spc="0" normalizeH="0" baseline="0" noProof="0">
                <a:ln>
                  <a:noFill/>
                </a:ln>
                <a:solidFill>
                  <a:prstClr val="black"/>
                </a:solidFill>
                <a:effectLst/>
                <a:uLnTx/>
                <a:uFillTx/>
                <a:latin typeface="Century Gothic" panose="020B0502020202020204"/>
                <a:ea typeface="+mn-ea"/>
                <a:cs typeface="+mn-cs"/>
              </a:rPr>
              <a:t>whose parents </a:t>
            </a:r>
            <a:r>
              <a:rPr kumimoji="0" lang="en-CA" sz="2300" b="0" i="0" u="none" strike="noStrike" kern="1200" cap="none" spc="0" normalizeH="0" baseline="0" noProof="0" dirty="0">
                <a:ln>
                  <a:noFill/>
                </a:ln>
                <a:solidFill>
                  <a:prstClr val="black"/>
                </a:solidFill>
                <a:effectLst/>
                <a:uLnTx/>
                <a:uFillTx/>
                <a:latin typeface="Century Gothic" panose="020B0502020202020204"/>
                <a:ea typeface="+mn-ea"/>
                <a:cs typeface="+mn-cs"/>
              </a:rPr>
              <a:t>encourage achievement are likely to choose similar friends.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8248" y="2420888"/>
            <a:ext cx="3063610" cy="3158361"/>
          </a:xfrm>
          <a:prstGeom prst="rect">
            <a:avLst/>
          </a:prstGeom>
        </p:spPr>
      </p:pic>
      <p:sp>
        <p:nvSpPr>
          <p:cNvPr id="7" name="Title 5">
            <a:extLst>
              <a:ext uri="{FF2B5EF4-FFF2-40B4-BE49-F238E27FC236}">
                <a16:creationId xmlns:a16="http://schemas.microsoft.com/office/drawing/2014/main" id="{CD64F110-2641-4DF9-97E9-9C89E5F73FC5}"/>
              </a:ext>
            </a:extLst>
          </p:cNvPr>
          <p:cNvSpPr>
            <a:spLocks noGrp="1"/>
          </p:cNvSpPr>
          <p:nvPr>
            <p:ph type="title"/>
          </p:nvPr>
        </p:nvSpPr>
        <p:spPr>
          <a:xfrm>
            <a:off x="1127448" y="1478147"/>
            <a:ext cx="8640960" cy="788666"/>
          </a:xfrm>
        </p:spPr>
        <p:txBody>
          <a:bodyPr>
            <a:normAutofit/>
          </a:bodyPr>
          <a:lstStyle/>
          <a:p>
            <a:r>
              <a:rPr lang="en-CA" sz="3200"/>
              <a:t>Cognitive Development in Adolescence</a:t>
            </a:r>
          </a:p>
        </p:txBody>
      </p:sp>
      <p:graphicFrame>
        <p:nvGraphicFramePr>
          <p:cNvPr id="6" name="Table 5">
            <a:extLst>
              <a:ext uri="{FF2B5EF4-FFF2-40B4-BE49-F238E27FC236}">
                <a16:creationId xmlns:a16="http://schemas.microsoft.com/office/drawing/2014/main" id="{BA183635-717E-4B0E-942A-922746FE823C}"/>
              </a:ext>
            </a:extLst>
          </p:cNvPr>
          <p:cNvGraphicFramePr>
            <a:graphicFrameLocks noGrp="1"/>
          </p:cNvGraphicFramePr>
          <p:nvPr>
            <p:extLst>
              <p:ext uri="{D42A27DB-BD31-4B8C-83A1-F6EECF244321}">
                <p14:modId xmlns:p14="http://schemas.microsoft.com/office/powerpoint/2010/main" val="2967245286"/>
              </p:ext>
            </p:extLst>
          </p:nvPr>
        </p:nvGraphicFramePr>
        <p:xfrm>
          <a:off x="1146815" y="423954"/>
          <a:ext cx="9898369" cy="667122"/>
        </p:xfrm>
        <a:graphic>
          <a:graphicData uri="http://schemas.openxmlformats.org/drawingml/2006/table">
            <a:tbl>
              <a:tblPr firstRow="1" bandRow="1">
                <a:tableStyleId>{5C22544A-7EE6-4342-B048-85BDC9FD1C3A}</a:tableStyleId>
              </a:tblPr>
              <a:tblGrid>
                <a:gridCol w="3363285">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671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395677534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011174" y="2345458"/>
            <a:ext cx="6106974" cy="3539430"/>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Arial" pitchFamily="34" charset="0"/>
              <a:buChar char="•"/>
              <a:tabLst/>
              <a:defRPr/>
            </a:pPr>
            <a:r>
              <a:rPr kumimoji="0" lang="en-CA" sz="2800" b="0" i="0" u="none" strike="noStrike" kern="1200" cap="none" spc="0" normalizeH="0" baseline="0" noProof="0" dirty="0">
                <a:ln>
                  <a:noFill/>
                </a:ln>
                <a:solidFill>
                  <a:prstClr val="black"/>
                </a:solidFill>
                <a:effectLst/>
                <a:uLnTx/>
                <a:uFillTx/>
                <a:latin typeface="Century Gothic" panose="020B0502020202020204"/>
                <a:ea typeface="+mn-ea"/>
                <a:cs typeface="+mn-cs"/>
              </a:rPr>
              <a:t>Contributing factors for drop-outs include a long history of poor school performance, lack of parental support for </a:t>
            </a:r>
            <a:r>
              <a:rPr kumimoji="0" lang="en-CA" sz="2800" b="0" i="0" u="none" strike="noStrike" kern="1200" cap="none" spc="0" normalizeH="0" baseline="0" noProof="0">
                <a:ln>
                  <a:noFill/>
                </a:ln>
                <a:solidFill>
                  <a:prstClr val="black"/>
                </a:solidFill>
                <a:effectLst/>
                <a:uLnTx/>
                <a:uFillTx/>
                <a:latin typeface="Century Gothic" panose="020B0502020202020204"/>
                <a:ea typeface="+mn-ea"/>
                <a:cs typeface="+mn-cs"/>
              </a:rPr>
              <a:t>academic achievement, </a:t>
            </a:r>
            <a:r>
              <a:rPr kumimoji="0" lang="en-CA" sz="2800" b="0" i="0" u="none" strike="noStrike" kern="1200" cap="none" spc="0" normalizeH="0" baseline="0" noProof="0" dirty="0">
                <a:ln>
                  <a:noFill/>
                </a:ln>
                <a:solidFill>
                  <a:prstClr val="black"/>
                </a:solidFill>
                <a:effectLst/>
                <a:uLnTx/>
                <a:uFillTx/>
                <a:latin typeface="Century Gothic" panose="020B0502020202020204"/>
                <a:ea typeface="+mn-ea"/>
                <a:cs typeface="+mn-cs"/>
              </a:rPr>
              <a:t>large </a:t>
            </a:r>
            <a:r>
              <a:rPr kumimoji="0" lang="en-CA" sz="2800" b="0" i="0" u="none" strike="noStrike" kern="1200" cap="none" spc="0" normalizeH="0" baseline="0" noProof="0">
                <a:ln>
                  <a:noFill/>
                </a:ln>
                <a:solidFill>
                  <a:prstClr val="black"/>
                </a:solidFill>
                <a:effectLst/>
                <a:uLnTx/>
                <a:uFillTx/>
                <a:latin typeface="Century Gothic" panose="020B0502020202020204"/>
                <a:ea typeface="+mn-ea"/>
                <a:cs typeface="+mn-cs"/>
              </a:rPr>
              <a:t>impersonal classes, and unstimulating, unmotivating </a:t>
            </a:r>
            <a:r>
              <a:rPr kumimoji="0" lang="en-CA" sz="2800" b="0" i="0" u="none" strike="noStrike" kern="1200" cap="none" spc="0" normalizeH="0" baseline="0" noProof="0" dirty="0">
                <a:ln>
                  <a:noFill/>
                </a:ln>
                <a:solidFill>
                  <a:prstClr val="black"/>
                </a:solidFill>
                <a:effectLst/>
                <a:uLnTx/>
                <a:uFillTx/>
                <a:latin typeface="Century Gothic" panose="020B0502020202020204"/>
                <a:ea typeface="+mn-ea"/>
                <a:cs typeface="+mn-cs"/>
              </a:rPr>
              <a:t>teachers.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48128" y="2566389"/>
            <a:ext cx="3788157" cy="2707754"/>
          </a:xfrm>
          <a:prstGeom prst="rect">
            <a:avLst/>
          </a:prstGeom>
        </p:spPr>
      </p:pic>
      <p:sp>
        <p:nvSpPr>
          <p:cNvPr id="7" name="Title 5">
            <a:extLst>
              <a:ext uri="{FF2B5EF4-FFF2-40B4-BE49-F238E27FC236}">
                <a16:creationId xmlns:a16="http://schemas.microsoft.com/office/drawing/2014/main" id="{C740CC2A-E594-4626-BBC3-CB0D699C638C}"/>
              </a:ext>
            </a:extLst>
          </p:cNvPr>
          <p:cNvSpPr>
            <a:spLocks noGrp="1"/>
          </p:cNvSpPr>
          <p:nvPr>
            <p:ph type="title"/>
          </p:nvPr>
        </p:nvSpPr>
        <p:spPr>
          <a:xfrm>
            <a:off x="1343472" y="1556792"/>
            <a:ext cx="8640960" cy="788666"/>
          </a:xfrm>
        </p:spPr>
        <p:txBody>
          <a:bodyPr>
            <a:normAutofit/>
          </a:bodyPr>
          <a:lstStyle/>
          <a:p>
            <a:r>
              <a:rPr lang="en-CA" sz="3200"/>
              <a:t>Cognitive Development in Adolescence</a:t>
            </a:r>
          </a:p>
        </p:txBody>
      </p:sp>
      <p:graphicFrame>
        <p:nvGraphicFramePr>
          <p:cNvPr id="6" name="Table 5">
            <a:extLst>
              <a:ext uri="{FF2B5EF4-FFF2-40B4-BE49-F238E27FC236}">
                <a16:creationId xmlns:a16="http://schemas.microsoft.com/office/drawing/2014/main" id="{C015AE10-580C-41ED-936A-0D43A0EC7DAF}"/>
              </a:ext>
            </a:extLst>
          </p:cNvPr>
          <p:cNvGraphicFramePr>
            <a:graphicFrameLocks noGrp="1"/>
          </p:cNvGraphicFramePr>
          <p:nvPr>
            <p:extLst>
              <p:ext uri="{D42A27DB-BD31-4B8C-83A1-F6EECF244321}">
                <p14:modId xmlns:p14="http://schemas.microsoft.com/office/powerpoint/2010/main" val="886913286"/>
              </p:ext>
            </p:extLst>
          </p:nvPr>
        </p:nvGraphicFramePr>
        <p:xfrm>
          <a:off x="1011174" y="609637"/>
          <a:ext cx="9898369" cy="552822"/>
        </p:xfrm>
        <a:graphic>
          <a:graphicData uri="http://schemas.openxmlformats.org/drawingml/2006/table">
            <a:tbl>
              <a:tblPr firstRow="1" bandRow="1">
                <a:tableStyleId>{5C22544A-7EE6-4342-B048-85BDC9FD1C3A}</a:tableStyleId>
              </a:tblPr>
              <a:tblGrid>
                <a:gridCol w="3363285">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5528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23995059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672622" y="2305615"/>
            <a:ext cx="6408712" cy="3539430"/>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Arial" pitchFamily="34" charset="0"/>
              <a:buChar char="•"/>
              <a:tabLst/>
              <a:defRPr/>
            </a:pPr>
            <a:r>
              <a:rPr kumimoji="0" lang="en-CA" sz="2800" b="0" i="0" u="none" strike="noStrike" kern="1200" cap="none" spc="0" normalizeH="0" baseline="0" noProof="0">
                <a:ln>
                  <a:noFill/>
                </a:ln>
                <a:solidFill>
                  <a:prstClr val="black"/>
                </a:solidFill>
                <a:effectLst/>
                <a:uLnTx/>
                <a:uFillTx/>
                <a:latin typeface="Century Gothic" panose="020B0502020202020204"/>
                <a:ea typeface="+mn-ea"/>
                <a:cs typeface="+mn-cs"/>
              </a:rPr>
              <a:t>Read these articles on Language and Learning in Adolescence:</a:t>
            </a:r>
          </a:p>
          <a:p>
            <a:pPr marL="342900" marR="0" lvl="0" indent="-342900" algn="l" defTabSz="457200" rtl="0" eaLnBrk="1" fontAlgn="auto" latinLnBrk="0" hangingPunct="1">
              <a:lnSpc>
                <a:spcPct val="100000"/>
              </a:lnSpc>
              <a:spcBef>
                <a:spcPts val="0"/>
              </a:spcBef>
              <a:spcAft>
                <a:spcPts val="0"/>
              </a:spcAft>
              <a:buClrTx/>
              <a:buSzTx/>
              <a:buFont typeface="Arial" pitchFamily="34" charset="0"/>
              <a:buChar char="•"/>
              <a:tabLst/>
              <a:defRPr/>
            </a:pPr>
            <a:r>
              <a:rPr kumimoji="0" lang="en-CA" sz="2800" b="0" i="0" u="none" strike="noStrike" kern="1200" cap="none" spc="0" normalizeH="0" baseline="0" noProof="0">
                <a:ln>
                  <a:noFill/>
                </a:ln>
                <a:solidFill>
                  <a:prstClr val="black"/>
                </a:solidFill>
                <a:effectLst/>
                <a:uLnTx/>
                <a:uFillTx/>
                <a:latin typeface="Century Gothic" panose="020B0502020202020204"/>
                <a:ea typeface="+mn-ea"/>
                <a:cs typeface="+mn-cs"/>
                <a:hlinkClick r:id="rId2"/>
              </a:rPr>
              <a:t>http://www.speechlanguage-resources.com/adolescent-language-development.html</a:t>
            </a:r>
            <a:endParaRPr kumimoji="0" lang="en-CA" sz="2800" b="0" i="0" u="none" strike="noStrike" kern="1200" cap="none" spc="0" normalizeH="0" baseline="0" noProof="0">
              <a:ln>
                <a:noFill/>
              </a:ln>
              <a:solidFill>
                <a:prstClr val="black"/>
              </a:solidFill>
              <a:effectLst/>
              <a:uLnTx/>
              <a:uFillTx/>
              <a:latin typeface="Century Gothic" panose="020B050202020202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Arial" pitchFamily="34" charset="0"/>
              <a:buChar char="•"/>
              <a:tabLst/>
              <a:defRPr/>
            </a:pPr>
            <a:r>
              <a:rPr kumimoji="0" lang="en-CA" sz="2800" b="0" i="0" u="none" strike="noStrike" kern="1200" cap="none" spc="0" normalizeH="0" baseline="0" noProof="0">
                <a:ln>
                  <a:noFill/>
                </a:ln>
                <a:solidFill>
                  <a:prstClr val="black"/>
                </a:solidFill>
                <a:effectLst/>
                <a:uLnTx/>
                <a:uFillTx/>
                <a:latin typeface="Century Gothic" panose="020B0502020202020204"/>
                <a:ea typeface="+mn-ea"/>
                <a:cs typeface="+mn-cs"/>
                <a:hlinkClick r:id="rId3"/>
              </a:rPr>
              <a:t>https://www.livestrong.com/article/226031-language-development-in-teenagers/</a:t>
            </a:r>
            <a:endParaRPr kumimoji="0" lang="en-CA" sz="2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 name="Title 5">
            <a:extLst>
              <a:ext uri="{FF2B5EF4-FFF2-40B4-BE49-F238E27FC236}">
                <a16:creationId xmlns:a16="http://schemas.microsoft.com/office/drawing/2014/main" id="{C740CC2A-E594-4626-BBC3-CB0D699C638C}"/>
              </a:ext>
            </a:extLst>
          </p:cNvPr>
          <p:cNvSpPr>
            <a:spLocks noGrp="1"/>
          </p:cNvSpPr>
          <p:nvPr>
            <p:ph type="title"/>
          </p:nvPr>
        </p:nvSpPr>
        <p:spPr>
          <a:xfrm>
            <a:off x="700371" y="1556792"/>
            <a:ext cx="8136904" cy="648072"/>
          </a:xfrm>
        </p:spPr>
        <p:txBody>
          <a:bodyPr>
            <a:normAutofit/>
          </a:bodyPr>
          <a:lstStyle/>
          <a:p>
            <a:r>
              <a:rPr lang="en-CA" sz="3200"/>
              <a:t>Language &amp; Learning in Adolescence</a:t>
            </a:r>
          </a:p>
        </p:txBody>
      </p:sp>
      <p:pic>
        <p:nvPicPr>
          <p:cNvPr id="2" name="Picture 1">
            <a:extLst>
              <a:ext uri="{FF2B5EF4-FFF2-40B4-BE49-F238E27FC236}">
                <a16:creationId xmlns:a16="http://schemas.microsoft.com/office/drawing/2014/main" id="{3E09B0D5-9281-4FF1-AD85-7A94454A1046}"/>
              </a:ext>
            </a:extLst>
          </p:cNvPr>
          <p:cNvPicPr>
            <a:picLocks noChangeAspect="1"/>
          </p:cNvPicPr>
          <p:nvPr/>
        </p:nvPicPr>
        <p:blipFill rotWithShape="1">
          <a:blip r:embed="rId4"/>
          <a:srcRect l="50000" t="30052" r="24603" b="9049"/>
          <a:stretch/>
        </p:blipFill>
        <p:spPr>
          <a:xfrm>
            <a:off x="7608168" y="2420888"/>
            <a:ext cx="2664296" cy="3593702"/>
          </a:xfrm>
          <a:prstGeom prst="rect">
            <a:avLst/>
          </a:prstGeom>
          <a:ln>
            <a:solidFill>
              <a:schemeClr val="accent1"/>
            </a:solidFill>
          </a:ln>
        </p:spPr>
      </p:pic>
      <p:graphicFrame>
        <p:nvGraphicFramePr>
          <p:cNvPr id="6" name="Table 5">
            <a:extLst>
              <a:ext uri="{FF2B5EF4-FFF2-40B4-BE49-F238E27FC236}">
                <a16:creationId xmlns:a16="http://schemas.microsoft.com/office/drawing/2014/main" id="{22133A75-D7C3-4FF8-B7BD-B9B7DF3E5670}"/>
              </a:ext>
            </a:extLst>
          </p:cNvPr>
          <p:cNvGraphicFramePr>
            <a:graphicFrameLocks noGrp="1"/>
          </p:cNvGraphicFramePr>
          <p:nvPr>
            <p:extLst>
              <p:ext uri="{D42A27DB-BD31-4B8C-83A1-F6EECF244321}">
                <p14:modId xmlns:p14="http://schemas.microsoft.com/office/powerpoint/2010/main" val="3184869241"/>
              </p:ext>
            </p:extLst>
          </p:nvPr>
        </p:nvGraphicFramePr>
        <p:xfrm>
          <a:off x="847724" y="505734"/>
          <a:ext cx="9898369" cy="667122"/>
        </p:xfrm>
        <a:graphic>
          <a:graphicData uri="http://schemas.openxmlformats.org/drawingml/2006/table">
            <a:tbl>
              <a:tblPr firstRow="1" bandRow="1">
                <a:tableStyleId>{5C22544A-7EE6-4342-B048-85BDC9FD1C3A}</a:tableStyleId>
              </a:tblPr>
              <a:tblGrid>
                <a:gridCol w="3363285">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671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143112416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3F4C104D-5F30-4811-9376-566B26E47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323749-C2CE-4785-AE89-352F86732CC9}"/>
              </a:ext>
            </a:extLst>
          </p:cNvPr>
          <p:cNvSpPr>
            <a:spLocks noGrp="1"/>
          </p:cNvSpPr>
          <p:nvPr>
            <p:ph type="title"/>
          </p:nvPr>
        </p:nvSpPr>
        <p:spPr>
          <a:xfrm>
            <a:off x="649224" y="645106"/>
            <a:ext cx="3650279" cy="1259894"/>
          </a:xfrm>
        </p:spPr>
        <p:txBody>
          <a:bodyPr>
            <a:normAutofit/>
          </a:bodyPr>
          <a:lstStyle/>
          <a:p>
            <a:r>
              <a:rPr lang="en-US" dirty="0"/>
              <a:t>Culture </a:t>
            </a:r>
          </a:p>
        </p:txBody>
      </p:sp>
      <p:sp>
        <p:nvSpPr>
          <p:cNvPr id="2057" name="Rectangle 2056">
            <a:extLst>
              <a:ext uri="{FF2B5EF4-FFF2-40B4-BE49-F238E27FC236}">
                <a16:creationId xmlns:a16="http://schemas.microsoft.com/office/drawing/2014/main" id="{0815E34B-5D02-4E01-A936-E8E1C0AB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 name="Content Placeholder 2">
            <a:extLst>
              <a:ext uri="{FF2B5EF4-FFF2-40B4-BE49-F238E27FC236}">
                <a16:creationId xmlns:a16="http://schemas.microsoft.com/office/drawing/2014/main" id="{B8685F6F-A93D-402D-834F-E4616AC566BC}"/>
              </a:ext>
            </a:extLst>
          </p:cNvPr>
          <p:cNvSpPr>
            <a:spLocks noGrp="1"/>
          </p:cNvSpPr>
          <p:nvPr>
            <p:ph idx="1"/>
          </p:nvPr>
        </p:nvSpPr>
        <p:spPr>
          <a:xfrm>
            <a:off x="649225" y="2133600"/>
            <a:ext cx="3650278" cy="3759253"/>
          </a:xfrm>
        </p:spPr>
        <p:txBody>
          <a:bodyPr>
            <a:normAutofit/>
          </a:bodyPr>
          <a:lstStyle/>
          <a:p>
            <a:r>
              <a:rPr lang="en-US" dirty="0">
                <a:hlinkClick r:id="rId2"/>
              </a:rPr>
              <a:t>Culture and adolescent development </a:t>
            </a:r>
            <a:endParaRPr lang="en-US" dirty="0"/>
          </a:p>
        </p:txBody>
      </p:sp>
      <p:pic>
        <p:nvPicPr>
          <p:cNvPr id="2050" name="Picture 2" descr="Universal and Culture-specific Functions of Adolescent Values and Religion  (Part Two) - Values, Religion, and Culture in Adolescent Development">
            <a:extLst>
              <a:ext uri="{FF2B5EF4-FFF2-40B4-BE49-F238E27FC236}">
                <a16:creationId xmlns:a16="http://schemas.microsoft.com/office/drawing/2014/main" id="{6300586D-E99C-4FED-BB75-E89126B3910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853880" y="640080"/>
            <a:ext cx="6484902" cy="5252773"/>
          </a:xfrm>
          <a:prstGeom prst="rect">
            <a:avLst/>
          </a:prstGeom>
          <a:noFill/>
          <a:extLst>
            <a:ext uri="{909E8E84-426E-40DD-AFC4-6F175D3DCCD1}">
              <a14:hiddenFill xmlns:a14="http://schemas.microsoft.com/office/drawing/2010/main">
                <a:solidFill>
                  <a:srgbClr val="FFFFFF"/>
                </a:solidFill>
              </a14:hiddenFill>
            </a:ext>
          </a:extLst>
        </p:spPr>
      </p:pic>
      <p:sp>
        <p:nvSpPr>
          <p:cNvPr id="2059" name="Freeform 11">
            <a:extLst>
              <a:ext uri="{FF2B5EF4-FFF2-40B4-BE49-F238E27FC236}">
                <a16:creationId xmlns:a16="http://schemas.microsoft.com/office/drawing/2014/main" id="{7DE3414B-B032-4710-A468-D3285E38C5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656351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7398C59F-5A18-487B-91D6-B955AACF2E50}"/>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72" name="Freeform 11">
              <a:extLst>
                <a:ext uri="{FF2B5EF4-FFF2-40B4-BE49-F238E27FC236}">
                  <a16:creationId xmlns:a16="http://schemas.microsoft.com/office/drawing/2014/main" id="{0557FAFE-C7C3-47EC-A4F5-9B2166319209}"/>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3" name="Freeform 12">
              <a:extLst>
                <a:ext uri="{FF2B5EF4-FFF2-40B4-BE49-F238E27FC236}">
                  <a16:creationId xmlns:a16="http://schemas.microsoft.com/office/drawing/2014/main" id="{95BC28FB-3882-4674-9D79-EA58BEB7CEB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4" name="Freeform 13">
              <a:extLst>
                <a:ext uri="{FF2B5EF4-FFF2-40B4-BE49-F238E27FC236}">
                  <a16:creationId xmlns:a16="http://schemas.microsoft.com/office/drawing/2014/main" id="{9C6EC892-83F9-402F-8552-0AD7C0556EBC}"/>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5" name="Freeform 14">
              <a:extLst>
                <a:ext uri="{FF2B5EF4-FFF2-40B4-BE49-F238E27FC236}">
                  <a16:creationId xmlns:a16="http://schemas.microsoft.com/office/drawing/2014/main" id="{18387766-037C-4EF0-8471-D19CBF2A431F}"/>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6" name="Freeform 15">
              <a:extLst>
                <a:ext uri="{FF2B5EF4-FFF2-40B4-BE49-F238E27FC236}">
                  <a16:creationId xmlns:a16="http://schemas.microsoft.com/office/drawing/2014/main" id="{1E364F38-6F3A-476A-93E6-962EA817C427}"/>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7" name="Freeform 16">
              <a:extLst>
                <a:ext uri="{FF2B5EF4-FFF2-40B4-BE49-F238E27FC236}">
                  <a16:creationId xmlns:a16="http://schemas.microsoft.com/office/drawing/2014/main" id="{35C335A4-1E67-4293-8BE2-DFB085D4FBBC}"/>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8" name="Freeform 17">
              <a:extLst>
                <a:ext uri="{FF2B5EF4-FFF2-40B4-BE49-F238E27FC236}">
                  <a16:creationId xmlns:a16="http://schemas.microsoft.com/office/drawing/2014/main" id="{9A8A0F10-2C98-4297-9F92-5D95533927BD}"/>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9" name="Freeform 18">
              <a:extLst>
                <a:ext uri="{FF2B5EF4-FFF2-40B4-BE49-F238E27FC236}">
                  <a16:creationId xmlns:a16="http://schemas.microsoft.com/office/drawing/2014/main" id="{C3B112A3-006E-4008-A778-DB5F6A09D510}"/>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80" name="Freeform 19">
              <a:extLst>
                <a:ext uri="{FF2B5EF4-FFF2-40B4-BE49-F238E27FC236}">
                  <a16:creationId xmlns:a16="http://schemas.microsoft.com/office/drawing/2014/main" id="{E5E62767-5C25-4C49-9568-432433A3C5B7}"/>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81" name="Freeform 20">
              <a:extLst>
                <a:ext uri="{FF2B5EF4-FFF2-40B4-BE49-F238E27FC236}">
                  <a16:creationId xmlns:a16="http://schemas.microsoft.com/office/drawing/2014/main" id="{598EC006-77B1-42BA-B815-66CCB9B170E6}"/>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82" name="Freeform 21">
              <a:extLst>
                <a:ext uri="{FF2B5EF4-FFF2-40B4-BE49-F238E27FC236}">
                  <a16:creationId xmlns:a16="http://schemas.microsoft.com/office/drawing/2014/main" id="{A144ED09-DA06-491D-95A8-AB3DED432959}"/>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83" name="Freeform 22">
              <a:extLst>
                <a:ext uri="{FF2B5EF4-FFF2-40B4-BE49-F238E27FC236}">
                  <a16:creationId xmlns:a16="http://schemas.microsoft.com/office/drawing/2014/main" id="{1CB00BD2-11CD-4A38-8F38-02B0D1105EFB}"/>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grpSp>
        <p:nvGrpSpPr>
          <p:cNvPr id="85" name="Group 84">
            <a:extLst>
              <a:ext uri="{FF2B5EF4-FFF2-40B4-BE49-F238E27FC236}">
                <a16:creationId xmlns:a16="http://schemas.microsoft.com/office/drawing/2014/main" id="{520234FB-542E-4550-9C2F-1B56FD41A1CA}"/>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86" name="Freeform 27">
              <a:extLst>
                <a:ext uri="{FF2B5EF4-FFF2-40B4-BE49-F238E27FC236}">
                  <a16:creationId xmlns:a16="http://schemas.microsoft.com/office/drawing/2014/main" id="{41FCE1F3-DEB3-47CD-90FF-7DABB4AF4540}"/>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87" name="Freeform 28">
              <a:extLst>
                <a:ext uri="{FF2B5EF4-FFF2-40B4-BE49-F238E27FC236}">
                  <a16:creationId xmlns:a16="http://schemas.microsoft.com/office/drawing/2014/main" id="{5708E488-C19B-452C-B197-6F1C34F6E735}"/>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88" name="Freeform 29">
              <a:extLst>
                <a:ext uri="{FF2B5EF4-FFF2-40B4-BE49-F238E27FC236}">
                  <a16:creationId xmlns:a16="http://schemas.microsoft.com/office/drawing/2014/main" id="{89D3FD25-890E-4981-A71D-EE796873D744}"/>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89" name="Freeform 30">
              <a:extLst>
                <a:ext uri="{FF2B5EF4-FFF2-40B4-BE49-F238E27FC236}">
                  <a16:creationId xmlns:a16="http://schemas.microsoft.com/office/drawing/2014/main" id="{51B5414C-556A-47CB-8EE2-974A85A7A4D2}"/>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0" name="Freeform 31">
              <a:extLst>
                <a:ext uri="{FF2B5EF4-FFF2-40B4-BE49-F238E27FC236}">
                  <a16:creationId xmlns:a16="http://schemas.microsoft.com/office/drawing/2014/main" id="{1C02B20C-2B27-4B75-8AEE-A5D2E2674B8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1" name="Freeform 32">
              <a:extLst>
                <a:ext uri="{FF2B5EF4-FFF2-40B4-BE49-F238E27FC236}">
                  <a16:creationId xmlns:a16="http://schemas.microsoft.com/office/drawing/2014/main" id="{54427714-F9AA-4F93-BD1D-400F1EA93FCA}"/>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2" name="Freeform 33">
              <a:extLst>
                <a:ext uri="{FF2B5EF4-FFF2-40B4-BE49-F238E27FC236}">
                  <a16:creationId xmlns:a16="http://schemas.microsoft.com/office/drawing/2014/main" id="{28A77D6A-9E81-497F-ABCC-2695BB5ADDEC}"/>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3" name="Freeform 34">
              <a:extLst>
                <a:ext uri="{FF2B5EF4-FFF2-40B4-BE49-F238E27FC236}">
                  <a16:creationId xmlns:a16="http://schemas.microsoft.com/office/drawing/2014/main" id="{2A1533BA-1478-4F7C-8E24-3F3E905050E4}"/>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4" name="Freeform 35">
              <a:extLst>
                <a:ext uri="{FF2B5EF4-FFF2-40B4-BE49-F238E27FC236}">
                  <a16:creationId xmlns:a16="http://schemas.microsoft.com/office/drawing/2014/main" id="{39686201-E633-40FD-A80A-1E28AD52E37C}"/>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5" name="Freeform 36">
              <a:extLst>
                <a:ext uri="{FF2B5EF4-FFF2-40B4-BE49-F238E27FC236}">
                  <a16:creationId xmlns:a16="http://schemas.microsoft.com/office/drawing/2014/main" id="{76A215C2-F590-4938-810B-F8A79366CE2B}"/>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6" name="Freeform 37">
              <a:extLst>
                <a:ext uri="{FF2B5EF4-FFF2-40B4-BE49-F238E27FC236}">
                  <a16:creationId xmlns:a16="http://schemas.microsoft.com/office/drawing/2014/main" id="{85F418E7-330D-4002-8EC8-33C1A897FFBF}"/>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7" name="Freeform 38">
              <a:extLst>
                <a:ext uri="{FF2B5EF4-FFF2-40B4-BE49-F238E27FC236}">
                  <a16:creationId xmlns:a16="http://schemas.microsoft.com/office/drawing/2014/main" id="{8FFE669A-54C9-4436-9566-C5A90F16DB40}"/>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sp>
        <p:nvSpPr>
          <p:cNvPr id="99" name="Rectangle 98">
            <a:extLst>
              <a:ext uri="{FF2B5EF4-FFF2-40B4-BE49-F238E27FC236}">
                <a16:creationId xmlns:a16="http://schemas.microsoft.com/office/drawing/2014/main" id="{DE91395A-2D18-4AF6-A0AC-AAA7189FED1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1" name="Freeform 6">
            <a:extLst>
              <a:ext uri="{FF2B5EF4-FFF2-40B4-BE49-F238E27FC236}">
                <a16:creationId xmlns:a16="http://schemas.microsoft.com/office/drawing/2014/main" id="{7BD08880-457D-4C62-A3B5-6A9B0878C7E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03" name="Rectangle 102">
            <a:extLst>
              <a:ext uri="{FF2B5EF4-FFF2-40B4-BE49-F238E27FC236}">
                <a16:creationId xmlns:a16="http://schemas.microsoft.com/office/drawing/2014/main" id="{FA94DED7-0A28-4AD9-8747-E9411322501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105" name="Rectangle 104">
            <a:extLst>
              <a:ext uri="{FF2B5EF4-FFF2-40B4-BE49-F238E27FC236}">
                <a16:creationId xmlns:a16="http://schemas.microsoft.com/office/drawing/2014/main" id="{6F175609-91A3-416E-BC3D-7548FDE0291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026" name="Picture 2" descr="Image result for adult development">
            <a:extLst>
              <a:ext uri="{FF2B5EF4-FFF2-40B4-BE49-F238E27FC236}">
                <a16:creationId xmlns:a16="http://schemas.microsoft.com/office/drawing/2014/main" id="{673D2EFE-3BF1-4641-B96C-C0169842E3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650" t="-4120" r="16060" b="-1092"/>
          <a:stretch/>
        </p:blipFill>
        <p:spPr bwMode="auto">
          <a:xfrm>
            <a:off x="5492078" y="228600"/>
            <a:ext cx="5909028" cy="6462479"/>
          </a:xfrm>
          <a:prstGeom prst="rect">
            <a:avLst/>
          </a:prstGeom>
          <a:noFill/>
          <a:extLst>
            <a:ext uri="{909E8E84-426E-40DD-AFC4-6F175D3DCCD1}">
              <a14:hiddenFill xmlns:a14="http://schemas.microsoft.com/office/drawing/2010/main">
                <a:solidFill>
                  <a:srgbClr val="FFFFFF"/>
                </a:solidFill>
              </a14:hiddenFill>
            </a:ext>
          </a:extLst>
        </p:spPr>
      </p:pic>
      <p:sp>
        <p:nvSpPr>
          <p:cNvPr id="107" name="Rectangle 106">
            <a:extLst>
              <a:ext uri="{FF2B5EF4-FFF2-40B4-BE49-F238E27FC236}">
                <a16:creationId xmlns:a16="http://schemas.microsoft.com/office/drawing/2014/main" id="{9A3B0D54-9DF0-4FF8-A0AA-B4234DF358E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4639734"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9" name="Freeform 5">
            <a:extLst>
              <a:ext uri="{FF2B5EF4-FFF2-40B4-BE49-F238E27FC236}">
                <a16:creationId xmlns:a16="http://schemas.microsoft.com/office/drawing/2014/main" id="{64D236DE-BD07-488F-B236-DDEEFFF720F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5404022" cy="857047"/>
          </a:xfrm>
          <a:custGeom>
            <a:avLst/>
            <a:gdLst>
              <a:gd name="T0" fmla="*/ 1114 w 1117"/>
              <a:gd name="T1" fmla="*/ 77 h 163"/>
              <a:gd name="T2" fmla="*/ 1040 w 1117"/>
              <a:gd name="T3" fmla="*/ 3 h 163"/>
              <a:gd name="T4" fmla="*/ 1039 w 1117"/>
              <a:gd name="T5" fmla="*/ 2 h 163"/>
              <a:gd name="T6" fmla="*/ 1034 w 1117"/>
              <a:gd name="T7" fmla="*/ 0 h 163"/>
              <a:gd name="T8" fmla="*/ 578 w 1117"/>
              <a:gd name="T9" fmla="*/ 0 h 163"/>
              <a:gd name="T10" fmla="*/ 562 w 1117"/>
              <a:gd name="T11" fmla="*/ 0 h 163"/>
              <a:gd name="T12" fmla="*/ 440 w 1117"/>
              <a:gd name="T13" fmla="*/ 0 h 163"/>
              <a:gd name="T14" fmla="*/ 106 w 1117"/>
              <a:gd name="T15" fmla="*/ 0 h 163"/>
              <a:gd name="T16" fmla="*/ 0 w 1117"/>
              <a:gd name="T17" fmla="*/ 0 h 163"/>
              <a:gd name="T18" fmla="*/ 0 w 1117"/>
              <a:gd name="T19" fmla="*/ 163 h 163"/>
              <a:gd name="T20" fmla="*/ 106 w 1117"/>
              <a:gd name="T21" fmla="*/ 163 h 163"/>
              <a:gd name="T22" fmla="*/ 440 w 1117"/>
              <a:gd name="T23" fmla="*/ 163 h 163"/>
              <a:gd name="T24" fmla="*/ 562 w 1117"/>
              <a:gd name="T25" fmla="*/ 163 h 163"/>
              <a:gd name="T26" fmla="*/ 578 w 1117"/>
              <a:gd name="T27" fmla="*/ 163 h 163"/>
              <a:gd name="T28" fmla="*/ 1034 w 1117"/>
              <a:gd name="T29" fmla="*/ 163 h 163"/>
              <a:gd name="T30" fmla="*/ 1039 w 1117"/>
              <a:gd name="T31" fmla="*/ 161 h 163"/>
              <a:gd name="T32" fmla="*/ 1040 w 1117"/>
              <a:gd name="T33" fmla="*/ 160 h 163"/>
              <a:gd name="T34" fmla="*/ 1114 w 1117"/>
              <a:gd name="T35" fmla="*/ 86 h 163"/>
              <a:gd name="T36" fmla="*/ 1114 w 1117"/>
              <a:gd name="T3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7" h="163">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1"/>
          <p:cNvSpPr>
            <a:spLocks noGrp="1"/>
          </p:cNvSpPr>
          <p:nvPr>
            <p:ph type="title"/>
          </p:nvPr>
        </p:nvSpPr>
        <p:spPr>
          <a:xfrm>
            <a:off x="540279" y="1795849"/>
            <a:ext cx="3778870" cy="3114818"/>
          </a:xfrm>
        </p:spPr>
        <p:txBody>
          <a:bodyPr vert="horz" lIns="91440" tIns="45720" rIns="91440" bIns="45720" rtlCol="0" anchor="b">
            <a:normAutofit/>
          </a:bodyPr>
          <a:lstStyle/>
          <a:p>
            <a:pPr>
              <a:lnSpc>
                <a:spcPct val="90000"/>
              </a:lnSpc>
            </a:pPr>
            <a:br>
              <a:rPr lang="en-US" sz="3400" dirty="0">
                <a:solidFill>
                  <a:srgbClr val="FEFFFF"/>
                </a:solidFill>
              </a:rPr>
            </a:br>
            <a:r>
              <a:rPr lang="en-US" sz="3400" b="1" dirty="0">
                <a:solidFill>
                  <a:srgbClr val="FEFFFF"/>
                </a:solidFill>
              </a:rPr>
              <a:t>THE ADULT YEARS</a:t>
            </a:r>
            <a:br>
              <a:rPr lang="en-US" sz="3400" dirty="0">
                <a:solidFill>
                  <a:srgbClr val="FEFFFF"/>
                </a:solidFill>
              </a:rPr>
            </a:br>
            <a:r>
              <a:rPr lang="en-US" sz="2800" b="1" dirty="0">
                <a:solidFill>
                  <a:srgbClr val="FFFF00"/>
                </a:solidFill>
              </a:rPr>
              <a:t>19-64 years</a:t>
            </a:r>
            <a:br>
              <a:rPr lang="en-US" sz="2800" dirty="0">
                <a:solidFill>
                  <a:srgbClr val="FEFFFF"/>
                </a:solidFill>
              </a:rPr>
            </a:br>
            <a:endParaRPr lang="en-US" sz="3400" dirty="0">
              <a:solidFill>
                <a:srgbClr val="FEFFFF"/>
              </a:solidFill>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1127448" y="2276286"/>
            <a:ext cx="10081120" cy="3600986"/>
          </a:xfrm>
          <a:prstGeom prst="rect">
            <a:avLst/>
          </a:prstGeom>
        </p:spPr>
        <p:txBody>
          <a:bodyPr wrap="square">
            <a:spAutoFit/>
          </a:bodyPr>
          <a:lstStyle/>
          <a:p>
            <a:pPr marL="342900" marR="0" lvl="0" indent="-342900" algn="l" defTabSz="457200" rtl="0" eaLnBrk="1" fontAlgn="auto" latinLnBrk="0" hangingPunct="1">
              <a:lnSpc>
                <a:spcPct val="100000"/>
              </a:lnSpc>
              <a:spcBef>
                <a:spcPts val="0"/>
              </a:spcBef>
              <a:spcAft>
                <a:spcPts val="1200"/>
              </a:spcAft>
              <a:buClrTx/>
              <a:buSzTx/>
              <a:buFont typeface="Arial" pitchFamily="34" charset="0"/>
              <a:buChar char="•"/>
              <a:tabLst/>
              <a:defRPr/>
            </a:pPr>
            <a:r>
              <a:rPr kumimoji="0" lang="en-CA" sz="2200" b="0" i="0" u="none" strike="noStrike" kern="1200" cap="none" spc="0" normalizeH="0" baseline="0" noProof="0">
                <a:ln>
                  <a:noFill/>
                </a:ln>
                <a:solidFill>
                  <a:prstClr val="black"/>
                </a:solidFill>
                <a:effectLst/>
                <a:uLnTx/>
                <a:uFillTx/>
                <a:latin typeface="Century Gothic" panose="020B0502020202020204"/>
                <a:ea typeface="+mn-ea"/>
                <a:cs typeface="+mn-cs"/>
              </a:rPr>
              <a:t>Gradual </a:t>
            </a:r>
            <a:r>
              <a:rPr kumimoji="0" lang="en-CA" sz="2200" b="0" i="0" u="none" strike="noStrike" kern="1200" cap="none" spc="0" normalizeH="0" baseline="0" noProof="0" dirty="0">
                <a:ln>
                  <a:noFill/>
                </a:ln>
                <a:solidFill>
                  <a:prstClr val="black"/>
                </a:solidFill>
                <a:effectLst/>
                <a:uLnTx/>
                <a:uFillTx/>
                <a:latin typeface="Century Gothic" panose="020B0502020202020204"/>
                <a:ea typeface="+mn-ea"/>
                <a:cs typeface="+mn-cs"/>
              </a:rPr>
              <a:t>physical changes take place in early adulthood and later accelerate. </a:t>
            </a:r>
          </a:p>
          <a:p>
            <a:pPr marL="342900" marR="0" lvl="0" indent="-342900" algn="l" defTabSz="457200" rtl="0" eaLnBrk="1" fontAlgn="auto" latinLnBrk="0" hangingPunct="1">
              <a:lnSpc>
                <a:spcPct val="100000"/>
              </a:lnSpc>
              <a:spcBef>
                <a:spcPts val="0"/>
              </a:spcBef>
              <a:spcAft>
                <a:spcPts val="1200"/>
              </a:spcAft>
              <a:buClrTx/>
              <a:buSzTx/>
              <a:buFont typeface="Arial" pitchFamily="34" charset="0"/>
              <a:buChar char="•"/>
              <a:tabLst/>
              <a:defRPr/>
            </a:pPr>
            <a:r>
              <a:rPr kumimoji="0" lang="en-CA" sz="2200" b="0" i="0" u="none" strike="noStrike" kern="1200" cap="none" spc="0" normalizeH="0" baseline="0" noProof="0" dirty="0">
                <a:ln>
                  <a:noFill/>
                </a:ln>
                <a:solidFill>
                  <a:prstClr val="black"/>
                </a:solidFill>
                <a:effectLst/>
                <a:uLnTx/>
                <a:uFillTx/>
                <a:latin typeface="Century Gothic" panose="020B0502020202020204"/>
                <a:ea typeface="+mn-ea"/>
                <a:cs typeface="+mn-cs"/>
              </a:rPr>
              <a:t>Once body structures reach maximum capacity and efficiency, biological </a:t>
            </a:r>
            <a:r>
              <a:rPr kumimoji="0" lang="en-CA" sz="2200" b="0" i="0" u="none" strike="noStrike" kern="1200" cap="none" spc="0" normalizeH="0" baseline="0" noProof="0">
                <a:ln>
                  <a:noFill/>
                </a:ln>
                <a:solidFill>
                  <a:prstClr val="black"/>
                </a:solidFill>
                <a:effectLst/>
                <a:uLnTx/>
                <a:uFillTx/>
                <a:latin typeface="Century Gothic" panose="020B0502020202020204"/>
                <a:ea typeface="+mn-ea"/>
                <a:cs typeface="+mn-cs"/>
              </a:rPr>
              <a:t>aging begins.</a:t>
            </a:r>
            <a:endParaRPr kumimoji="0" lang="en-CA" sz="22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342900" marR="0" lvl="0" indent="-342900" algn="l" defTabSz="457200" rtl="0" eaLnBrk="1" fontAlgn="auto" latinLnBrk="0" hangingPunct="1">
              <a:lnSpc>
                <a:spcPct val="100000"/>
              </a:lnSpc>
              <a:spcBef>
                <a:spcPts val="0"/>
              </a:spcBef>
              <a:spcAft>
                <a:spcPts val="1200"/>
              </a:spcAft>
              <a:buClrTx/>
              <a:buSzTx/>
              <a:buFont typeface="Arial" pitchFamily="34" charset="0"/>
              <a:buChar char="•"/>
              <a:tabLst/>
              <a:defRPr/>
            </a:pPr>
            <a:r>
              <a:rPr kumimoji="0" lang="en-CA" sz="2200" b="0" i="0" u="none" strike="noStrike" kern="1200" cap="none" spc="0" normalizeH="0" baseline="0" noProof="0" dirty="0">
                <a:ln>
                  <a:noFill/>
                </a:ln>
                <a:solidFill>
                  <a:prstClr val="black"/>
                </a:solidFill>
                <a:effectLst/>
                <a:uLnTx/>
                <a:uFillTx/>
                <a:latin typeface="Century Gothic" panose="020B0502020202020204"/>
                <a:ea typeface="+mn-ea"/>
                <a:cs typeface="+mn-cs"/>
              </a:rPr>
              <a:t>Athletic skills requiring speed</a:t>
            </a:r>
            <a:r>
              <a:rPr kumimoji="0" lang="en-CA" sz="2200" b="0" i="0" u="none" strike="noStrike" kern="1200" cap="none" spc="0" normalizeH="0" baseline="0" noProof="0">
                <a:ln>
                  <a:noFill/>
                </a:ln>
                <a:solidFill>
                  <a:prstClr val="black"/>
                </a:solidFill>
                <a:effectLst/>
                <a:uLnTx/>
                <a:uFillTx/>
                <a:latin typeface="Century Gothic" panose="020B0502020202020204"/>
                <a:ea typeface="+mn-ea"/>
                <a:cs typeface="+mn-cs"/>
              </a:rPr>
              <a:t>, strength, </a:t>
            </a:r>
            <a:r>
              <a:rPr kumimoji="0" lang="en-CA" sz="2200" b="0" i="0" u="none" strike="noStrike" kern="1200" cap="none" spc="0" normalizeH="0" baseline="0" noProof="0" dirty="0">
                <a:ln>
                  <a:noFill/>
                </a:ln>
                <a:solidFill>
                  <a:prstClr val="black"/>
                </a:solidFill>
                <a:effectLst/>
                <a:uLnTx/>
                <a:uFillTx/>
                <a:latin typeface="Century Gothic" panose="020B0502020202020204"/>
                <a:ea typeface="+mn-ea"/>
                <a:cs typeface="+mn-cs"/>
              </a:rPr>
              <a:t>and gross body coordination peak in the early twenties; those requiring endurance, arm-hand steadiness, and aiming peak in the late twenties and early thirties. </a:t>
            </a:r>
          </a:p>
          <a:p>
            <a:pPr marL="342900" marR="0" lvl="0" indent="-342900" algn="l" defTabSz="457200" rtl="0" eaLnBrk="1" fontAlgn="auto" latinLnBrk="0" hangingPunct="1">
              <a:lnSpc>
                <a:spcPct val="100000"/>
              </a:lnSpc>
              <a:spcBef>
                <a:spcPts val="0"/>
              </a:spcBef>
              <a:spcAft>
                <a:spcPts val="1200"/>
              </a:spcAft>
              <a:buClrTx/>
              <a:buSzTx/>
              <a:buFont typeface="Arial" pitchFamily="34" charset="0"/>
              <a:buChar char="•"/>
              <a:tabLst/>
              <a:defRPr/>
            </a:pPr>
            <a:r>
              <a:rPr kumimoji="0" lang="en-CA" sz="2200" b="0" i="0" u="none" strike="noStrike" kern="1200" cap="none" spc="0" normalizeH="0" baseline="0" noProof="0" dirty="0">
                <a:ln>
                  <a:noFill/>
                </a:ln>
                <a:solidFill>
                  <a:prstClr val="black"/>
                </a:solidFill>
                <a:effectLst/>
                <a:uLnTx/>
                <a:uFillTx/>
                <a:latin typeface="Century Gothic" panose="020B0502020202020204"/>
                <a:ea typeface="+mn-ea"/>
                <a:cs typeface="+mn-cs"/>
              </a:rPr>
              <a:t>Less active lifestyles rather than biological aging account for the most of the age-related decline in athletic skill and motor </a:t>
            </a:r>
            <a:r>
              <a:rPr kumimoji="0" lang="en-CA" sz="2200" b="0" i="0" u="none" strike="noStrike" kern="1200" cap="none" spc="0" normalizeH="0" baseline="0" noProof="0">
                <a:ln>
                  <a:noFill/>
                </a:ln>
                <a:solidFill>
                  <a:prstClr val="black"/>
                </a:solidFill>
                <a:effectLst/>
                <a:uLnTx/>
                <a:uFillTx/>
                <a:latin typeface="Century Gothic" panose="020B0502020202020204"/>
                <a:ea typeface="+mn-ea"/>
                <a:cs typeface="+mn-cs"/>
              </a:rPr>
              <a:t>performance.</a:t>
            </a:r>
            <a:endParaRPr kumimoji="0" lang="en-CA" sz="22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7" name="Rectangle 6"/>
          <p:cNvSpPr/>
          <p:nvPr/>
        </p:nvSpPr>
        <p:spPr>
          <a:xfrm>
            <a:off x="1127448" y="1268760"/>
            <a:ext cx="9300801" cy="707886"/>
          </a:xfrm>
          <a:prstGeom prst="rect">
            <a:avLst/>
          </a:prstGeom>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en-CA" sz="40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Physical Changes in Adulthood</a:t>
            </a:r>
          </a:p>
        </p:txBody>
      </p:sp>
      <p:graphicFrame>
        <p:nvGraphicFramePr>
          <p:cNvPr id="5" name="Table 4">
            <a:extLst>
              <a:ext uri="{FF2B5EF4-FFF2-40B4-BE49-F238E27FC236}">
                <a16:creationId xmlns:a16="http://schemas.microsoft.com/office/drawing/2014/main" id="{3D346D8B-39D6-471E-AB2D-19744BDC10F3}"/>
              </a:ext>
            </a:extLst>
          </p:cNvPr>
          <p:cNvGraphicFramePr>
            <a:graphicFrameLocks noGrp="1"/>
          </p:cNvGraphicFramePr>
          <p:nvPr>
            <p:extLst>
              <p:ext uri="{D42A27DB-BD31-4B8C-83A1-F6EECF244321}">
                <p14:modId xmlns:p14="http://schemas.microsoft.com/office/powerpoint/2010/main" val="1587672334"/>
              </p:ext>
            </p:extLst>
          </p:nvPr>
        </p:nvGraphicFramePr>
        <p:xfrm>
          <a:off x="998385" y="404664"/>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305425810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08" y="2204865"/>
            <a:ext cx="10441160" cy="3816423"/>
          </a:xfrm>
        </p:spPr>
        <p:txBody>
          <a:bodyPr>
            <a:normAutofit fontScale="92500"/>
          </a:bodyPr>
          <a:lstStyle/>
          <a:p>
            <a:pPr marL="0" indent="0">
              <a:spcBef>
                <a:spcPts val="0"/>
              </a:spcBef>
              <a:buNone/>
            </a:pPr>
            <a:r>
              <a:rPr lang="en-CA" sz="2400" b="1">
                <a:solidFill>
                  <a:schemeClr val="tx1"/>
                </a:solidFill>
              </a:rPr>
              <a:t>Lifestyle and Physical Health</a:t>
            </a:r>
          </a:p>
          <a:p>
            <a:pPr marL="0" indent="0">
              <a:spcBef>
                <a:spcPts val="0"/>
              </a:spcBef>
              <a:buNone/>
            </a:pPr>
            <a:endParaRPr lang="en-CA" sz="2200" b="1" dirty="0">
              <a:solidFill>
                <a:schemeClr val="tx1"/>
              </a:solidFill>
            </a:endParaRPr>
          </a:p>
          <a:p>
            <a:pPr>
              <a:spcBef>
                <a:spcPts val="0"/>
              </a:spcBef>
            </a:pPr>
            <a:r>
              <a:rPr lang="en-CA" sz="2400">
                <a:solidFill>
                  <a:schemeClr val="tx1"/>
                </a:solidFill>
              </a:rPr>
              <a:t>Economically advantaged, well-educated </a:t>
            </a:r>
            <a:r>
              <a:rPr lang="en-CA" sz="2400" dirty="0">
                <a:solidFill>
                  <a:schemeClr val="tx1"/>
                </a:solidFill>
              </a:rPr>
              <a:t>individuals tend to sustain good health over most of their lives.</a:t>
            </a:r>
          </a:p>
          <a:p>
            <a:pPr>
              <a:spcBef>
                <a:spcPts val="0"/>
              </a:spcBef>
            </a:pPr>
            <a:r>
              <a:rPr lang="en-CA" sz="2400">
                <a:solidFill>
                  <a:schemeClr val="tx1"/>
                </a:solidFill>
              </a:rPr>
              <a:t>The </a:t>
            </a:r>
            <a:r>
              <a:rPr lang="en-CA" sz="2400" dirty="0">
                <a:solidFill>
                  <a:schemeClr val="tx1"/>
                </a:solidFill>
              </a:rPr>
              <a:t>health of lower income individuals with limited </a:t>
            </a:r>
            <a:r>
              <a:rPr lang="en-CA" sz="2400">
                <a:solidFill>
                  <a:schemeClr val="tx1"/>
                </a:solidFill>
              </a:rPr>
              <a:t>education declines. </a:t>
            </a:r>
            <a:endParaRPr lang="en-CA" sz="2400" dirty="0">
              <a:solidFill>
                <a:schemeClr val="tx1"/>
              </a:solidFill>
            </a:endParaRPr>
          </a:p>
          <a:p>
            <a:pPr>
              <a:spcBef>
                <a:spcPts val="0"/>
              </a:spcBef>
            </a:pPr>
            <a:r>
              <a:rPr lang="en-CA" sz="2400" dirty="0">
                <a:solidFill>
                  <a:schemeClr val="tx1"/>
                </a:solidFill>
              </a:rPr>
              <a:t>Overweight and obesity have increased dramatically in Western nations.</a:t>
            </a:r>
          </a:p>
          <a:p>
            <a:pPr>
              <a:spcBef>
                <a:spcPts val="0"/>
              </a:spcBef>
            </a:pPr>
            <a:r>
              <a:rPr lang="en-CA" sz="2400" dirty="0">
                <a:solidFill>
                  <a:schemeClr val="tx1"/>
                </a:solidFill>
              </a:rPr>
              <a:t>Many young adults show large increases because of sedentary lifestyles and diet high in sugar </a:t>
            </a:r>
            <a:r>
              <a:rPr lang="en-CA" sz="2400">
                <a:solidFill>
                  <a:schemeClr val="tx1"/>
                </a:solidFill>
              </a:rPr>
              <a:t>and fat.</a:t>
            </a:r>
            <a:endParaRPr lang="en-CA" sz="2400" dirty="0">
              <a:solidFill>
                <a:schemeClr val="tx1"/>
              </a:solidFill>
            </a:endParaRPr>
          </a:p>
          <a:p>
            <a:pPr>
              <a:spcBef>
                <a:spcPts val="0"/>
              </a:spcBef>
            </a:pPr>
            <a:r>
              <a:rPr lang="en-CA" sz="2400" dirty="0">
                <a:solidFill>
                  <a:schemeClr val="tx1"/>
                </a:solidFill>
              </a:rPr>
              <a:t>Regular exercise reduces body fat, </a:t>
            </a:r>
            <a:r>
              <a:rPr lang="en-CA" sz="2400">
                <a:solidFill>
                  <a:schemeClr val="tx1"/>
                </a:solidFill>
              </a:rPr>
              <a:t>builds muscle, helps </a:t>
            </a:r>
            <a:r>
              <a:rPr lang="en-CA" sz="2400" dirty="0">
                <a:solidFill>
                  <a:schemeClr val="tx1"/>
                </a:solidFill>
              </a:rPr>
              <a:t>prevent disease and enhances </a:t>
            </a:r>
            <a:r>
              <a:rPr lang="en-CA" sz="2400">
                <a:solidFill>
                  <a:schemeClr val="tx1"/>
                </a:solidFill>
              </a:rPr>
              <a:t>psychological well-being.</a:t>
            </a:r>
            <a:endParaRPr lang="en-CA" sz="2400" dirty="0">
              <a:solidFill>
                <a:schemeClr val="tx1"/>
              </a:solidFill>
            </a:endParaRPr>
          </a:p>
          <a:p>
            <a:pPr marL="0" indent="0">
              <a:spcBef>
                <a:spcPts val="0"/>
              </a:spcBef>
              <a:buNone/>
            </a:pPr>
            <a:endParaRPr lang="en-CA" dirty="0">
              <a:solidFill>
                <a:prstClr val="black"/>
              </a:solidFill>
              <a:latin typeface="Palatino Linotype"/>
            </a:endParaRPr>
          </a:p>
          <a:p>
            <a:endParaRPr lang="en-CA" dirty="0"/>
          </a:p>
        </p:txBody>
      </p:sp>
      <p:sp>
        <p:nvSpPr>
          <p:cNvPr id="6" name="Rectangle 5"/>
          <p:cNvSpPr/>
          <p:nvPr/>
        </p:nvSpPr>
        <p:spPr>
          <a:xfrm>
            <a:off x="736484" y="1340768"/>
            <a:ext cx="10369151" cy="707886"/>
          </a:xfrm>
          <a:prstGeom prst="rect">
            <a:avLst/>
          </a:prstGeom>
        </p:spPr>
        <p:txBody>
          <a:bodyPr wrap="square">
            <a:spAutoFit/>
          </a:bodyPr>
          <a:lstStyle/>
          <a:p>
            <a:pPr marL="0" marR="0" lvl="0" indent="0" algn="ctr" defTabSz="457200" rtl="0" eaLnBrk="1" fontAlgn="auto" latinLnBrk="0" hangingPunct="1">
              <a:lnSpc>
                <a:spcPct val="100000"/>
              </a:lnSpc>
              <a:spcBef>
                <a:spcPct val="20000"/>
              </a:spcBef>
              <a:spcAft>
                <a:spcPts val="0"/>
              </a:spcAft>
              <a:buClrTx/>
              <a:buSzTx/>
              <a:buFontTx/>
              <a:buNone/>
              <a:tabLst/>
              <a:defRPr/>
            </a:pPr>
            <a:r>
              <a:rPr kumimoji="0" lang="en-CA" sz="40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Physical Changes in Adulthood </a:t>
            </a:r>
          </a:p>
        </p:txBody>
      </p:sp>
      <p:graphicFrame>
        <p:nvGraphicFramePr>
          <p:cNvPr id="5" name="Table 4">
            <a:extLst>
              <a:ext uri="{FF2B5EF4-FFF2-40B4-BE49-F238E27FC236}">
                <a16:creationId xmlns:a16="http://schemas.microsoft.com/office/drawing/2014/main" id="{171E786A-FC2A-4906-B80C-4D3E2439FA43}"/>
              </a:ext>
            </a:extLst>
          </p:cNvPr>
          <p:cNvGraphicFramePr>
            <a:graphicFrameLocks noGrp="1"/>
          </p:cNvGraphicFramePr>
          <p:nvPr>
            <p:extLst>
              <p:ext uri="{D42A27DB-BD31-4B8C-83A1-F6EECF244321}">
                <p14:modId xmlns:p14="http://schemas.microsoft.com/office/powerpoint/2010/main" val="1587672334"/>
              </p:ext>
            </p:extLst>
          </p:nvPr>
        </p:nvGraphicFramePr>
        <p:xfrm>
          <a:off x="998385" y="404664"/>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56934246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3392" y="2420888"/>
            <a:ext cx="6840759" cy="3783851"/>
          </a:xfrm>
        </p:spPr>
        <p:txBody>
          <a:bodyPr>
            <a:normAutofit/>
          </a:bodyPr>
          <a:lstStyle/>
          <a:p>
            <a:pPr marL="0" indent="0">
              <a:spcBef>
                <a:spcPts val="0"/>
              </a:spcBef>
              <a:buNone/>
            </a:pPr>
            <a:r>
              <a:rPr lang="en-CA" sz="2000" b="1">
                <a:solidFill>
                  <a:schemeClr val="tx1"/>
                </a:solidFill>
              </a:rPr>
              <a:t>Lifestyle</a:t>
            </a:r>
          </a:p>
          <a:p>
            <a:pPr marL="0" indent="0">
              <a:spcBef>
                <a:spcPts val="0"/>
              </a:spcBef>
              <a:buNone/>
            </a:pPr>
            <a:endParaRPr lang="en-CA" sz="2000" b="1" dirty="0">
              <a:solidFill>
                <a:schemeClr val="tx1"/>
              </a:solidFill>
            </a:endParaRPr>
          </a:p>
          <a:p>
            <a:pPr>
              <a:spcBef>
                <a:spcPts val="0"/>
              </a:spcBef>
            </a:pPr>
            <a:r>
              <a:rPr lang="en-CA" sz="2000" dirty="0">
                <a:solidFill>
                  <a:schemeClr val="tx1"/>
                </a:solidFill>
              </a:rPr>
              <a:t>Cigarette smoking and alcohol consumption are the two most common substance abuses.</a:t>
            </a:r>
          </a:p>
          <a:p>
            <a:pPr>
              <a:spcBef>
                <a:spcPts val="0"/>
              </a:spcBef>
            </a:pPr>
            <a:r>
              <a:rPr lang="en-CA" sz="2000" dirty="0">
                <a:solidFill>
                  <a:schemeClr val="tx1"/>
                </a:solidFill>
              </a:rPr>
              <a:t>Most adults who smoke begin before the age of 21 and are at increase risk of a wide variety of </a:t>
            </a:r>
            <a:r>
              <a:rPr lang="en-CA" sz="2000">
                <a:solidFill>
                  <a:schemeClr val="tx1"/>
                </a:solidFill>
              </a:rPr>
              <a:t>health problems.</a:t>
            </a:r>
            <a:endParaRPr lang="en-CA" sz="2000" dirty="0">
              <a:solidFill>
                <a:schemeClr val="tx1"/>
              </a:solidFill>
            </a:endParaRPr>
          </a:p>
          <a:p>
            <a:pPr>
              <a:spcBef>
                <a:spcPts val="0"/>
              </a:spcBef>
            </a:pPr>
            <a:r>
              <a:rPr lang="en-CA" sz="2000">
                <a:solidFill>
                  <a:schemeClr val="tx1"/>
                </a:solidFill>
              </a:rPr>
              <a:t>About one-third </a:t>
            </a:r>
            <a:r>
              <a:rPr lang="en-CA" sz="2000" dirty="0">
                <a:solidFill>
                  <a:schemeClr val="tx1"/>
                </a:solidFill>
              </a:rPr>
              <a:t>of heavy </a:t>
            </a:r>
            <a:r>
              <a:rPr lang="en-CA" sz="2000">
                <a:solidFill>
                  <a:schemeClr val="tx1"/>
                </a:solidFill>
              </a:rPr>
              <a:t>drinkers have alcoholism </a:t>
            </a:r>
            <a:r>
              <a:rPr lang="en-CA" sz="2000" dirty="0">
                <a:solidFill>
                  <a:schemeClr val="tx1"/>
                </a:solidFill>
              </a:rPr>
              <a:t>to which both heredity and </a:t>
            </a:r>
            <a:r>
              <a:rPr lang="en-CA" sz="2000">
                <a:solidFill>
                  <a:schemeClr val="tx1"/>
                </a:solidFill>
              </a:rPr>
              <a:t>environment contribute.</a:t>
            </a:r>
            <a:endParaRPr lang="en-CA" sz="2000" dirty="0">
              <a:solidFill>
                <a:schemeClr val="tx1"/>
              </a:solidFill>
            </a:endParaRPr>
          </a:p>
          <a:p>
            <a:pPr>
              <a:spcBef>
                <a:spcPts val="0"/>
              </a:spcBef>
            </a:pPr>
            <a:r>
              <a:rPr lang="en-CA" sz="2000" dirty="0">
                <a:solidFill>
                  <a:schemeClr val="tx1"/>
                </a:solidFill>
              </a:rPr>
              <a:t>Alcohol is implicated in numerous diseases and </a:t>
            </a:r>
            <a:r>
              <a:rPr lang="en-CA" sz="2000">
                <a:solidFill>
                  <a:schemeClr val="tx1"/>
                </a:solidFill>
              </a:rPr>
              <a:t>physical disorders.</a:t>
            </a:r>
            <a:endParaRPr lang="en-CA" sz="2000" dirty="0">
              <a:solidFill>
                <a:schemeClr val="tx1"/>
              </a:solidFill>
            </a:endParaRPr>
          </a:p>
        </p:txBody>
      </p:sp>
      <p:sp>
        <p:nvSpPr>
          <p:cNvPr id="6" name="Rectangle 5"/>
          <p:cNvSpPr/>
          <p:nvPr/>
        </p:nvSpPr>
        <p:spPr>
          <a:xfrm>
            <a:off x="623392" y="1559105"/>
            <a:ext cx="9217023" cy="707886"/>
          </a:xfrm>
          <a:prstGeom prst="rect">
            <a:avLst/>
          </a:prstGeom>
        </p:spPr>
        <p:txBody>
          <a:bodyPr wrap="square">
            <a:spAutoFit/>
          </a:bodyPr>
          <a:lstStyle/>
          <a:p>
            <a:pPr marL="0" marR="0" lvl="0" indent="0" algn="ctr" defTabSz="457200" rtl="0" eaLnBrk="1" fontAlgn="auto" latinLnBrk="0" hangingPunct="1">
              <a:lnSpc>
                <a:spcPct val="100000"/>
              </a:lnSpc>
              <a:spcBef>
                <a:spcPct val="20000"/>
              </a:spcBef>
              <a:spcAft>
                <a:spcPts val="0"/>
              </a:spcAft>
              <a:buClrTx/>
              <a:buSzTx/>
              <a:buFontTx/>
              <a:buNone/>
              <a:tabLst/>
              <a:defRPr/>
            </a:pPr>
            <a:r>
              <a:rPr kumimoji="0" lang="en-CA" sz="40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Physical Changes in Adulthood </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52184" y="2852936"/>
            <a:ext cx="3643908" cy="2412268"/>
          </a:xfrm>
          <a:prstGeom prst="rect">
            <a:avLst/>
          </a:prstGeom>
        </p:spPr>
      </p:pic>
      <p:graphicFrame>
        <p:nvGraphicFramePr>
          <p:cNvPr id="7" name="Table 6">
            <a:extLst>
              <a:ext uri="{FF2B5EF4-FFF2-40B4-BE49-F238E27FC236}">
                <a16:creationId xmlns:a16="http://schemas.microsoft.com/office/drawing/2014/main" id="{CC6AF9D6-463A-49A6-B6C7-C07B70EBBCCC}"/>
              </a:ext>
            </a:extLst>
          </p:cNvPr>
          <p:cNvGraphicFramePr>
            <a:graphicFrameLocks noGrp="1"/>
          </p:cNvGraphicFramePr>
          <p:nvPr>
            <p:extLst>
              <p:ext uri="{D42A27DB-BD31-4B8C-83A1-F6EECF244321}">
                <p14:modId xmlns:p14="http://schemas.microsoft.com/office/powerpoint/2010/main" val="1587672334"/>
              </p:ext>
            </p:extLst>
          </p:nvPr>
        </p:nvGraphicFramePr>
        <p:xfrm>
          <a:off x="998385" y="404664"/>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301332612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79976" y="1916832"/>
            <a:ext cx="5472608" cy="4320480"/>
          </a:xfrm>
        </p:spPr>
        <p:txBody>
          <a:bodyPr>
            <a:normAutofit fontScale="92500" lnSpcReduction="20000"/>
          </a:bodyPr>
          <a:lstStyle/>
          <a:p>
            <a:r>
              <a:rPr lang="en-CA" sz="2000" dirty="0"/>
              <a:t>The gradual physical changes begun in early adulthood continue in midlife, contributing to a </a:t>
            </a:r>
            <a:r>
              <a:rPr lang="en-CA" sz="2000" b="1" dirty="0"/>
              <a:t>revised </a:t>
            </a:r>
            <a:r>
              <a:rPr lang="en-CA" sz="2000" b="1"/>
              <a:t>physical self-image </a:t>
            </a:r>
            <a:r>
              <a:rPr lang="en-CA" sz="2000" dirty="0"/>
              <a:t>with less emphasis </a:t>
            </a:r>
            <a:r>
              <a:rPr lang="en-CA" sz="2000"/>
              <a:t>on hoped-for gains, </a:t>
            </a:r>
            <a:r>
              <a:rPr lang="en-CA" sz="2000" dirty="0"/>
              <a:t>and more on </a:t>
            </a:r>
            <a:r>
              <a:rPr lang="en-CA" sz="2000"/>
              <a:t>feared decline.</a:t>
            </a:r>
            <a:endParaRPr lang="en-CA" sz="2000" dirty="0"/>
          </a:p>
          <a:p>
            <a:r>
              <a:rPr lang="en-CA" sz="2000" b="1" dirty="0"/>
              <a:t>Vision</a:t>
            </a:r>
            <a:r>
              <a:rPr lang="en-CA" sz="2000" dirty="0"/>
              <a:t> is affected by </a:t>
            </a:r>
            <a:r>
              <a:rPr lang="en-CA" sz="2000" i="1" dirty="0"/>
              <a:t>presbyopia</a:t>
            </a:r>
            <a:r>
              <a:rPr lang="en-CA" sz="2000" dirty="0"/>
              <a:t>, or loss of the accommodative ability of the lens, reduced ability to see in dim light, increased sensitivity to glare, and diminished color discrimination.</a:t>
            </a:r>
          </a:p>
          <a:p>
            <a:pPr lvl="1"/>
            <a:r>
              <a:rPr lang="en-CA" sz="2000" dirty="0"/>
              <a:t>After age 40, risk of glaucoma, build up of pressure in the eye that damages the </a:t>
            </a:r>
            <a:r>
              <a:rPr lang="en-CA" sz="2000"/>
              <a:t>optic nerve.</a:t>
            </a:r>
            <a:endParaRPr lang="en-CA" sz="2000" dirty="0"/>
          </a:p>
          <a:p>
            <a:r>
              <a:rPr lang="en-CA" sz="2000"/>
              <a:t>Age-related </a:t>
            </a:r>
            <a:r>
              <a:rPr lang="en-CA" sz="2000" b="1" dirty="0"/>
              <a:t>hearing loss </a:t>
            </a:r>
            <a:r>
              <a:rPr lang="en-CA" sz="2000" dirty="0"/>
              <a:t>or </a:t>
            </a:r>
            <a:r>
              <a:rPr lang="en-CA" sz="2000" i="1" dirty="0"/>
              <a:t>presbycusis</a:t>
            </a:r>
            <a:r>
              <a:rPr lang="en-CA" sz="2000" b="1" dirty="0"/>
              <a:t>, </a:t>
            </a:r>
            <a:r>
              <a:rPr lang="en-CA" sz="2000" dirty="0"/>
              <a:t>first affects detection of high frequencies and then spreads to </a:t>
            </a:r>
            <a:r>
              <a:rPr lang="en-CA" sz="2000"/>
              <a:t>other tones.</a:t>
            </a:r>
            <a:endParaRPr lang="en-CA" sz="2000" b="1" dirty="0"/>
          </a:p>
          <a:p>
            <a:endParaRPr lang="en-CA" dirty="0"/>
          </a:p>
        </p:txBody>
      </p:sp>
      <p:sp>
        <p:nvSpPr>
          <p:cNvPr id="6" name="Rectangle 5">
            <a:extLst>
              <a:ext uri="{FF2B5EF4-FFF2-40B4-BE49-F238E27FC236}">
                <a16:creationId xmlns:a16="http://schemas.microsoft.com/office/drawing/2014/main" id="{F18F993E-EB25-4DDB-A085-D6804CD509BF}"/>
              </a:ext>
            </a:extLst>
          </p:cNvPr>
          <p:cNvSpPr/>
          <p:nvPr/>
        </p:nvSpPr>
        <p:spPr>
          <a:xfrm>
            <a:off x="736484" y="1196752"/>
            <a:ext cx="10369151" cy="584775"/>
          </a:xfrm>
          <a:prstGeom prst="rect">
            <a:avLst/>
          </a:prstGeom>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en-CA" sz="32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Physical Changes </a:t>
            </a:r>
            <a:r>
              <a:rPr kumimoji="0" lang="en-CA" sz="3200" b="0" i="0" u="none" strike="noStrike" kern="1200" cap="none" spc="0" normalizeH="0" baseline="0" noProof="0">
                <a:ln>
                  <a:noFill/>
                </a:ln>
                <a:solidFill>
                  <a:prstClr val="black">
                    <a:lumMod val="50000"/>
                    <a:lumOff val="50000"/>
                  </a:prstClr>
                </a:solidFill>
                <a:effectLst/>
                <a:uLnTx/>
                <a:uFillTx/>
                <a:latin typeface="Century Gothic" panose="020B0502020202020204"/>
                <a:ea typeface="+mn-ea"/>
                <a:cs typeface="+mn-cs"/>
              </a:rPr>
              <a:t>in Middle </a:t>
            </a:r>
            <a:r>
              <a:rPr kumimoji="0" lang="en-CA" sz="32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Adulthood </a:t>
            </a:r>
          </a:p>
        </p:txBody>
      </p:sp>
      <p:pic>
        <p:nvPicPr>
          <p:cNvPr id="15362" name="Picture 2" descr="Related image">
            <a:extLst>
              <a:ext uri="{FF2B5EF4-FFF2-40B4-BE49-F238E27FC236}">
                <a16:creationId xmlns:a16="http://schemas.microsoft.com/office/drawing/2014/main" id="{B9949495-7D49-4C05-B8B6-4763F7BE84B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7409" y="2132856"/>
            <a:ext cx="4927136" cy="351009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le 7">
            <a:extLst>
              <a:ext uri="{FF2B5EF4-FFF2-40B4-BE49-F238E27FC236}">
                <a16:creationId xmlns:a16="http://schemas.microsoft.com/office/drawing/2014/main" id="{28AE371D-E1A9-4A2A-8259-A92F4E9EC650}"/>
              </a:ext>
            </a:extLst>
          </p:cNvPr>
          <p:cNvGraphicFramePr>
            <a:graphicFrameLocks noGrp="1"/>
          </p:cNvGraphicFramePr>
          <p:nvPr>
            <p:extLst>
              <p:ext uri="{D42A27DB-BD31-4B8C-83A1-F6EECF244321}">
                <p14:modId xmlns:p14="http://schemas.microsoft.com/office/powerpoint/2010/main" val="1587672334"/>
              </p:ext>
            </p:extLst>
          </p:nvPr>
        </p:nvGraphicFramePr>
        <p:xfrm>
          <a:off x="998385" y="404664"/>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27986833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27848" y="2204864"/>
            <a:ext cx="6573416" cy="3744416"/>
          </a:xfrm>
        </p:spPr>
        <p:txBody>
          <a:bodyPr>
            <a:normAutofit/>
          </a:bodyPr>
          <a:lstStyle/>
          <a:p>
            <a:r>
              <a:rPr lang="en-CA" sz="2000" dirty="0"/>
              <a:t>The skin wrinkles, loosens, dries, and starts to develop age spots.</a:t>
            </a:r>
          </a:p>
          <a:p>
            <a:r>
              <a:rPr lang="en-CA" sz="2000" dirty="0"/>
              <a:t>Muscle mass declines and fat deposits increase. A low fat diet and regular exercise that includes resistance training can offset excess weight and </a:t>
            </a:r>
            <a:r>
              <a:rPr lang="en-CA" sz="2000"/>
              <a:t>muscle loss.</a:t>
            </a:r>
            <a:endParaRPr lang="en-CA" sz="2000" dirty="0"/>
          </a:p>
          <a:p>
            <a:r>
              <a:rPr lang="en-CA" sz="2000" dirty="0"/>
              <a:t>Bone density declines in both sexes but to a greater extent in women, especially </a:t>
            </a:r>
            <a:r>
              <a:rPr lang="en-CA" sz="2000"/>
              <a:t>after menopause.</a:t>
            </a:r>
          </a:p>
          <a:p>
            <a:r>
              <a:rPr lang="en-CA" sz="2000"/>
              <a:t>Height </a:t>
            </a:r>
            <a:r>
              <a:rPr lang="en-CA" sz="2000" dirty="0"/>
              <a:t>loss and bone fractures </a:t>
            </a:r>
            <a:r>
              <a:rPr lang="en-CA" sz="2000"/>
              <a:t>can result. </a:t>
            </a:r>
            <a:endParaRPr lang="en-CA" sz="2000" dirty="0"/>
          </a:p>
        </p:txBody>
      </p:sp>
      <p:sp>
        <p:nvSpPr>
          <p:cNvPr id="6" name="Rectangle 5">
            <a:extLst>
              <a:ext uri="{FF2B5EF4-FFF2-40B4-BE49-F238E27FC236}">
                <a16:creationId xmlns:a16="http://schemas.microsoft.com/office/drawing/2014/main" id="{45D4E727-4500-42FF-A3A6-1CD95CAA52E4}"/>
              </a:ext>
            </a:extLst>
          </p:cNvPr>
          <p:cNvSpPr/>
          <p:nvPr/>
        </p:nvSpPr>
        <p:spPr>
          <a:xfrm>
            <a:off x="736484" y="1340768"/>
            <a:ext cx="10369151" cy="584775"/>
          </a:xfrm>
          <a:prstGeom prst="rect">
            <a:avLst/>
          </a:prstGeom>
        </p:spPr>
        <p:txBody>
          <a:bodyPr wrap="square">
            <a:spAutoFit/>
          </a:bodyPr>
          <a:lstStyle/>
          <a:p>
            <a:pPr marL="0" marR="0" lvl="0" indent="0" algn="ctr" defTabSz="457200" rtl="0" eaLnBrk="1" fontAlgn="auto" latinLnBrk="0" hangingPunct="1">
              <a:lnSpc>
                <a:spcPct val="100000"/>
              </a:lnSpc>
              <a:spcBef>
                <a:spcPct val="20000"/>
              </a:spcBef>
              <a:spcAft>
                <a:spcPts val="0"/>
              </a:spcAft>
              <a:buClrTx/>
              <a:buSzTx/>
              <a:buFontTx/>
              <a:buNone/>
              <a:tabLst/>
              <a:defRPr/>
            </a:pPr>
            <a:r>
              <a:rPr kumimoji="0" lang="en-CA" sz="32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Physical Changes in Adulthood </a:t>
            </a:r>
          </a:p>
        </p:txBody>
      </p:sp>
      <p:pic>
        <p:nvPicPr>
          <p:cNvPr id="17410" name="Picture 2" descr="Image result for middle age physical changes">
            <a:extLst>
              <a:ext uri="{FF2B5EF4-FFF2-40B4-BE49-F238E27FC236}">
                <a16:creationId xmlns:a16="http://schemas.microsoft.com/office/drawing/2014/main" id="{CD345C29-47B3-4AAE-AF5C-828BB19D2B7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0736" y="2238116"/>
            <a:ext cx="3631332" cy="242088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le 7">
            <a:extLst>
              <a:ext uri="{FF2B5EF4-FFF2-40B4-BE49-F238E27FC236}">
                <a16:creationId xmlns:a16="http://schemas.microsoft.com/office/drawing/2014/main" id="{9D75FD73-A917-4EDE-9F2D-F8F14BFF97AF}"/>
              </a:ext>
            </a:extLst>
          </p:cNvPr>
          <p:cNvGraphicFramePr>
            <a:graphicFrameLocks noGrp="1"/>
          </p:cNvGraphicFramePr>
          <p:nvPr>
            <p:extLst>
              <p:ext uri="{D42A27DB-BD31-4B8C-83A1-F6EECF244321}">
                <p14:modId xmlns:p14="http://schemas.microsoft.com/office/powerpoint/2010/main" val="1587672334"/>
              </p:ext>
            </p:extLst>
          </p:nvPr>
        </p:nvGraphicFramePr>
        <p:xfrm>
          <a:off x="998385" y="404664"/>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425494672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71464" y="2060848"/>
            <a:ext cx="5184576" cy="4248472"/>
          </a:xfrm>
        </p:spPr>
        <p:txBody>
          <a:bodyPr>
            <a:normAutofit/>
          </a:bodyPr>
          <a:lstStyle/>
          <a:p>
            <a:pPr marL="0" indent="0">
              <a:buNone/>
            </a:pPr>
            <a:r>
              <a:rPr lang="en-CA" sz="2000" b="1" dirty="0"/>
              <a:t>Disease and  Risk Factors</a:t>
            </a:r>
          </a:p>
          <a:p>
            <a:r>
              <a:rPr lang="en-CA" sz="2000" dirty="0"/>
              <a:t>The death rate from cancer increases tenfold from early to middle adulthood. A complex interaction of heredity, biological aging and environment contribute to cancer. </a:t>
            </a:r>
          </a:p>
          <a:p>
            <a:pPr lvl="2"/>
            <a:endParaRPr lang="en-CA" sz="1200" dirty="0"/>
          </a:p>
          <a:p>
            <a:pPr marL="0" indent="0" algn="ctr">
              <a:buNone/>
            </a:pPr>
            <a:r>
              <a:rPr lang="en-CA" sz="1900" b="1" i="1" dirty="0"/>
              <a:t> **Annual screenings and various preventative steps can reduce the incidence of cancer and cancer deaths**</a:t>
            </a:r>
          </a:p>
          <a:p>
            <a:pPr marL="0" indent="0">
              <a:buNone/>
            </a:pPr>
            <a:endParaRPr lang="en-CA" sz="26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04730" y="2060848"/>
            <a:ext cx="4829278" cy="4032448"/>
          </a:xfrm>
          <a:prstGeom prst="rect">
            <a:avLst/>
          </a:prstGeom>
        </p:spPr>
      </p:pic>
      <p:sp>
        <p:nvSpPr>
          <p:cNvPr id="7" name="Rectangle 6">
            <a:extLst>
              <a:ext uri="{FF2B5EF4-FFF2-40B4-BE49-F238E27FC236}">
                <a16:creationId xmlns:a16="http://schemas.microsoft.com/office/drawing/2014/main" id="{0798BF56-644E-48B0-A9F8-0F0B5FFF0FCD}"/>
              </a:ext>
            </a:extLst>
          </p:cNvPr>
          <p:cNvSpPr/>
          <p:nvPr/>
        </p:nvSpPr>
        <p:spPr>
          <a:xfrm>
            <a:off x="736484" y="1340768"/>
            <a:ext cx="10369151" cy="584775"/>
          </a:xfrm>
          <a:prstGeom prst="rect">
            <a:avLst/>
          </a:prstGeom>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en-CA" sz="32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Physical Changes </a:t>
            </a:r>
            <a:r>
              <a:rPr kumimoji="0" lang="en-CA" sz="3200" b="0" i="0" u="none" strike="noStrike" kern="1200" cap="none" spc="0" normalizeH="0" baseline="0" noProof="0">
                <a:ln>
                  <a:noFill/>
                </a:ln>
                <a:solidFill>
                  <a:prstClr val="black">
                    <a:lumMod val="50000"/>
                    <a:lumOff val="50000"/>
                  </a:prstClr>
                </a:solidFill>
                <a:effectLst/>
                <a:uLnTx/>
                <a:uFillTx/>
                <a:latin typeface="Century Gothic" panose="020B0502020202020204"/>
                <a:ea typeface="+mn-ea"/>
                <a:cs typeface="+mn-cs"/>
              </a:rPr>
              <a:t>in Middle </a:t>
            </a:r>
            <a:r>
              <a:rPr kumimoji="0" lang="en-CA" sz="32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Adulthood </a:t>
            </a:r>
          </a:p>
        </p:txBody>
      </p:sp>
      <p:graphicFrame>
        <p:nvGraphicFramePr>
          <p:cNvPr id="6" name="Table 5">
            <a:extLst>
              <a:ext uri="{FF2B5EF4-FFF2-40B4-BE49-F238E27FC236}">
                <a16:creationId xmlns:a16="http://schemas.microsoft.com/office/drawing/2014/main" id="{573C8F6B-87BB-4096-BEF8-A3D9A3994F94}"/>
              </a:ext>
            </a:extLst>
          </p:cNvPr>
          <p:cNvGraphicFramePr>
            <a:graphicFrameLocks noGrp="1"/>
          </p:cNvGraphicFramePr>
          <p:nvPr>
            <p:extLst>
              <p:ext uri="{D42A27DB-BD31-4B8C-83A1-F6EECF244321}">
                <p14:modId xmlns:p14="http://schemas.microsoft.com/office/powerpoint/2010/main" val="1587672334"/>
              </p:ext>
            </p:extLst>
          </p:nvPr>
        </p:nvGraphicFramePr>
        <p:xfrm>
          <a:off x="998385" y="404664"/>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199996686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07568" y="1988840"/>
            <a:ext cx="7344816" cy="2448272"/>
          </a:xfrm>
        </p:spPr>
        <p:txBody>
          <a:bodyPr>
            <a:normAutofit lnSpcReduction="10000"/>
          </a:bodyPr>
          <a:lstStyle/>
          <a:p>
            <a:pPr marL="0" indent="0">
              <a:buNone/>
            </a:pPr>
            <a:r>
              <a:rPr lang="en-CA" sz="2000" b="1" dirty="0"/>
              <a:t>Disease and  Risk Factors</a:t>
            </a:r>
          </a:p>
          <a:p>
            <a:r>
              <a:rPr lang="en-CA" sz="2000" dirty="0"/>
              <a:t>Although cardiovascular disease has declined in recent decades, it remains a major cause of death in middle adulthood, especially among men</a:t>
            </a:r>
            <a:r>
              <a:rPr lang="en-CA" sz="2000"/>
              <a:t>. </a:t>
            </a:r>
          </a:p>
          <a:p>
            <a:r>
              <a:rPr lang="en-CA" sz="2000"/>
              <a:t>Symptoms </a:t>
            </a:r>
            <a:r>
              <a:rPr lang="en-CA" sz="2000" dirty="0"/>
              <a:t>include high </a:t>
            </a:r>
            <a:r>
              <a:rPr lang="en-CA" sz="2000"/>
              <a:t>blood pressure, </a:t>
            </a:r>
            <a:r>
              <a:rPr lang="en-CA" sz="2000" dirty="0"/>
              <a:t>high blood cholesterol, atherosclerosis, heart attack, arrhythmia, </a:t>
            </a:r>
            <a:r>
              <a:rPr lang="en-CA" sz="2000"/>
              <a:t>and angina.</a:t>
            </a:r>
            <a:endParaRPr lang="en-CA" sz="2000" dirty="0"/>
          </a:p>
          <a:p>
            <a:pPr marL="457200" lvl="1" indent="0">
              <a:buNone/>
            </a:pPr>
            <a:endParaRPr lang="en-CA" sz="1800" dirty="0"/>
          </a:p>
          <a:p>
            <a:endParaRPr lang="en-CA" sz="26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28048" y="4446577"/>
            <a:ext cx="3937620" cy="1968810"/>
          </a:xfrm>
          <a:prstGeom prst="rect">
            <a:avLst/>
          </a:prstGeom>
        </p:spPr>
      </p:pic>
      <p:sp>
        <p:nvSpPr>
          <p:cNvPr id="5" name="TextBox 4"/>
          <p:cNvSpPr txBox="1"/>
          <p:nvPr/>
        </p:nvSpPr>
        <p:spPr>
          <a:xfrm>
            <a:off x="1163960" y="4653136"/>
            <a:ext cx="5364088" cy="1200329"/>
          </a:xfrm>
          <a:prstGeom prst="rect">
            <a:avLst/>
          </a:prstGeom>
          <a:noFill/>
        </p:spPr>
        <p:txBody>
          <a:bodyPr wrap="square" rtlCol="0">
            <a:spAutoFit/>
          </a:bodyPr>
          <a:lstStyle/>
          <a:p>
            <a:pPr marL="457200" marR="0" lvl="1" indent="0" algn="ctr" defTabSz="457200" rtl="0" eaLnBrk="1" fontAlgn="auto" latinLnBrk="0" hangingPunct="1">
              <a:lnSpc>
                <a:spcPct val="100000"/>
              </a:lnSpc>
              <a:spcBef>
                <a:spcPts val="0"/>
              </a:spcBef>
              <a:spcAft>
                <a:spcPts val="0"/>
              </a:spcAft>
              <a:buClrTx/>
              <a:buSzTx/>
              <a:buFontTx/>
              <a:buNone/>
              <a:tabLst/>
              <a:defRPr/>
            </a:pPr>
            <a:r>
              <a:rPr kumimoji="0" lang="en-CA" sz="1800" b="1" i="1" u="none" strike="noStrike" kern="1200" cap="none" spc="0" normalizeH="0" baseline="0" noProof="0" dirty="0">
                <a:ln>
                  <a:noFill/>
                </a:ln>
                <a:solidFill>
                  <a:prstClr val="black"/>
                </a:solidFill>
                <a:effectLst/>
                <a:uLnTx/>
                <a:uFillTx/>
                <a:latin typeface="Century Gothic" panose="020B0502020202020204"/>
                <a:ea typeface="+mn-ea"/>
                <a:cs typeface="+mn-cs"/>
              </a:rPr>
              <a:t>**Quitting smoking, reducing blood cholesterol through diet and drug therapy, exercising, and reducing stress can decrease risk and aid </a:t>
            </a:r>
            <a:r>
              <a:rPr kumimoji="0" lang="en-CA" sz="1800" b="1" i="1" u="none" strike="noStrike" kern="1200" cap="none" spc="0" normalizeH="0" baseline="0" noProof="0">
                <a:ln>
                  <a:noFill/>
                </a:ln>
                <a:solidFill>
                  <a:prstClr val="black"/>
                </a:solidFill>
                <a:effectLst/>
                <a:uLnTx/>
                <a:uFillTx/>
                <a:latin typeface="Century Gothic" panose="020B0502020202020204"/>
                <a:ea typeface="+mn-ea"/>
                <a:cs typeface="+mn-cs"/>
              </a:rPr>
              <a:t>in treatment.**</a:t>
            </a:r>
            <a:endParaRPr kumimoji="0" lang="en-CA" sz="1800" b="1" i="1"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8" name="Rectangle 7">
            <a:extLst>
              <a:ext uri="{FF2B5EF4-FFF2-40B4-BE49-F238E27FC236}">
                <a16:creationId xmlns:a16="http://schemas.microsoft.com/office/drawing/2014/main" id="{AB91DD79-398C-4128-BA63-0CF62F5026B3}"/>
              </a:ext>
            </a:extLst>
          </p:cNvPr>
          <p:cNvSpPr/>
          <p:nvPr/>
        </p:nvSpPr>
        <p:spPr>
          <a:xfrm>
            <a:off x="736484" y="1340768"/>
            <a:ext cx="10369151" cy="584775"/>
          </a:xfrm>
          <a:prstGeom prst="rect">
            <a:avLst/>
          </a:prstGeom>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en-CA" sz="32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Physical Changes </a:t>
            </a:r>
            <a:r>
              <a:rPr kumimoji="0" lang="en-CA" sz="3200" b="0" i="0" u="none" strike="noStrike" kern="1200" cap="none" spc="0" normalizeH="0" baseline="0" noProof="0">
                <a:ln>
                  <a:noFill/>
                </a:ln>
                <a:solidFill>
                  <a:prstClr val="black">
                    <a:lumMod val="50000"/>
                    <a:lumOff val="50000"/>
                  </a:prstClr>
                </a:solidFill>
                <a:effectLst/>
                <a:uLnTx/>
                <a:uFillTx/>
                <a:latin typeface="Century Gothic" panose="020B0502020202020204"/>
                <a:ea typeface="+mn-ea"/>
                <a:cs typeface="+mn-cs"/>
              </a:rPr>
              <a:t>in Middle </a:t>
            </a:r>
            <a:r>
              <a:rPr kumimoji="0" lang="en-CA" sz="32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Adulthood </a:t>
            </a:r>
          </a:p>
        </p:txBody>
      </p:sp>
      <p:graphicFrame>
        <p:nvGraphicFramePr>
          <p:cNvPr id="7" name="Table 6">
            <a:extLst>
              <a:ext uri="{FF2B5EF4-FFF2-40B4-BE49-F238E27FC236}">
                <a16:creationId xmlns:a16="http://schemas.microsoft.com/office/drawing/2014/main" id="{A4E7AEFF-6315-489F-8299-00FE4A9D671B}"/>
              </a:ext>
            </a:extLst>
          </p:cNvPr>
          <p:cNvGraphicFramePr>
            <a:graphicFrameLocks noGrp="1"/>
          </p:cNvGraphicFramePr>
          <p:nvPr>
            <p:extLst>
              <p:ext uri="{D42A27DB-BD31-4B8C-83A1-F6EECF244321}">
                <p14:modId xmlns:p14="http://schemas.microsoft.com/office/powerpoint/2010/main" val="1587672334"/>
              </p:ext>
            </p:extLst>
          </p:nvPr>
        </p:nvGraphicFramePr>
        <p:xfrm>
          <a:off x="998385" y="404664"/>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370273440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47528" y="2132856"/>
            <a:ext cx="4752528" cy="4248472"/>
          </a:xfrm>
        </p:spPr>
        <p:txBody>
          <a:bodyPr>
            <a:normAutofit/>
          </a:bodyPr>
          <a:lstStyle/>
          <a:p>
            <a:pPr marL="0" indent="0">
              <a:buNone/>
            </a:pPr>
            <a:r>
              <a:rPr lang="en-CA" sz="2000" b="1" dirty="0"/>
              <a:t>Disease </a:t>
            </a:r>
            <a:r>
              <a:rPr lang="en-CA" sz="2000" b="1"/>
              <a:t>and Risk </a:t>
            </a:r>
            <a:r>
              <a:rPr lang="en-CA" sz="2000" b="1" dirty="0"/>
              <a:t>Factors</a:t>
            </a:r>
          </a:p>
          <a:p>
            <a:pPr marL="457200" lvl="1" indent="0">
              <a:buNone/>
            </a:pPr>
            <a:r>
              <a:rPr lang="en-CA" sz="2400" dirty="0"/>
              <a:t>Osteoporosis affects 12% of people over age 50, most of whom are </a:t>
            </a:r>
            <a:r>
              <a:rPr lang="en-CA" sz="2400"/>
              <a:t>post-menopausal women.</a:t>
            </a:r>
            <a:endParaRPr lang="en-CA" sz="2400" dirty="0"/>
          </a:p>
          <a:p>
            <a:pPr marL="457200" lvl="1" indent="0">
              <a:buNone/>
            </a:pPr>
            <a:endParaRPr lang="en-CA" sz="1800" dirty="0"/>
          </a:p>
          <a:p>
            <a:pPr marL="457200" lvl="1" indent="0">
              <a:buNone/>
            </a:pPr>
            <a:r>
              <a:rPr lang="en-CA" sz="1800" b="1" i="1" dirty="0"/>
              <a:t>**Adequate calcium and vitamin D, weight bearing and strength training exercise and bone strengthening medications can help prevent and treat osteoporosis**</a:t>
            </a:r>
          </a:p>
          <a:p>
            <a:endParaRPr lang="en-CA" sz="26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56262" y="2348880"/>
            <a:ext cx="3240360" cy="3240360"/>
          </a:xfrm>
          <a:prstGeom prst="rect">
            <a:avLst/>
          </a:prstGeom>
        </p:spPr>
      </p:pic>
      <p:sp>
        <p:nvSpPr>
          <p:cNvPr id="7" name="Rectangle 6">
            <a:extLst>
              <a:ext uri="{FF2B5EF4-FFF2-40B4-BE49-F238E27FC236}">
                <a16:creationId xmlns:a16="http://schemas.microsoft.com/office/drawing/2014/main" id="{0276CB08-DC19-4BD9-ABB0-EDEF0EA679B2}"/>
              </a:ext>
            </a:extLst>
          </p:cNvPr>
          <p:cNvSpPr/>
          <p:nvPr/>
        </p:nvSpPr>
        <p:spPr>
          <a:xfrm>
            <a:off x="736484" y="1340768"/>
            <a:ext cx="10369151" cy="584775"/>
          </a:xfrm>
          <a:prstGeom prst="rect">
            <a:avLst/>
          </a:prstGeom>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en-CA" sz="32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Physical Changes </a:t>
            </a:r>
            <a:r>
              <a:rPr kumimoji="0" lang="en-CA" sz="3200" b="0" i="0" u="none" strike="noStrike" kern="1200" cap="none" spc="0" normalizeH="0" baseline="0" noProof="0">
                <a:ln>
                  <a:noFill/>
                </a:ln>
                <a:solidFill>
                  <a:prstClr val="black">
                    <a:lumMod val="50000"/>
                    <a:lumOff val="50000"/>
                  </a:prstClr>
                </a:solidFill>
                <a:effectLst/>
                <a:uLnTx/>
                <a:uFillTx/>
                <a:latin typeface="Century Gothic" panose="020B0502020202020204"/>
                <a:ea typeface="+mn-ea"/>
                <a:cs typeface="+mn-cs"/>
              </a:rPr>
              <a:t>in Middle </a:t>
            </a:r>
            <a:r>
              <a:rPr kumimoji="0" lang="en-CA" sz="32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Adulthood </a:t>
            </a:r>
          </a:p>
        </p:txBody>
      </p:sp>
      <p:graphicFrame>
        <p:nvGraphicFramePr>
          <p:cNvPr id="6" name="Table 5">
            <a:extLst>
              <a:ext uri="{FF2B5EF4-FFF2-40B4-BE49-F238E27FC236}">
                <a16:creationId xmlns:a16="http://schemas.microsoft.com/office/drawing/2014/main" id="{8421619C-6102-44D7-9D00-ACA51D0FFB2D}"/>
              </a:ext>
            </a:extLst>
          </p:cNvPr>
          <p:cNvGraphicFramePr>
            <a:graphicFrameLocks noGrp="1"/>
          </p:cNvGraphicFramePr>
          <p:nvPr>
            <p:extLst>
              <p:ext uri="{D42A27DB-BD31-4B8C-83A1-F6EECF244321}">
                <p14:modId xmlns:p14="http://schemas.microsoft.com/office/powerpoint/2010/main" val="1587672334"/>
              </p:ext>
            </p:extLst>
          </p:nvPr>
        </p:nvGraphicFramePr>
        <p:xfrm>
          <a:off x="998385" y="404664"/>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83952139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59496" y="1988840"/>
            <a:ext cx="8856984" cy="2736304"/>
          </a:xfrm>
        </p:spPr>
        <p:txBody>
          <a:bodyPr>
            <a:normAutofit/>
          </a:bodyPr>
          <a:lstStyle/>
          <a:p>
            <a:pPr marL="0" indent="0">
              <a:buNone/>
            </a:pPr>
            <a:r>
              <a:rPr lang="en-CA" sz="2000" b="1" dirty="0"/>
              <a:t>Disease </a:t>
            </a:r>
            <a:r>
              <a:rPr lang="en-CA" sz="2000" b="1"/>
              <a:t>and Risk </a:t>
            </a:r>
            <a:r>
              <a:rPr lang="en-CA" sz="2000" b="1" dirty="0"/>
              <a:t>Factors</a:t>
            </a:r>
          </a:p>
          <a:p>
            <a:pPr marL="457200" lvl="1" indent="0">
              <a:buNone/>
            </a:pPr>
            <a:r>
              <a:rPr lang="en-CA" sz="1800" dirty="0"/>
              <a:t>Expressed hostility is a component of type A behaviour pattern that predicts heart disease and other health problems. Because anger suppression is also related to health problems, a better alternative is to develop better ways of handling stress </a:t>
            </a:r>
            <a:r>
              <a:rPr lang="en-CA" sz="1800"/>
              <a:t>and conflict.</a:t>
            </a:r>
            <a:endParaRPr lang="en-CA" sz="1800" dirty="0"/>
          </a:p>
          <a:p>
            <a:pPr marL="457200" lvl="1" indent="0">
              <a:buNone/>
            </a:pPr>
            <a:r>
              <a:rPr lang="en-CA" sz="1800" b="1" i="1"/>
              <a:t>**</a:t>
            </a:r>
            <a:r>
              <a:rPr lang="en-CA" sz="1800" b="1" i="1" dirty="0"/>
              <a:t>Effective stress management includes both problem- centered , and emotion-centered  coping depending on the situation; constructive approaches to anger reduction and </a:t>
            </a:r>
            <a:r>
              <a:rPr lang="en-CA" sz="1800" b="1" i="1"/>
              <a:t>social support.**</a:t>
            </a:r>
            <a:endParaRPr lang="en-CA" sz="1800" b="1" i="1" dirty="0"/>
          </a:p>
          <a:p>
            <a:endParaRPr lang="en-CA" sz="26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1803" y="4752823"/>
            <a:ext cx="3528392" cy="1764196"/>
          </a:xfrm>
          <a:prstGeom prst="rect">
            <a:avLst/>
          </a:prstGeom>
        </p:spPr>
      </p:pic>
      <p:sp>
        <p:nvSpPr>
          <p:cNvPr id="7" name="Rectangle 6">
            <a:extLst>
              <a:ext uri="{FF2B5EF4-FFF2-40B4-BE49-F238E27FC236}">
                <a16:creationId xmlns:a16="http://schemas.microsoft.com/office/drawing/2014/main" id="{06CEC1FD-802B-4811-A78A-7E262CD76CEE}"/>
              </a:ext>
            </a:extLst>
          </p:cNvPr>
          <p:cNvSpPr/>
          <p:nvPr/>
        </p:nvSpPr>
        <p:spPr>
          <a:xfrm>
            <a:off x="736484" y="1340768"/>
            <a:ext cx="10369151" cy="584775"/>
          </a:xfrm>
          <a:prstGeom prst="rect">
            <a:avLst/>
          </a:prstGeom>
        </p:spPr>
        <p:txBody>
          <a:bodyPr wrap="square">
            <a:spAutoFit/>
          </a:bodyPr>
          <a:lstStyle/>
          <a:p>
            <a:pPr marL="0" marR="0" lvl="0" indent="0" algn="ctr" defTabSz="457200" rtl="0" eaLnBrk="1" fontAlgn="auto" latinLnBrk="0" hangingPunct="1">
              <a:lnSpc>
                <a:spcPct val="100000"/>
              </a:lnSpc>
              <a:spcBef>
                <a:spcPct val="20000"/>
              </a:spcBef>
              <a:spcAft>
                <a:spcPts val="0"/>
              </a:spcAft>
              <a:buClrTx/>
              <a:buSzTx/>
              <a:buFontTx/>
              <a:buNone/>
              <a:tabLst/>
              <a:defRPr/>
            </a:pPr>
            <a:r>
              <a:rPr kumimoji="0" lang="en-CA" sz="32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Physical Changes in Adulthood </a:t>
            </a:r>
          </a:p>
        </p:txBody>
      </p:sp>
      <p:graphicFrame>
        <p:nvGraphicFramePr>
          <p:cNvPr id="6" name="Table 5">
            <a:extLst>
              <a:ext uri="{FF2B5EF4-FFF2-40B4-BE49-F238E27FC236}">
                <a16:creationId xmlns:a16="http://schemas.microsoft.com/office/drawing/2014/main" id="{3CD0F08E-BE44-4147-AC2B-112B45BF7454}"/>
              </a:ext>
            </a:extLst>
          </p:cNvPr>
          <p:cNvGraphicFramePr>
            <a:graphicFrameLocks noGrp="1"/>
          </p:cNvGraphicFramePr>
          <p:nvPr>
            <p:extLst>
              <p:ext uri="{D42A27DB-BD31-4B8C-83A1-F6EECF244321}">
                <p14:modId xmlns:p14="http://schemas.microsoft.com/office/powerpoint/2010/main" val="1587672334"/>
              </p:ext>
            </p:extLst>
          </p:nvPr>
        </p:nvGraphicFramePr>
        <p:xfrm>
          <a:off x="998385" y="404664"/>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163717890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839417" y="1196752"/>
            <a:ext cx="10441159" cy="707886"/>
          </a:xfrm>
          <a:prstGeom prst="rect">
            <a:avLst/>
          </a:prstGeom>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en-CA" sz="40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Sexuality in Adulthood</a:t>
            </a:r>
          </a:p>
        </p:txBody>
      </p:sp>
      <p:pic>
        <p:nvPicPr>
          <p:cNvPr id="14338" name="Picture 2" descr="Image result for sexuality early adulthood">
            <a:extLst>
              <a:ext uri="{FF2B5EF4-FFF2-40B4-BE49-F238E27FC236}">
                <a16:creationId xmlns:a16="http://schemas.microsoft.com/office/drawing/2014/main" id="{9E4A3EC0-5893-4F62-8F5F-78EE785248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625" t="26362" r="16925" b="20201"/>
          <a:stretch/>
        </p:blipFill>
        <p:spPr bwMode="auto">
          <a:xfrm>
            <a:off x="2351584" y="2132856"/>
            <a:ext cx="7308850" cy="404310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graphicFrame>
        <p:nvGraphicFramePr>
          <p:cNvPr id="5" name="Table 4">
            <a:extLst>
              <a:ext uri="{FF2B5EF4-FFF2-40B4-BE49-F238E27FC236}">
                <a16:creationId xmlns:a16="http://schemas.microsoft.com/office/drawing/2014/main" id="{CB68AB84-75FA-43D6-A9D5-6FD6E5E59140}"/>
              </a:ext>
            </a:extLst>
          </p:cNvPr>
          <p:cNvGraphicFramePr>
            <a:graphicFrameLocks noGrp="1"/>
          </p:cNvGraphicFramePr>
          <p:nvPr>
            <p:extLst>
              <p:ext uri="{D42A27DB-BD31-4B8C-83A1-F6EECF244321}">
                <p14:modId xmlns:p14="http://schemas.microsoft.com/office/powerpoint/2010/main" val="1587672334"/>
              </p:ext>
            </p:extLst>
          </p:nvPr>
        </p:nvGraphicFramePr>
        <p:xfrm>
          <a:off x="998385" y="404664"/>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362005245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9417" y="2276872"/>
            <a:ext cx="6552728" cy="4176464"/>
          </a:xfrm>
        </p:spPr>
        <p:txBody>
          <a:bodyPr>
            <a:normAutofit fontScale="62500" lnSpcReduction="20000"/>
          </a:bodyPr>
          <a:lstStyle/>
          <a:p>
            <a:pPr marL="0" indent="0">
              <a:spcBef>
                <a:spcPts val="0"/>
              </a:spcBef>
              <a:buNone/>
            </a:pPr>
            <a:r>
              <a:rPr lang="en-CA" sz="3800" b="1">
                <a:solidFill>
                  <a:schemeClr val="tx1"/>
                </a:solidFill>
              </a:rPr>
              <a:t>Lifestyle</a:t>
            </a:r>
          </a:p>
          <a:p>
            <a:pPr marL="0" indent="0">
              <a:spcBef>
                <a:spcPts val="0"/>
              </a:spcBef>
              <a:buNone/>
            </a:pPr>
            <a:endParaRPr lang="en-CA" sz="3800" b="1" dirty="0">
              <a:solidFill>
                <a:schemeClr val="tx1"/>
              </a:solidFill>
            </a:endParaRPr>
          </a:p>
          <a:p>
            <a:pPr>
              <a:lnSpc>
                <a:spcPct val="120000"/>
              </a:lnSpc>
              <a:spcBef>
                <a:spcPts val="0"/>
              </a:spcBef>
              <a:spcAft>
                <a:spcPts val="1200"/>
              </a:spcAft>
            </a:pPr>
            <a:r>
              <a:rPr lang="en-CA" sz="3100" dirty="0">
                <a:solidFill>
                  <a:schemeClr val="tx1"/>
                </a:solidFill>
              </a:rPr>
              <a:t>Most adults are less sexually active than popular media </a:t>
            </a:r>
            <a:r>
              <a:rPr lang="en-CA" sz="3100">
                <a:solidFill>
                  <a:schemeClr val="tx1"/>
                </a:solidFill>
              </a:rPr>
              <a:t>images suggest, </a:t>
            </a:r>
            <a:r>
              <a:rPr lang="en-CA" sz="3100" dirty="0">
                <a:solidFill>
                  <a:schemeClr val="tx1"/>
                </a:solidFill>
              </a:rPr>
              <a:t>but compared with earlier generations they display a wider range of sexual choices and </a:t>
            </a:r>
            <a:r>
              <a:rPr lang="en-CA" sz="3100">
                <a:solidFill>
                  <a:schemeClr val="tx1"/>
                </a:solidFill>
              </a:rPr>
              <a:t>lifestyles with more partners.</a:t>
            </a:r>
            <a:endParaRPr lang="en-CA" sz="3100" dirty="0">
              <a:solidFill>
                <a:schemeClr val="tx1"/>
              </a:solidFill>
            </a:endParaRPr>
          </a:p>
          <a:p>
            <a:pPr>
              <a:lnSpc>
                <a:spcPct val="120000"/>
              </a:lnSpc>
              <a:spcBef>
                <a:spcPts val="0"/>
              </a:spcBef>
              <a:spcAft>
                <a:spcPts val="1200"/>
              </a:spcAft>
            </a:pPr>
            <a:r>
              <a:rPr lang="en-CA" sz="3100" dirty="0">
                <a:solidFill>
                  <a:schemeClr val="tx1"/>
                </a:solidFill>
              </a:rPr>
              <a:t>Only a minority of young adults report persistent sexual problems linked to low socio-economic status </a:t>
            </a:r>
            <a:r>
              <a:rPr lang="en-CA" sz="3100">
                <a:solidFill>
                  <a:schemeClr val="tx1"/>
                </a:solidFill>
              </a:rPr>
              <a:t>and stress.</a:t>
            </a:r>
          </a:p>
          <a:p>
            <a:pPr>
              <a:lnSpc>
                <a:spcPct val="120000"/>
              </a:lnSpc>
              <a:spcBef>
                <a:spcPts val="0"/>
              </a:spcBef>
              <a:spcAft>
                <a:spcPts val="1200"/>
              </a:spcAft>
            </a:pPr>
            <a:r>
              <a:rPr lang="en-CA" sz="3100">
                <a:solidFill>
                  <a:schemeClr val="tx1"/>
                </a:solidFill>
              </a:rPr>
              <a:t>Negative attitudes toward homosexual men and women have begun to change largely as a result of greater exposure and interpersonal contact.</a:t>
            </a:r>
          </a:p>
          <a:p>
            <a:pPr>
              <a:spcBef>
                <a:spcPts val="0"/>
              </a:spcBef>
            </a:pPr>
            <a:endParaRPr lang="en-CA" sz="2000" dirty="0"/>
          </a:p>
        </p:txBody>
      </p:sp>
      <p:sp>
        <p:nvSpPr>
          <p:cNvPr id="6" name="Rectangle 5"/>
          <p:cNvSpPr/>
          <p:nvPr/>
        </p:nvSpPr>
        <p:spPr>
          <a:xfrm>
            <a:off x="839417" y="1412776"/>
            <a:ext cx="10441159" cy="707886"/>
          </a:xfrm>
          <a:prstGeom prst="rect">
            <a:avLst/>
          </a:prstGeom>
        </p:spPr>
        <p:txBody>
          <a:bodyPr wrap="square">
            <a:spAutoFit/>
          </a:bodyPr>
          <a:lstStyle/>
          <a:p>
            <a:pPr marL="0" marR="0" lvl="0" indent="0" algn="ctr" defTabSz="457200" rtl="0" eaLnBrk="1" fontAlgn="auto" latinLnBrk="0" hangingPunct="1">
              <a:lnSpc>
                <a:spcPct val="100000"/>
              </a:lnSpc>
              <a:spcBef>
                <a:spcPct val="20000"/>
              </a:spcBef>
              <a:spcAft>
                <a:spcPts val="0"/>
              </a:spcAft>
              <a:buClrTx/>
              <a:buSzTx/>
              <a:buFontTx/>
              <a:buNone/>
              <a:tabLst/>
              <a:defRPr/>
            </a:pPr>
            <a:r>
              <a:rPr kumimoji="0" lang="en-CA" sz="40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Sexuality in Adulthood</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88204" y="2846772"/>
            <a:ext cx="3739993" cy="2094396"/>
          </a:xfrm>
          <a:prstGeom prst="rect">
            <a:avLst/>
          </a:prstGeom>
        </p:spPr>
      </p:pic>
      <p:graphicFrame>
        <p:nvGraphicFramePr>
          <p:cNvPr id="7" name="Table 6">
            <a:extLst>
              <a:ext uri="{FF2B5EF4-FFF2-40B4-BE49-F238E27FC236}">
                <a16:creationId xmlns:a16="http://schemas.microsoft.com/office/drawing/2014/main" id="{AAC3FEC0-CF78-409E-972E-1C9934886A44}"/>
              </a:ext>
            </a:extLst>
          </p:cNvPr>
          <p:cNvGraphicFramePr>
            <a:graphicFrameLocks noGrp="1"/>
          </p:cNvGraphicFramePr>
          <p:nvPr>
            <p:extLst>
              <p:ext uri="{D42A27DB-BD31-4B8C-83A1-F6EECF244321}">
                <p14:modId xmlns:p14="http://schemas.microsoft.com/office/powerpoint/2010/main" val="1587672334"/>
              </p:ext>
            </p:extLst>
          </p:nvPr>
        </p:nvGraphicFramePr>
        <p:xfrm>
          <a:off x="998385" y="404664"/>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79097480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9419" y="1772816"/>
            <a:ext cx="10657181" cy="4752528"/>
          </a:xfrm>
        </p:spPr>
        <p:txBody>
          <a:bodyPr>
            <a:normAutofit/>
          </a:bodyPr>
          <a:lstStyle/>
          <a:p>
            <a:pPr marL="0" indent="0">
              <a:buNone/>
            </a:pPr>
            <a:r>
              <a:rPr lang="en-CA" sz="2000" b="1" dirty="0"/>
              <a:t>Reproductive Changes</a:t>
            </a:r>
          </a:p>
          <a:p>
            <a:r>
              <a:rPr lang="en-CA" sz="2000" dirty="0"/>
              <a:t>The pre-menopausal phase occurs over a period of about 10 years and occurs gradually as estrogen levels drop and concludes with menopause sometimes accompanied by emotional and </a:t>
            </a:r>
            <a:r>
              <a:rPr lang="en-CA" sz="2000"/>
              <a:t>physical symptoms.</a:t>
            </a:r>
            <a:endParaRPr lang="en-CA" sz="2000" dirty="0"/>
          </a:p>
          <a:p>
            <a:r>
              <a:rPr lang="en-CA" sz="2000" dirty="0"/>
              <a:t>Hormone therapy is successful in reducing the discomforts of menopause but  is controversial because of increased risk of cardiovascular disease, certain cancers and </a:t>
            </a:r>
            <a:r>
              <a:rPr lang="en-CA" sz="2000"/>
              <a:t>cognitive decline.</a:t>
            </a:r>
            <a:endParaRPr lang="en-CA" sz="2000" dirty="0"/>
          </a:p>
          <a:p>
            <a:r>
              <a:rPr lang="en-CA" sz="2000" dirty="0"/>
              <a:t>Though sperm production continues throughout life, quantity of semen diminishes after age 40. Erections become harder to attain and maintain but drugs are available to </a:t>
            </a:r>
            <a:r>
              <a:rPr lang="en-CA" sz="2000"/>
              <a:t>combat impotence.</a:t>
            </a:r>
            <a:endParaRPr lang="en-CA" sz="2000" dirty="0"/>
          </a:p>
          <a:p>
            <a:r>
              <a:rPr lang="en-CA" sz="2000" dirty="0"/>
              <a:t>Frequency of sexual activity among couples declines only slightly and is associated with marital unhappiness. Intensity of sexual response declines more due to physical changes associated with the </a:t>
            </a:r>
            <a:r>
              <a:rPr lang="en-CA" sz="2000"/>
              <a:t>menopausal phase.</a:t>
            </a:r>
            <a:endParaRPr lang="en-CA" sz="2000" dirty="0"/>
          </a:p>
        </p:txBody>
      </p:sp>
      <p:sp>
        <p:nvSpPr>
          <p:cNvPr id="6" name="Rectangle 5">
            <a:extLst>
              <a:ext uri="{FF2B5EF4-FFF2-40B4-BE49-F238E27FC236}">
                <a16:creationId xmlns:a16="http://schemas.microsoft.com/office/drawing/2014/main" id="{0F30CB56-59C2-4A4B-B690-E3F424DCC196}"/>
              </a:ext>
            </a:extLst>
          </p:cNvPr>
          <p:cNvSpPr/>
          <p:nvPr/>
        </p:nvSpPr>
        <p:spPr>
          <a:xfrm>
            <a:off x="736484" y="1124744"/>
            <a:ext cx="10369151" cy="584775"/>
          </a:xfrm>
          <a:prstGeom prst="rect">
            <a:avLst/>
          </a:prstGeom>
        </p:spPr>
        <p:txBody>
          <a:bodyPr wrap="square">
            <a:spAutoFit/>
          </a:bodyPr>
          <a:lstStyle/>
          <a:p>
            <a:pPr marL="0" marR="0" lvl="0" indent="0" algn="ctr" defTabSz="457200" rtl="0" eaLnBrk="1" fontAlgn="auto" latinLnBrk="0" hangingPunct="1">
              <a:lnSpc>
                <a:spcPct val="100000"/>
              </a:lnSpc>
              <a:spcBef>
                <a:spcPct val="20000"/>
              </a:spcBef>
              <a:spcAft>
                <a:spcPts val="0"/>
              </a:spcAft>
              <a:buClrTx/>
              <a:buSzTx/>
              <a:buFontTx/>
              <a:buNone/>
              <a:tabLst/>
              <a:defRPr/>
            </a:pPr>
            <a:r>
              <a:rPr kumimoji="0" lang="en-CA" sz="32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Sexuality in Adulthood </a:t>
            </a:r>
          </a:p>
        </p:txBody>
      </p:sp>
      <p:graphicFrame>
        <p:nvGraphicFramePr>
          <p:cNvPr id="5" name="Table 4">
            <a:extLst>
              <a:ext uri="{FF2B5EF4-FFF2-40B4-BE49-F238E27FC236}">
                <a16:creationId xmlns:a16="http://schemas.microsoft.com/office/drawing/2014/main" id="{107FCF9C-9D6B-4C59-8132-58E0D781CDDA}"/>
              </a:ext>
            </a:extLst>
          </p:cNvPr>
          <p:cNvGraphicFramePr>
            <a:graphicFrameLocks noGrp="1"/>
          </p:cNvGraphicFramePr>
          <p:nvPr>
            <p:extLst>
              <p:ext uri="{D42A27DB-BD31-4B8C-83A1-F6EECF244321}">
                <p14:modId xmlns:p14="http://schemas.microsoft.com/office/powerpoint/2010/main" val="1587672334"/>
              </p:ext>
            </p:extLst>
          </p:nvPr>
        </p:nvGraphicFramePr>
        <p:xfrm>
          <a:off x="998385" y="404664"/>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30544323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04112" y="2057426"/>
            <a:ext cx="4176464" cy="3540525"/>
          </a:xfrm>
          <a:ln>
            <a:solidFill>
              <a:schemeClr val="tx1"/>
            </a:solidFill>
          </a:ln>
        </p:spPr>
        <p:txBody>
          <a:bodyPr>
            <a:normAutofit/>
          </a:bodyPr>
          <a:lstStyle/>
          <a:p>
            <a:pPr>
              <a:spcBef>
                <a:spcPts val="0"/>
              </a:spcBef>
            </a:pPr>
            <a:r>
              <a:rPr lang="en-CA" sz="2400">
                <a:solidFill>
                  <a:schemeClr val="tx1"/>
                </a:solidFill>
              </a:rPr>
              <a:t>Women’s reproduction capacity declines with age due to reduced quality and quantity of ova. </a:t>
            </a:r>
          </a:p>
          <a:p>
            <a:pPr>
              <a:spcBef>
                <a:spcPts val="0"/>
              </a:spcBef>
            </a:pPr>
            <a:r>
              <a:rPr lang="en-CA" sz="2400">
                <a:solidFill>
                  <a:schemeClr val="tx1"/>
                </a:solidFill>
              </a:rPr>
              <a:t>Men show a decrease in semen volume and sperm quality after age 35.</a:t>
            </a:r>
          </a:p>
          <a:p>
            <a:endParaRPr lang="en-CA" dirty="0"/>
          </a:p>
        </p:txBody>
      </p:sp>
      <p:sp>
        <p:nvSpPr>
          <p:cNvPr id="9" name="Rectangle 8">
            <a:extLst>
              <a:ext uri="{FF2B5EF4-FFF2-40B4-BE49-F238E27FC236}">
                <a16:creationId xmlns:a16="http://schemas.microsoft.com/office/drawing/2014/main" id="{09DB73CE-6F86-463C-914B-238E00BCC727}"/>
              </a:ext>
            </a:extLst>
          </p:cNvPr>
          <p:cNvSpPr/>
          <p:nvPr/>
        </p:nvSpPr>
        <p:spPr>
          <a:xfrm>
            <a:off x="736484" y="1260049"/>
            <a:ext cx="10369151" cy="584775"/>
          </a:xfrm>
          <a:prstGeom prst="rect">
            <a:avLst/>
          </a:prstGeom>
        </p:spPr>
        <p:txBody>
          <a:bodyPr wrap="square">
            <a:spAutoFit/>
          </a:bodyPr>
          <a:lstStyle/>
          <a:p>
            <a:pPr marL="0" marR="0" lvl="0" indent="0" algn="ctr" defTabSz="457200" rtl="0" eaLnBrk="1" fontAlgn="auto" latinLnBrk="0" hangingPunct="1">
              <a:lnSpc>
                <a:spcPct val="100000"/>
              </a:lnSpc>
              <a:spcBef>
                <a:spcPct val="20000"/>
              </a:spcBef>
              <a:spcAft>
                <a:spcPts val="0"/>
              </a:spcAft>
              <a:buClrTx/>
              <a:buSzTx/>
              <a:buFontTx/>
              <a:buNone/>
              <a:tabLst/>
              <a:defRPr/>
            </a:pPr>
            <a:r>
              <a:rPr kumimoji="0" lang="en-CA" sz="32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Sexuality in Adulthood </a:t>
            </a:r>
          </a:p>
        </p:txBody>
      </p:sp>
      <p:pic>
        <p:nvPicPr>
          <p:cNvPr id="29700" name="Picture 4" descr="Image result for women sexuality aging">
            <a:extLst>
              <a:ext uri="{FF2B5EF4-FFF2-40B4-BE49-F238E27FC236}">
                <a16:creationId xmlns:a16="http://schemas.microsoft.com/office/drawing/2014/main" id="{B60B375A-2853-49EA-9780-00A01D5622C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731" t="19539"/>
          <a:stretch/>
        </p:blipFill>
        <p:spPr bwMode="auto">
          <a:xfrm>
            <a:off x="886786" y="2057426"/>
            <a:ext cx="5843364" cy="418450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aphicFrame>
        <p:nvGraphicFramePr>
          <p:cNvPr id="6" name="Table 5">
            <a:extLst>
              <a:ext uri="{FF2B5EF4-FFF2-40B4-BE49-F238E27FC236}">
                <a16:creationId xmlns:a16="http://schemas.microsoft.com/office/drawing/2014/main" id="{95493AF6-BD84-44D1-9045-CCA9D74951CF}"/>
              </a:ext>
            </a:extLst>
          </p:cNvPr>
          <p:cNvGraphicFramePr>
            <a:graphicFrameLocks noGrp="1"/>
          </p:cNvGraphicFramePr>
          <p:nvPr>
            <p:extLst>
              <p:ext uri="{D42A27DB-BD31-4B8C-83A1-F6EECF244321}">
                <p14:modId xmlns:p14="http://schemas.microsoft.com/office/powerpoint/2010/main" val="1587672334"/>
              </p:ext>
            </p:extLst>
          </p:nvPr>
        </p:nvGraphicFramePr>
        <p:xfrm>
          <a:off x="998385" y="404664"/>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779687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3471" y="1942715"/>
            <a:ext cx="10565055" cy="2920718"/>
          </a:xfrm>
        </p:spPr>
        <p:txBody>
          <a:bodyPr>
            <a:normAutofit/>
          </a:bodyPr>
          <a:lstStyle/>
          <a:p>
            <a:pPr marL="0" indent="0">
              <a:buNone/>
            </a:pPr>
            <a:r>
              <a:rPr lang="en-US" b="1" dirty="0"/>
              <a:t>Emerging adulthood</a:t>
            </a:r>
          </a:p>
          <a:p>
            <a:r>
              <a:rPr lang="en-US" dirty="0"/>
              <a:t>Young adults from about age 18 to 25 are released from parental oversight but have not yet taken on adult roles.</a:t>
            </a:r>
          </a:p>
          <a:p>
            <a:r>
              <a:rPr lang="en-US" dirty="0"/>
              <a:t>During these years of extended exploration, young people prolong identity development as they explore alternatives.</a:t>
            </a:r>
          </a:p>
          <a:p>
            <a:r>
              <a:rPr lang="en-US" dirty="0"/>
              <a:t>Increased education is required for entry level positions in many fields.</a:t>
            </a:r>
          </a:p>
          <a:p>
            <a:r>
              <a:rPr lang="en-US" dirty="0"/>
              <a:t>In trying out possibilities, emerging adults must adjust to disappointments in love and work, and their explorations also extend risky behaviors of adolescents. </a:t>
            </a:r>
          </a:p>
          <a:p>
            <a:endParaRPr lang="en-US" dirty="0"/>
          </a:p>
        </p:txBody>
      </p:sp>
      <p:sp>
        <p:nvSpPr>
          <p:cNvPr id="7" name="Title 1">
            <a:extLst>
              <a:ext uri="{FF2B5EF4-FFF2-40B4-BE49-F238E27FC236}">
                <a16:creationId xmlns:a16="http://schemas.microsoft.com/office/drawing/2014/main" id="{4E5FBB70-0D52-4E87-9CF4-76E4B2167004}"/>
              </a:ext>
            </a:extLst>
          </p:cNvPr>
          <p:cNvSpPr>
            <a:spLocks noGrp="1"/>
          </p:cNvSpPr>
          <p:nvPr>
            <p:ph type="title"/>
          </p:nvPr>
        </p:nvSpPr>
        <p:spPr>
          <a:xfrm>
            <a:off x="691393" y="1277518"/>
            <a:ext cx="10809212" cy="788666"/>
          </a:xfrm>
        </p:spPr>
        <p:txBody>
          <a:bodyPr>
            <a:normAutofit/>
          </a:bodyPr>
          <a:lstStyle/>
          <a:p>
            <a:r>
              <a:rPr lang="en-CA" sz="2800" dirty="0">
                <a:solidFill>
                  <a:schemeClr val="tx1">
                    <a:lumMod val="50000"/>
                    <a:lumOff val="50000"/>
                  </a:schemeClr>
                </a:solidFill>
              </a:rPr>
              <a:t>Emotional, Social, MoraI Development in Adulthood</a:t>
            </a:r>
          </a:p>
        </p:txBody>
      </p:sp>
      <p:pic>
        <p:nvPicPr>
          <p:cNvPr id="1026" name="Picture 2" descr="Related image">
            <a:extLst>
              <a:ext uri="{FF2B5EF4-FFF2-40B4-BE49-F238E27FC236}">
                <a16:creationId xmlns:a16="http://schemas.microsoft.com/office/drawing/2014/main" id="{912A7AE9-0058-4475-B457-358481628C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3672" y="4865800"/>
            <a:ext cx="6184404" cy="153774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le 7">
            <a:extLst>
              <a:ext uri="{FF2B5EF4-FFF2-40B4-BE49-F238E27FC236}">
                <a16:creationId xmlns:a16="http://schemas.microsoft.com/office/drawing/2014/main" id="{201B91B6-D37C-47C9-A006-4411E64AFF4B}"/>
              </a:ext>
            </a:extLst>
          </p:cNvPr>
          <p:cNvGraphicFramePr>
            <a:graphicFrameLocks noGrp="1"/>
          </p:cNvGraphicFramePr>
          <p:nvPr>
            <p:extLst>
              <p:ext uri="{D42A27DB-BD31-4B8C-83A1-F6EECF244321}">
                <p14:modId xmlns:p14="http://schemas.microsoft.com/office/powerpoint/2010/main" val="3294152925"/>
              </p:ext>
            </p:extLst>
          </p:nvPr>
        </p:nvGraphicFramePr>
        <p:xfrm>
          <a:off x="983432" y="400066"/>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35621349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3432" y="2276872"/>
            <a:ext cx="6480720" cy="4248472"/>
          </a:xfrm>
        </p:spPr>
        <p:txBody>
          <a:bodyPr>
            <a:normAutofit/>
          </a:bodyPr>
          <a:lstStyle/>
          <a:p>
            <a:pPr marL="0" indent="0">
              <a:buNone/>
            </a:pPr>
            <a:r>
              <a:rPr lang="en-US" b="1" dirty="0"/>
              <a:t>Emerging adulthood</a:t>
            </a:r>
          </a:p>
          <a:p>
            <a:r>
              <a:rPr lang="en-US" dirty="0"/>
              <a:t>A wide array of personal attributes and social supports foster resilience.</a:t>
            </a:r>
          </a:p>
          <a:p>
            <a:r>
              <a:rPr lang="en-US" b="1" dirty="0"/>
              <a:t>Erikson’s theory: </a:t>
            </a:r>
            <a:r>
              <a:rPr lang="en-US" dirty="0"/>
              <a:t>in Erikson’s theory young adults must resolve the conflict of </a:t>
            </a:r>
            <a:r>
              <a:rPr lang="en-US" b="1" dirty="0"/>
              <a:t>intimacy versus isolation</a:t>
            </a:r>
            <a:r>
              <a:rPr lang="en-US" dirty="0"/>
              <a:t>, balancing independence and intimacy as they form a close relationship with a partner.</a:t>
            </a:r>
          </a:p>
          <a:p>
            <a:r>
              <a:rPr lang="en-US" dirty="0"/>
              <a:t>Research confirms that a secure identity fosters attainment of intimacy.</a:t>
            </a:r>
          </a:p>
          <a:p>
            <a:r>
              <a:rPr lang="en-US" dirty="0"/>
              <a:t>Young people also focus on aspects of generativity, including parenting and contributions to society through work.  </a:t>
            </a:r>
            <a:endParaRPr lang="en-US" b="1" dirty="0"/>
          </a:p>
        </p:txBody>
      </p:sp>
      <p:sp>
        <p:nvSpPr>
          <p:cNvPr id="7" name="Title 1">
            <a:extLst>
              <a:ext uri="{FF2B5EF4-FFF2-40B4-BE49-F238E27FC236}">
                <a16:creationId xmlns:a16="http://schemas.microsoft.com/office/drawing/2014/main" id="{53552FB6-1842-4CEB-8B6D-693919B4DB30}"/>
              </a:ext>
            </a:extLst>
          </p:cNvPr>
          <p:cNvSpPr>
            <a:spLocks noGrp="1"/>
          </p:cNvSpPr>
          <p:nvPr>
            <p:ph type="title"/>
          </p:nvPr>
        </p:nvSpPr>
        <p:spPr>
          <a:xfrm>
            <a:off x="767409" y="1574308"/>
            <a:ext cx="10809212" cy="788666"/>
          </a:xfrm>
        </p:spPr>
        <p:txBody>
          <a:bodyPr>
            <a:normAutofit/>
          </a:bodyPr>
          <a:lstStyle/>
          <a:p>
            <a:r>
              <a:rPr lang="en-CA" sz="2800" dirty="0">
                <a:solidFill>
                  <a:schemeClr val="tx1">
                    <a:lumMod val="50000"/>
                    <a:lumOff val="50000"/>
                  </a:schemeClr>
                </a:solidFill>
              </a:rPr>
              <a:t>Emotional, Social, MoraI Development in Adulthood</a:t>
            </a:r>
          </a:p>
        </p:txBody>
      </p:sp>
      <p:pic>
        <p:nvPicPr>
          <p:cNvPr id="2050" name="Picture 2" descr="Image result for Erikson intimacy">
            <a:extLst>
              <a:ext uri="{FF2B5EF4-FFF2-40B4-BE49-F238E27FC236}">
                <a16:creationId xmlns:a16="http://schemas.microsoft.com/office/drawing/2014/main" id="{E9E12F81-BEDC-41EB-B984-9EEBF90871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80136" y="2362974"/>
            <a:ext cx="3644454" cy="323290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F4FF0F8A-CF9E-4F77-9478-207673118053}"/>
              </a:ext>
            </a:extLst>
          </p:cNvPr>
          <p:cNvGraphicFramePr>
            <a:graphicFrameLocks noGrp="1"/>
          </p:cNvGraphicFramePr>
          <p:nvPr>
            <p:extLst>
              <p:ext uri="{D42A27DB-BD31-4B8C-83A1-F6EECF244321}">
                <p14:modId xmlns:p14="http://schemas.microsoft.com/office/powerpoint/2010/main" val="3860787450"/>
              </p:ext>
            </p:extLst>
          </p:nvPr>
        </p:nvGraphicFramePr>
        <p:xfrm>
          <a:off x="983432" y="400066"/>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52989334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400" y="2060848"/>
            <a:ext cx="8280920" cy="3528392"/>
          </a:xfrm>
        </p:spPr>
        <p:txBody>
          <a:bodyPr>
            <a:normAutofit fontScale="92500" lnSpcReduction="10000"/>
          </a:bodyPr>
          <a:lstStyle/>
          <a:p>
            <a:pPr marL="0" indent="0">
              <a:buNone/>
            </a:pPr>
            <a:r>
              <a:rPr lang="en-US" b="1" dirty="0"/>
              <a:t>Other theories of adult psychosocial development</a:t>
            </a:r>
          </a:p>
          <a:p>
            <a:r>
              <a:rPr lang="en-US" sz="2200" b="1">
                <a:solidFill>
                  <a:schemeClr val="tx1"/>
                </a:solidFill>
              </a:rPr>
              <a:t>Levinson </a:t>
            </a:r>
            <a:r>
              <a:rPr lang="en-US" sz="2200" dirty="0">
                <a:solidFill>
                  <a:schemeClr val="tx1"/>
                </a:solidFill>
              </a:rPr>
              <a:t>described a series of eras, each consisting of a transition and stable phase, in which people revise their </a:t>
            </a:r>
            <a:r>
              <a:rPr lang="en-US" sz="2200" b="1">
                <a:solidFill>
                  <a:schemeClr val="tx1"/>
                </a:solidFill>
              </a:rPr>
              <a:t>life structure.</a:t>
            </a:r>
          </a:p>
          <a:p>
            <a:pPr>
              <a:buFont typeface="Arial" pitchFamily="34" charset="0"/>
              <a:buChar char="•"/>
            </a:pPr>
            <a:r>
              <a:rPr lang="en-US" sz="2200">
                <a:solidFill>
                  <a:schemeClr val="tx1"/>
                </a:solidFill>
              </a:rPr>
              <a:t>Young adults usually construct a dream involving career for men and both marriage and career for women.</a:t>
            </a:r>
          </a:p>
          <a:p>
            <a:pPr>
              <a:buFont typeface="Arial" pitchFamily="34" charset="0"/>
              <a:buChar char="•"/>
            </a:pPr>
            <a:r>
              <a:rPr lang="en-US" sz="2200">
                <a:solidFill>
                  <a:schemeClr val="tx1"/>
                </a:solidFill>
              </a:rPr>
              <a:t>They form a relationship with a mentor to help them realize their dream.</a:t>
            </a:r>
          </a:p>
          <a:p>
            <a:pPr>
              <a:buFont typeface="Arial" pitchFamily="34" charset="0"/>
              <a:buChar char="•"/>
            </a:pPr>
            <a:r>
              <a:rPr lang="en-US" sz="2200">
                <a:solidFill>
                  <a:schemeClr val="tx1"/>
                </a:solidFill>
              </a:rPr>
              <a:t>In their 30’s, men tend to settle down, whereas many women remain unsettled into mid-adulthood. </a:t>
            </a:r>
          </a:p>
          <a:p>
            <a:endParaRPr lang="en-US"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27252" y="3227352"/>
            <a:ext cx="1926584" cy="2886472"/>
          </a:xfrm>
          <a:prstGeom prst="rect">
            <a:avLst/>
          </a:prstGeom>
        </p:spPr>
      </p:pic>
      <p:sp>
        <p:nvSpPr>
          <p:cNvPr id="6" name="TextBox 5"/>
          <p:cNvSpPr txBox="1"/>
          <p:nvPr/>
        </p:nvSpPr>
        <p:spPr>
          <a:xfrm>
            <a:off x="1055441" y="5825014"/>
            <a:ext cx="6984776" cy="646331"/>
          </a:xfrm>
          <a:prstGeom prst="rect">
            <a:avLst/>
          </a:prstGeom>
          <a:noFill/>
          <a:ln>
            <a:solidFill>
              <a:schemeClr val="tx2">
                <a:lumMod val="60000"/>
                <a:lumOff val="40000"/>
              </a:schemeClr>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entury Gothic" panose="020B0502020202020204"/>
                <a:ea typeface="+mn-ea"/>
                <a:cs typeface="+mn-cs"/>
              </a:rPr>
              <a:t>For more on Levinson’s theory: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entury Gothic" panose="020B0502020202020204"/>
                <a:ea typeface="+mn-ea"/>
                <a:cs typeface="+mn-cs"/>
                <a:hlinkClick r:id="rId3"/>
              </a:rPr>
              <a:t>http://adultdevelopment.weebly.com/levinson.html</a:t>
            </a:r>
            <a:endParaRPr kumimoji="0" lang="en-CA"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Title 1">
            <a:extLst>
              <a:ext uri="{FF2B5EF4-FFF2-40B4-BE49-F238E27FC236}">
                <a16:creationId xmlns:a16="http://schemas.microsoft.com/office/drawing/2014/main" id="{DAF8929E-F84D-485F-9C6E-9477F246D56C}"/>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graphicFrame>
        <p:nvGraphicFramePr>
          <p:cNvPr id="2" name="Table 1">
            <a:extLst>
              <a:ext uri="{FF2B5EF4-FFF2-40B4-BE49-F238E27FC236}">
                <a16:creationId xmlns:a16="http://schemas.microsoft.com/office/drawing/2014/main" id="{461A731D-1FF5-4544-8BE2-9E73746BEAED}"/>
              </a:ext>
            </a:extLst>
          </p:cNvPr>
          <p:cNvGraphicFramePr>
            <a:graphicFrameLocks noGrp="1"/>
          </p:cNvGraphicFramePr>
          <p:nvPr>
            <p:extLst>
              <p:ext uri="{D42A27DB-BD31-4B8C-83A1-F6EECF244321}">
                <p14:modId xmlns:p14="http://schemas.microsoft.com/office/powerpoint/2010/main" val="568624926"/>
              </p:ext>
            </p:extLst>
          </p:nvPr>
        </p:nvGraphicFramePr>
        <p:xfrm>
          <a:off x="695400" y="301784"/>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53596300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8094" y="1803918"/>
            <a:ext cx="5471922" cy="4721426"/>
          </a:xfrm>
        </p:spPr>
        <p:txBody>
          <a:bodyPr>
            <a:normAutofit fontScale="92500"/>
          </a:bodyPr>
          <a:lstStyle/>
          <a:p>
            <a:pPr marL="0" indent="0">
              <a:buNone/>
            </a:pPr>
            <a:r>
              <a:rPr lang="en-US" b="1" dirty="0"/>
              <a:t>Other theories of adult psychosocial development</a:t>
            </a:r>
          </a:p>
          <a:p>
            <a:r>
              <a:rPr lang="en-US" sz="2000" b="1"/>
              <a:t>Vaillant </a:t>
            </a:r>
            <a:r>
              <a:rPr lang="en-US" sz="2000" dirty="0"/>
              <a:t>refined Erikson’s stages portraying the 20’s as devoted to intimacy, the 30’s to career consolidation, the 40’s to </a:t>
            </a:r>
            <a:r>
              <a:rPr lang="en-US" sz="2000" dirty="0" err="1"/>
              <a:t>generativity</a:t>
            </a:r>
            <a:r>
              <a:rPr lang="en-US" sz="2000" dirty="0"/>
              <a:t>, and the 50’s and 60’s to </a:t>
            </a:r>
            <a:r>
              <a:rPr lang="en-US" sz="2000"/>
              <a:t>cultural values.</a:t>
            </a:r>
            <a:endParaRPr lang="en-US" sz="2000" dirty="0"/>
          </a:p>
          <a:p>
            <a:r>
              <a:rPr lang="en-US" sz="2000" b="1" dirty="0"/>
              <a:t>**These two theories are based on limited samples of people born in the first few decades of the 20</a:t>
            </a:r>
            <a:r>
              <a:rPr lang="en-US" sz="2000" b="1" baseline="30000" dirty="0"/>
              <a:t>th</a:t>
            </a:r>
            <a:r>
              <a:rPr lang="en-US" sz="2000" b="1" dirty="0"/>
              <a:t> century. Young adults’ development is more variable today than in the </a:t>
            </a:r>
            <a:r>
              <a:rPr lang="en-US" sz="2000" b="1"/>
              <a:t>past generations.**</a:t>
            </a:r>
            <a:endParaRPr lang="en-US" sz="2000" b="1" dirty="0"/>
          </a:p>
          <a:p>
            <a:r>
              <a:rPr lang="en-US" sz="2000" dirty="0"/>
              <a:t>Conformity to or departure from society’s </a:t>
            </a:r>
            <a:r>
              <a:rPr lang="en-US" sz="2000" b="1" dirty="0"/>
              <a:t>social clock </a:t>
            </a:r>
            <a:r>
              <a:rPr lang="en-US" sz="2000" dirty="0"/>
              <a:t>can be stressful and be a source of </a:t>
            </a:r>
            <a:r>
              <a:rPr lang="en-US" sz="2000"/>
              <a:t>personality change.</a:t>
            </a:r>
            <a:endParaRPr lang="en-US" sz="2000" dirty="0"/>
          </a:p>
          <a:p>
            <a:endParaRPr lang="en-US" dirty="0"/>
          </a:p>
        </p:txBody>
      </p:sp>
      <p:sp>
        <p:nvSpPr>
          <p:cNvPr id="7" name="Title 1">
            <a:extLst>
              <a:ext uri="{FF2B5EF4-FFF2-40B4-BE49-F238E27FC236}">
                <a16:creationId xmlns:a16="http://schemas.microsoft.com/office/drawing/2014/main" id="{FB4FF422-D678-47B5-BB36-3852C453A8AF}"/>
              </a:ext>
            </a:extLst>
          </p:cNvPr>
          <p:cNvSpPr>
            <a:spLocks noGrp="1"/>
          </p:cNvSpPr>
          <p:nvPr>
            <p:ph type="title"/>
          </p:nvPr>
        </p:nvSpPr>
        <p:spPr>
          <a:xfrm>
            <a:off x="688240" y="1155846"/>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pic>
        <p:nvPicPr>
          <p:cNvPr id="3074" name="Picture 2" descr="Image result for george vaillant stages development">
            <a:extLst>
              <a:ext uri="{FF2B5EF4-FFF2-40B4-BE49-F238E27FC236}">
                <a16:creationId xmlns:a16="http://schemas.microsoft.com/office/drawing/2014/main" id="{0ADB90C4-D299-47A0-93FD-FBB3AFA07C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24" t="7829" r="10706" b="13887"/>
          <a:stretch/>
        </p:blipFill>
        <p:spPr bwMode="auto">
          <a:xfrm>
            <a:off x="6467795" y="2708920"/>
            <a:ext cx="4968552" cy="251572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3FE21AD1-CF5D-447F-A8DF-9966F60A8B50}"/>
              </a:ext>
            </a:extLst>
          </p:cNvPr>
          <p:cNvGraphicFramePr>
            <a:graphicFrameLocks noGrp="1"/>
          </p:cNvGraphicFramePr>
          <p:nvPr>
            <p:extLst>
              <p:ext uri="{D42A27DB-BD31-4B8C-83A1-F6EECF244321}">
                <p14:modId xmlns:p14="http://schemas.microsoft.com/office/powerpoint/2010/main" val="3738380839"/>
              </p:ext>
            </p:extLst>
          </p:nvPr>
        </p:nvGraphicFramePr>
        <p:xfrm>
          <a:off x="855663" y="24544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197064910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3433" y="1974978"/>
            <a:ext cx="6392687" cy="4478358"/>
          </a:xfrm>
        </p:spPr>
        <p:txBody>
          <a:bodyPr>
            <a:normAutofit/>
          </a:bodyPr>
          <a:lstStyle/>
          <a:p>
            <a:pPr marL="0" indent="0">
              <a:buNone/>
            </a:pPr>
            <a:r>
              <a:rPr lang="en-US" sz="2000" b="1" dirty="0"/>
              <a:t>Close relationships </a:t>
            </a:r>
          </a:p>
          <a:p>
            <a:r>
              <a:rPr lang="en-US" sz="2000" dirty="0"/>
              <a:t>Romantic partners tend to resemble one another in age, ethnicity, SES, religion, and various personal and </a:t>
            </a:r>
            <a:r>
              <a:rPr lang="en-US" sz="2000"/>
              <a:t>physical attributes.</a:t>
            </a:r>
            <a:endParaRPr lang="en-US" sz="2000" dirty="0"/>
          </a:p>
          <a:p>
            <a:r>
              <a:rPr lang="en-US" sz="2000" dirty="0"/>
              <a:t>According to evolutionary theory, women seek a mate with traits that help ensure children’s survival, while men look for characteristics signaling sexual pleasure and ability to </a:t>
            </a:r>
            <a:r>
              <a:rPr lang="en-US" sz="2000"/>
              <a:t>bear offspring.</a:t>
            </a:r>
            <a:endParaRPr lang="en-US" sz="2000" dirty="0"/>
          </a:p>
          <a:p>
            <a:r>
              <a:rPr lang="en-US" sz="2000" dirty="0"/>
              <a:t>An alternative, social learning perspective emphasizes that gender roles profoundly influence criteria for </a:t>
            </a:r>
            <a:r>
              <a:rPr lang="en-US" sz="2000"/>
              <a:t>mate selection.</a:t>
            </a:r>
            <a:endParaRPr lang="en-US" sz="2000" dirty="0"/>
          </a:p>
          <a:p>
            <a:endParaRPr lang="en-US" dirty="0"/>
          </a:p>
        </p:txBody>
      </p:sp>
      <p:sp>
        <p:nvSpPr>
          <p:cNvPr id="7" name="Title 1">
            <a:extLst>
              <a:ext uri="{FF2B5EF4-FFF2-40B4-BE49-F238E27FC236}">
                <a16:creationId xmlns:a16="http://schemas.microsoft.com/office/drawing/2014/main" id="{00BE060D-ECC1-4B52-A05B-292CF5B41D31}"/>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pic>
        <p:nvPicPr>
          <p:cNvPr id="4" name="Picture 3">
            <a:extLst>
              <a:ext uri="{FF2B5EF4-FFF2-40B4-BE49-F238E27FC236}">
                <a16:creationId xmlns:a16="http://schemas.microsoft.com/office/drawing/2014/main" id="{6EA23CE4-679E-432E-8BF4-A259E686485C}"/>
              </a:ext>
            </a:extLst>
          </p:cNvPr>
          <p:cNvPicPr>
            <a:picLocks noChangeAspect="1"/>
          </p:cNvPicPr>
          <p:nvPr/>
        </p:nvPicPr>
        <p:blipFill>
          <a:blip r:embed="rId2"/>
          <a:stretch>
            <a:fillRect/>
          </a:stretch>
        </p:blipFill>
        <p:spPr>
          <a:xfrm>
            <a:off x="7513052" y="2348880"/>
            <a:ext cx="3895516" cy="2592289"/>
          </a:xfrm>
          <a:prstGeom prst="rect">
            <a:avLst/>
          </a:prstGeom>
        </p:spPr>
      </p:pic>
      <p:graphicFrame>
        <p:nvGraphicFramePr>
          <p:cNvPr id="2" name="Table 1">
            <a:extLst>
              <a:ext uri="{FF2B5EF4-FFF2-40B4-BE49-F238E27FC236}">
                <a16:creationId xmlns:a16="http://schemas.microsoft.com/office/drawing/2014/main" id="{3D4CA9BA-927C-4B80-8FC9-3DF0E735A932}"/>
              </a:ext>
            </a:extLst>
          </p:cNvPr>
          <p:cNvGraphicFramePr>
            <a:graphicFrameLocks noGrp="1"/>
          </p:cNvGraphicFramePr>
          <p:nvPr>
            <p:extLst>
              <p:ext uri="{D42A27DB-BD31-4B8C-83A1-F6EECF244321}">
                <p14:modId xmlns:p14="http://schemas.microsoft.com/office/powerpoint/2010/main" val="4190851124"/>
              </p:ext>
            </p:extLst>
          </p:nvPr>
        </p:nvGraphicFramePr>
        <p:xfrm>
          <a:off x="646113" y="387654"/>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45514368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09" y="2060848"/>
            <a:ext cx="4824535" cy="3744416"/>
          </a:xfrm>
        </p:spPr>
        <p:txBody>
          <a:bodyPr>
            <a:normAutofit/>
          </a:bodyPr>
          <a:lstStyle/>
          <a:p>
            <a:pPr marL="0" indent="0">
              <a:buNone/>
            </a:pPr>
            <a:r>
              <a:rPr lang="en-US" sz="2000" b="1" dirty="0"/>
              <a:t>Close relationships </a:t>
            </a:r>
          </a:p>
          <a:p>
            <a:r>
              <a:rPr lang="en-US" sz="2000" dirty="0"/>
              <a:t>According to the </a:t>
            </a:r>
            <a:r>
              <a:rPr lang="en-US" sz="2000" b="1" dirty="0"/>
              <a:t>triangular theory of love, </a:t>
            </a:r>
            <a:r>
              <a:rPr lang="en-US" sz="2000" dirty="0"/>
              <a:t>the balance among intimacy, passion, and commitment changes as romantic relationships move from the intense sexual attraction of </a:t>
            </a:r>
            <a:r>
              <a:rPr lang="en-US" sz="2000" b="1" dirty="0"/>
              <a:t>passionate love </a:t>
            </a:r>
            <a:r>
              <a:rPr lang="en-US" sz="2000" dirty="0"/>
              <a:t>toward more settled </a:t>
            </a:r>
            <a:r>
              <a:rPr lang="en-US" sz="2000" b="1"/>
              <a:t>companionate love.</a:t>
            </a:r>
            <a:endParaRPr lang="en-US" sz="2000" b="1" dirty="0"/>
          </a:p>
          <a:p>
            <a:endParaRPr lang="en-US" b="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35958" y="2528900"/>
            <a:ext cx="5688632" cy="3204355"/>
          </a:xfrm>
          <a:prstGeom prst="rect">
            <a:avLst/>
          </a:prstGeom>
        </p:spPr>
      </p:pic>
      <p:sp>
        <p:nvSpPr>
          <p:cNvPr id="9" name="Title 1">
            <a:extLst>
              <a:ext uri="{FF2B5EF4-FFF2-40B4-BE49-F238E27FC236}">
                <a16:creationId xmlns:a16="http://schemas.microsoft.com/office/drawing/2014/main" id="{40D16EFE-1C11-40B5-B40B-1D307F2A2A48}"/>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graphicFrame>
        <p:nvGraphicFramePr>
          <p:cNvPr id="2" name="Table 1">
            <a:extLst>
              <a:ext uri="{FF2B5EF4-FFF2-40B4-BE49-F238E27FC236}">
                <a16:creationId xmlns:a16="http://schemas.microsoft.com/office/drawing/2014/main" id="{1E27F693-125E-4195-A70E-D87C6A33E4F6}"/>
              </a:ext>
            </a:extLst>
          </p:cNvPr>
          <p:cNvGraphicFramePr>
            <a:graphicFrameLocks noGrp="1"/>
          </p:cNvGraphicFramePr>
          <p:nvPr>
            <p:extLst>
              <p:ext uri="{D42A27DB-BD31-4B8C-83A1-F6EECF244321}">
                <p14:modId xmlns:p14="http://schemas.microsoft.com/office/powerpoint/2010/main" val="1012744900"/>
              </p:ext>
            </p:extLst>
          </p:nvPr>
        </p:nvGraphicFramePr>
        <p:xfrm>
          <a:off x="767409" y="24521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402091069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99856" y="1844824"/>
            <a:ext cx="6624734" cy="4536504"/>
          </a:xfrm>
        </p:spPr>
        <p:txBody>
          <a:bodyPr>
            <a:normAutofit fontScale="92500" lnSpcReduction="20000"/>
          </a:bodyPr>
          <a:lstStyle/>
          <a:p>
            <a:pPr marL="0" indent="0">
              <a:buNone/>
            </a:pPr>
            <a:r>
              <a:rPr lang="en-US" sz="2000" b="1" dirty="0"/>
              <a:t>Close relationships - friendships </a:t>
            </a:r>
          </a:p>
          <a:p>
            <a:r>
              <a:rPr lang="en-US" sz="2000" dirty="0"/>
              <a:t>Adult friendship are based on trust, intimacy </a:t>
            </a:r>
            <a:r>
              <a:rPr lang="en-US" sz="2000"/>
              <a:t>and loyalty.</a:t>
            </a:r>
            <a:endParaRPr lang="en-US" sz="2000" dirty="0"/>
          </a:p>
          <a:p>
            <a:r>
              <a:rPr lang="en-US" sz="2000" dirty="0"/>
              <a:t>Women’s same-sex friendships tend to be more intimate </a:t>
            </a:r>
            <a:r>
              <a:rPr lang="en-US" sz="2000"/>
              <a:t>than men’s.</a:t>
            </a:r>
            <a:endParaRPr lang="en-US" sz="2000" dirty="0"/>
          </a:p>
          <a:p>
            <a:r>
              <a:rPr lang="en-US" sz="2000" dirty="0"/>
              <a:t>After college, other-sex friendships decline with age for men but increase for highly educated, </a:t>
            </a:r>
            <a:r>
              <a:rPr lang="en-US" sz="2000"/>
              <a:t>employed women.</a:t>
            </a:r>
            <a:endParaRPr lang="en-US" sz="2000" dirty="0"/>
          </a:p>
          <a:p>
            <a:r>
              <a:rPr lang="en-US" sz="2000" dirty="0"/>
              <a:t>Adult sibling relationships often resemble friendships, especially among sisters with positive </a:t>
            </a:r>
            <a:r>
              <a:rPr lang="en-US" sz="2000"/>
              <a:t>early experiences.</a:t>
            </a:r>
            <a:endParaRPr lang="en-US" sz="2000" dirty="0"/>
          </a:p>
          <a:p>
            <a:r>
              <a:rPr lang="en-US" sz="2000" dirty="0"/>
              <a:t>Young adults are vulnerable to loneliness, which declines with age as they form satisfying intimate ties. As long as it is not too intense, loneliness can encourage young people to reach out to others and better </a:t>
            </a:r>
            <a:r>
              <a:rPr lang="en-US" sz="2000"/>
              <a:t>understand themselves. </a:t>
            </a:r>
            <a:endParaRPr lang="en-US" sz="2000" dirty="0"/>
          </a:p>
        </p:txBody>
      </p:sp>
      <p:sp>
        <p:nvSpPr>
          <p:cNvPr id="7" name="Title 1">
            <a:extLst>
              <a:ext uri="{FF2B5EF4-FFF2-40B4-BE49-F238E27FC236}">
                <a16:creationId xmlns:a16="http://schemas.microsoft.com/office/drawing/2014/main" id="{6F72B01A-696A-49D2-8EA3-E430A1819667}"/>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pic>
        <p:nvPicPr>
          <p:cNvPr id="5122" name="Picture 2" descr="Related image">
            <a:extLst>
              <a:ext uri="{FF2B5EF4-FFF2-40B4-BE49-F238E27FC236}">
                <a16:creationId xmlns:a16="http://schemas.microsoft.com/office/drawing/2014/main" id="{46540DBB-CD36-4021-BF65-C06EAC9CC6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416" y="2564904"/>
            <a:ext cx="3704426" cy="277831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5EC4439C-8A12-4441-8DDA-B6D2D5262859}"/>
              </a:ext>
            </a:extLst>
          </p:cNvPr>
          <p:cNvGraphicFramePr>
            <a:graphicFrameLocks noGrp="1"/>
          </p:cNvGraphicFramePr>
          <p:nvPr>
            <p:extLst>
              <p:ext uri="{D42A27DB-BD31-4B8C-83A1-F6EECF244321}">
                <p14:modId xmlns:p14="http://schemas.microsoft.com/office/powerpoint/2010/main" val="3958179527"/>
              </p:ext>
            </p:extLst>
          </p:nvPr>
        </p:nvGraphicFramePr>
        <p:xfrm>
          <a:off x="998385" y="322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251520653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59896" y="2204864"/>
            <a:ext cx="6264694" cy="3744416"/>
          </a:xfrm>
        </p:spPr>
        <p:txBody>
          <a:bodyPr>
            <a:normAutofit fontScale="92500" lnSpcReduction="20000"/>
          </a:bodyPr>
          <a:lstStyle/>
          <a:p>
            <a:pPr marL="0" indent="0">
              <a:buNone/>
            </a:pPr>
            <a:r>
              <a:rPr lang="en-US" sz="2400" b="1" dirty="0"/>
              <a:t>Family life</a:t>
            </a:r>
          </a:p>
          <a:p>
            <a:r>
              <a:rPr lang="en-US" sz="2400" dirty="0"/>
              <a:t>A large majority of young people marry, at later ages than in the past. Today, couples must work harder to define their marital roles.</a:t>
            </a:r>
          </a:p>
          <a:p>
            <a:r>
              <a:rPr lang="en-US" sz="2400" dirty="0"/>
              <a:t>Both traditional and egalitarian marriages are affected by women’s participation in </a:t>
            </a:r>
            <a:r>
              <a:rPr lang="en-US" sz="2400"/>
              <a:t>the workforce.</a:t>
            </a:r>
            <a:endParaRPr lang="en-US" sz="2400" dirty="0"/>
          </a:p>
          <a:p>
            <a:r>
              <a:rPr lang="en-US" sz="2400" dirty="0"/>
              <a:t>Even in dual-earner marriages, North American women spend nearly twice as much time as men </a:t>
            </a:r>
            <a:r>
              <a:rPr lang="en-US" sz="2400"/>
              <a:t>on housework. </a:t>
            </a:r>
            <a:endParaRPr lang="en-US" sz="2400" dirty="0"/>
          </a:p>
        </p:txBody>
      </p:sp>
      <p:sp>
        <p:nvSpPr>
          <p:cNvPr id="7" name="Title 1">
            <a:extLst>
              <a:ext uri="{FF2B5EF4-FFF2-40B4-BE49-F238E27FC236}">
                <a16:creationId xmlns:a16="http://schemas.microsoft.com/office/drawing/2014/main" id="{C24D98D7-1E1C-4F6C-B8A0-8A341FB0C1DD}"/>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pic>
        <p:nvPicPr>
          <p:cNvPr id="6146" name="Picture 2" descr="Related image">
            <a:extLst>
              <a:ext uri="{FF2B5EF4-FFF2-40B4-BE49-F238E27FC236}">
                <a16:creationId xmlns:a16="http://schemas.microsoft.com/office/drawing/2014/main" id="{3BD0256A-D8D0-4712-A29A-B6A7571301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1424" y="2708920"/>
            <a:ext cx="3960439" cy="286031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357605E6-3297-428C-A7B2-BA22A2EA5B59}"/>
              </a:ext>
            </a:extLst>
          </p:cNvPr>
          <p:cNvGraphicFramePr>
            <a:graphicFrameLocks noGrp="1"/>
          </p:cNvGraphicFramePr>
          <p:nvPr>
            <p:extLst>
              <p:ext uri="{D42A27DB-BD31-4B8C-83A1-F6EECF244321}">
                <p14:modId xmlns:p14="http://schemas.microsoft.com/office/powerpoint/2010/main" val="2601392076"/>
              </p:ext>
            </p:extLst>
          </p:nvPr>
        </p:nvGraphicFramePr>
        <p:xfrm>
          <a:off x="767409" y="157768"/>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64310562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15880" y="1988840"/>
            <a:ext cx="6264696" cy="4176464"/>
          </a:xfrm>
        </p:spPr>
        <p:txBody>
          <a:bodyPr>
            <a:normAutofit fontScale="92500" lnSpcReduction="20000"/>
          </a:bodyPr>
          <a:lstStyle/>
          <a:p>
            <a:pPr marL="0" indent="0">
              <a:buNone/>
            </a:pPr>
            <a:r>
              <a:rPr lang="en-US" sz="2400" b="1" dirty="0"/>
              <a:t>Family life</a:t>
            </a:r>
          </a:p>
          <a:p>
            <a:r>
              <a:rPr lang="en-US" sz="2300" dirty="0"/>
              <a:t>Quality of the marital relationship predicts mental health similarly for both men and women.</a:t>
            </a:r>
          </a:p>
          <a:p>
            <a:r>
              <a:rPr lang="en-US" sz="2300" dirty="0"/>
              <a:t>Women, however</a:t>
            </a:r>
            <a:r>
              <a:rPr lang="en-US" sz="2300"/>
              <a:t>, feel </a:t>
            </a:r>
            <a:r>
              <a:rPr lang="en-US" sz="2300" dirty="0"/>
              <a:t>particularly dissatisfied when combined demands of work and family roles </a:t>
            </a:r>
            <a:r>
              <a:rPr lang="en-US" sz="2300"/>
              <a:t>are overwhelming. </a:t>
            </a:r>
            <a:endParaRPr lang="en-US" sz="2300" dirty="0"/>
          </a:p>
          <a:p>
            <a:r>
              <a:rPr lang="en-US" sz="2300" dirty="0"/>
              <a:t>Although most couples become parents, they do so at a later age and have fewer children than in </a:t>
            </a:r>
            <a:r>
              <a:rPr lang="en-US" sz="2300"/>
              <a:t>the past.</a:t>
            </a:r>
          </a:p>
          <a:p>
            <a:r>
              <a:rPr lang="en-US" sz="2300"/>
              <a:t>Parent education programs can help parents clarify their child-rearing values and use more effective strategies.</a:t>
            </a:r>
          </a:p>
          <a:p>
            <a:endParaRPr lang="en-US" sz="2400" dirty="0"/>
          </a:p>
        </p:txBody>
      </p:sp>
      <p:sp>
        <p:nvSpPr>
          <p:cNvPr id="7" name="Title 1">
            <a:extLst>
              <a:ext uri="{FF2B5EF4-FFF2-40B4-BE49-F238E27FC236}">
                <a16:creationId xmlns:a16="http://schemas.microsoft.com/office/drawing/2014/main" id="{1E97CD7A-158E-4929-A9D9-0AAFF165C9F9}"/>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pic>
        <p:nvPicPr>
          <p:cNvPr id="7170" name="Picture 2" descr="Related image">
            <a:extLst>
              <a:ext uri="{FF2B5EF4-FFF2-40B4-BE49-F238E27FC236}">
                <a16:creationId xmlns:a16="http://schemas.microsoft.com/office/drawing/2014/main" id="{401669E1-171D-46AC-A556-D665D4686DB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308" r="18003"/>
          <a:stretch/>
        </p:blipFill>
        <p:spPr bwMode="auto">
          <a:xfrm>
            <a:off x="899050" y="2438135"/>
            <a:ext cx="3907019" cy="343913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A7E641C4-36CB-40C5-B4E3-335B1F21C90A}"/>
              </a:ext>
            </a:extLst>
          </p:cNvPr>
          <p:cNvGraphicFramePr>
            <a:graphicFrameLocks noGrp="1"/>
          </p:cNvGraphicFramePr>
          <p:nvPr>
            <p:extLst>
              <p:ext uri="{D42A27DB-BD31-4B8C-83A1-F6EECF244321}">
                <p14:modId xmlns:p14="http://schemas.microsoft.com/office/powerpoint/2010/main" val="2560942646"/>
              </p:ext>
            </p:extLst>
          </p:nvPr>
        </p:nvGraphicFramePr>
        <p:xfrm>
          <a:off x="1074400" y="281216"/>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245352155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1424" y="1988840"/>
            <a:ext cx="5904656" cy="4392488"/>
          </a:xfrm>
        </p:spPr>
        <p:txBody>
          <a:bodyPr>
            <a:normAutofit lnSpcReduction="10000"/>
          </a:bodyPr>
          <a:lstStyle/>
          <a:p>
            <a:pPr marL="0" indent="0">
              <a:buNone/>
            </a:pPr>
            <a:r>
              <a:rPr lang="en-US" sz="2400" b="1" dirty="0"/>
              <a:t>Family life</a:t>
            </a:r>
          </a:p>
          <a:p>
            <a:r>
              <a:rPr lang="en-US" sz="2200" dirty="0"/>
              <a:t>The arrival of a child requires couples to adjust to increased responsibilities and often prompts a shift to more traditional roles, though this may reverse after birth of a second child.</a:t>
            </a:r>
          </a:p>
          <a:p>
            <a:r>
              <a:rPr lang="en-US" sz="2200" dirty="0"/>
              <a:t>Shared caregiving predicts greater parental happiness and positive </a:t>
            </a:r>
            <a:r>
              <a:rPr lang="en-US" sz="2200"/>
              <a:t>parent-infant interaction.</a:t>
            </a:r>
            <a:endParaRPr lang="en-US" sz="2200" dirty="0"/>
          </a:p>
          <a:p>
            <a:r>
              <a:rPr lang="en-US" sz="2200" dirty="0"/>
              <a:t>Families with young children face challenges of clarifying and implementing child-rearing values.</a:t>
            </a:r>
          </a:p>
        </p:txBody>
      </p:sp>
      <p:sp>
        <p:nvSpPr>
          <p:cNvPr id="7" name="Title 1">
            <a:extLst>
              <a:ext uri="{FF2B5EF4-FFF2-40B4-BE49-F238E27FC236}">
                <a16:creationId xmlns:a16="http://schemas.microsoft.com/office/drawing/2014/main" id="{175BC4D6-4666-4355-BA83-D34434BB88C0}"/>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pic>
        <p:nvPicPr>
          <p:cNvPr id="8194" name="Picture 2" descr="Image result for couples struggling with new baby">
            <a:extLst>
              <a:ext uri="{FF2B5EF4-FFF2-40B4-BE49-F238E27FC236}">
                <a16:creationId xmlns:a16="http://schemas.microsoft.com/office/drawing/2014/main" id="{616DF152-A5CE-4AB2-8E19-D2DEE89FC3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281" r="10072"/>
          <a:stretch/>
        </p:blipFill>
        <p:spPr bwMode="auto">
          <a:xfrm>
            <a:off x="7118422" y="2295128"/>
            <a:ext cx="4306168" cy="329411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C3BC2AC8-B5D9-4EA7-A5A2-F28E4BDD64DE}"/>
              </a:ext>
            </a:extLst>
          </p:cNvPr>
          <p:cNvGraphicFramePr>
            <a:graphicFrameLocks noGrp="1"/>
          </p:cNvGraphicFramePr>
          <p:nvPr>
            <p:extLst>
              <p:ext uri="{D42A27DB-BD31-4B8C-83A1-F6EECF244321}">
                <p14:modId xmlns:p14="http://schemas.microsoft.com/office/powerpoint/2010/main" val="2197998398"/>
              </p:ext>
            </p:extLst>
          </p:nvPr>
        </p:nvGraphicFramePr>
        <p:xfrm>
          <a:off x="998385" y="37379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133730117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71464" y="2234893"/>
            <a:ext cx="5544616" cy="3672408"/>
          </a:xfrm>
        </p:spPr>
        <p:txBody>
          <a:bodyPr>
            <a:normAutofit/>
          </a:bodyPr>
          <a:lstStyle/>
          <a:p>
            <a:pPr marL="0" indent="0">
              <a:buNone/>
            </a:pPr>
            <a:r>
              <a:rPr lang="en-US" sz="2400" b="1"/>
              <a:t>Singlehood</a:t>
            </a:r>
          </a:p>
          <a:p>
            <a:pPr marL="0" indent="0">
              <a:buNone/>
            </a:pPr>
            <a:r>
              <a:rPr lang="en-US" sz="2000"/>
              <a:t>Singlehood </a:t>
            </a:r>
            <a:r>
              <a:rPr lang="en-US" sz="2000" dirty="0"/>
              <a:t>has risen in recent years because of a trend toward later marriage and a high </a:t>
            </a:r>
            <a:r>
              <a:rPr lang="en-US" sz="2000"/>
              <a:t>divorce rate.</a:t>
            </a:r>
            <a:endParaRPr lang="en-US" sz="2000" dirty="0"/>
          </a:p>
          <a:p>
            <a:r>
              <a:rPr lang="en-US" sz="2000" dirty="0"/>
              <a:t>Despite certain drawbacks, singles appreciate their freedom and </a:t>
            </a:r>
            <a:r>
              <a:rPr lang="en-US" sz="2000"/>
              <a:t>mobility.</a:t>
            </a:r>
          </a:p>
          <a:p>
            <a:r>
              <a:rPr lang="en-US" sz="2000"/>
              <a:t>Women </a:t>
            </a:r>
            <a:r>
              <a:rPr lang="en-US" sz="2000" dirty="0"/>
              <a:t>tend to adjust more favorably </a:t>
            </a:r>
            <a:r>
              <a:rPr lang="en-US" sz="2000"/>
              <a:t>than men.</a:t>
            </a:r>
            <a:endParaRPr lang="en-US" sz="2000" dirty="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04112" y="2298051"/>
            <a:ext cx="4012646" cy="3147173"/>
          </a:xfrm>
          <a:prstGeom prst="rect">
            <a:avLst/>
          </a:prstGeom>
        </p:spPr>
      </p:pic>
      <p:sp>
        <p:nvSpPr>
          <p:cNvPr id="9" name="Title 1">
            <a:extLst>
              <a:ext uri="{FF2B5EF4-FFF2-40B4-BE49-F238E27FC236}">
                <a16:creationId xmlns:a16="http://schemas.microsoft.com/office/drawing/2014/main" id="{DDDF2C80-31EB-434E-BDF5-5105E5E2496C}"/>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graphicFrame>
        <p:nvGraphicFramePr>
          <p:cNvPr id="2" name="Table 1">
            <a:extLst>
              <a:ext uri="{FF2B5EF4-FFF2-40B4-BE49-F238E27FC236}">
                <a16:creationId xmlns:a16="http://schemas.microsoft.com/office/drawing/2014/main" id="{16864E12-391E-422C-9B4D-BC8E67133EE7}"/>
              </a:ext>
            </a:extLst>
          </p:cNvPr>
          <p:cNvGraphicFramePr>
            <a:graphicFrameLocks noGrp="1"/>
          </p:cNvGraphicFramePr>
          <p:nvPr>
            <p:extLst>
              <p:ext uri="{D42A27DB-BD31-4B8C-83A1-F6EECF244321}">
                <p14:modId xmlns:p14="http://schemas.microsoft.com/office/powerpoint/2010/main" val="528025165"/>
              </p:ext>
            </p:extLst>
          </p:nvPr>
        </p:nvGraphicFramePr>
        <p:xfrm>
          <a:off x="921528" y="286770"/>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244790047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35760" y="1916832"/>
            <a:ext cx="7351068" cy="2304256"/>
          </a:xfrm>
        </p:spPr>
        <p:txBody>
          <a:bodyPr>
            <a:normAutofit fontScale="92500"/>
          </a:bodyPr>
          <a:lstStyle/>
          <a:p>
            <a:r>
              <a:rPr lang="en-US" sz="2000"/>
              <a:t>Cohabitation </a:t>
            </a:r>
            <a:r>
              <a:rPr lang="en-US" sz="2000" dirty="0"/>
              <a:t>has risen dramatically, especially among well-educated, economically advantaged </a:t>
            </a:r>
            <a:r>
              <a:rPr lang="en-US" sz="2000"/>
              <a:t>young adults.</a:t>
            </a:r>
            <a:endParaRPr lang="en-US" sz="2000" dirty="0"/>
          </a:p>
          <a:p>
            <a:r>
              <a:rPr lang="en-US" sz="2000" dirty="0"/>
              <a:t>Compared with their Western European counterparts, North American cohabiters tend to be less conventional in values and behavior and less committed to their partner, and their subsequent marriages are more likely </a:t>
            </a:r>
            <a:r>
              <a:rPr lang="en-US" sz="2000"/>
              <a:t>to fail.</a:t>
            </a:r>
            <a:endParaRPr lang="en-US" sz="2000" dirty="0"/>
          </a:p>
        </p:txBody>
      </p:sp>
      <p:sp>
        <p:nvSpPr>
          <p:cNvPr id="7" name="Title 1">
            <a:extLst>
              <a:ext uri="{FF2B5EF4-FFF2-40B4-BE49-F238E27FC236}">
                <a16:creationId xmlns:a16="http://schemas.microsoft.com/office/drawing/2014/main" id="{014BA574-450E-4DFD-A58B-2FAC144DCBC8}"/>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pic>
        <p:nvPicPr>
          <p:cNvPr id="9218" name="Picture 2" descr="Related image">
            <a:extLst>
              <a:ext uri="{FF2B5EF4-FFF2-40B4-BE49-F238E27FC236}">
                <a16:creationId xmlns:a16="http://schemas.microsoft.com/office/drawing/2014/main" id="{14136DAC-0D0A-4AF8-AB70-AE2AC33D3A5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339" r="18301"/>
          <a:stretch/>
        </p:blipFill>
        <p:spPr bwMode="auto">
          <a:xfrm>
            <a:off x="6184136" y="4218116"/>
            <a:ext cx="2917839" cy="2304256"/>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Related image">
            <a:extLst>
              <a:ext uri="{FF2B5EF4-FFF2-40B4-BE49-F238E27FC236}">
                <a16:creationId xmlns:a16="http://schemas.microsoft.com/office/drawing/2014/main" id="{BA28A5F7-3940-4C21-9724-679B20A3043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995634" y="2044602"/>
            <a:ext cx="2796110" cy="419271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F5A13B4D-659B-4262-AB3C-DD87D22300BA}"/>
              </a:ext>
            </a:extLst>
          </p:cNvPr>
          <p:cNvGraphicFramePr>
            <a:graphicFrameLocks noGrp="1"/>
          </p:cNvGraphicFramePr>
          <p:nvPr>
            <p:extLst>
              <p:ext uri="{D42A27DB-BD31-4B8C-83A1-F6EECF244321}">
                <p14:modId xmlns:p14="http://schemas.microsoft.com/office/powerpoint/2010/main" val="3683942376"/>
              </p:ext>
            </p:extLst>
          </p:nvPr>
        </p:nvGraphicFramePr>
        <p:xfrm>
          <a:off x="995634" y="318030"/>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408135384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84031" y="1916832"/>
            <a:ext cx="5192589" cy="4320480"/>
          </a:xfrm>
        </p:spPr>
        <p:txBody>
          <a:bodyPr>
            <a:normAutofit/>
          </a:bodyPr>
          <a:lstStyle/>
          <a:p>
            <a:pPr marL="0" indent="0">
              <a:buNone/>
            </a:pPr>
            <a:r>
              <a:rPr lang="en-US" sz="2400" b="1"/>
              <a:t>Childlessness</a:t>
            </a:r>
            <a:endParaRPr lang="en-US" sz="2400" b="1" dirty="0"/>
          </a:p>
          <a:p>
            <a:r>
              <a:rPr lang="en-US" sz="2400" dirty="0"/>
              <a:t>Voluntary childless adults tend to be well-educated and career-oriented </a:t>
            </a:r>
            <a:r>
              <a:rPr lang="en-US" sz="2400"/>
              <a:t>and are as </a:t>
            </a:r>
            <a:r>
              <a:rPr lang="en-US" sz="2400" dirty="0"/>
              <a:t>satisfied with their lives as parents who have good relationships with </a:t>
            </a:r>
            <a:r>
              <a:rPr lang="en-US" sz="2400"/>
              <a:t>their children.</a:t>
            </a:r>
            <a:endParaRPr lang="en-US" sz="2400" dirty="0"/>
          </a:p>
          <a:p>
            <a:r>
              <a:rPr lang="en-US" sz="2400" dirty="0"/>
              <a:t>When childlessness is beyond a person’s control, </a:t>
            </a:r>
            <a:r>
              <a:rPr lang="en-US" sz="2400"/>
              <a:t>it may interfere with adjustment.</a:t>
            </a:r>
            <a:endParaRPr lang="en-US" sz="2400"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11603"/>
          <a:stretch/>
        </p:blipFill>
        <p:spPr>
          <a:xfrm>
            <a:off x="786543" y="2116566"/>
            <a:ext cx="5295417" cy="3112634"/>
          </a:xfrm>
          <a:prstGeom prst="rect">
            <a:avLst/>
          </a:prstGeom>
        </p:spPr>
      </p:pic>
      <p:sp>
        <p:nvSpPr>
          <p:cNvPr id="8" name="Title 1">
            <a:extLst>
              <a:ext uri="{FF2B5EF4-FFF2-40B4-BE49-F238E27FC236}">
                <a16:creationId xmlns:a16="http://schemas.microsoft.com/office/drawing/2014/main" id="{31DF9F1E-38E0-4FDD-89A4-CF2B81EDE5A9}"/>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graphicFrame>
        <p:nvGraphicFramePr>
          <p:cNvPr id="2" name="Table 1">
            <a:extLst>
              <a:ext uri="{FF2B5EF4-FFF2-40B4-BE49-F238E27FC236}">
                <a16:creationId xmlns:a16="http://schemas.microsoft.com/office/drawing/2014/main" id="{EFA37B1E-91C8-486A-BB02-8040D704EEE7}"/>
              </a:ext>
            </a:extLst>
          </p:cNvPr>
          <p:cNvGraphicFramePr>
            <a:graphicFrameLocks noGrp="1"/>
          </p:cNvGraphicFramePr>
          <p:nvPr>
            <p:extLst>
              <p:ext uri="{D42A27DB-BD31-4B8C-83A1-F6EECF244321}">
                <p14:modId xmlns:p14="http://schemas.microsoft.com/office/powerpoint/2010/main" val="1438291055"/>
              </p:ext>
            </p:extLst>
          </p:nvPr>
        </p:nvGraphicFramePr>
        <p:xfrm>
          <a:off x="1074400" y="358356"/>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344594518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09" y="1983093"/>
            <a:ext cx="6552728" cy="4176464"/>
          </a:xfrm>
        </p:spPr>
        <p:txBody>
          <a:bodyPr>
            <a:normAutofit/>
          </a:bodyPr>
          <a:lstStyle/>
          <a:p>
            <a:pPr marL="0" indent="0">
              <a:buNone/>
            </a:pPr>
            <a:r>
              <a:rPr lang="en-US" sz="2400" b="1" dirty="0"/>
              <a:t>Divorce and remarriage</a:t>
            </a:r>
          </a:p>
          <a:p>
            <a:r>
              <a:rPr lang="en-US" sz="2400" dirty="0"/>
              <a:t>Nearly 50% of marriages dissolve, often while children are </a:t>
            </a:r>
            <a:r>
              <a:rPr lang="en-US" sz="2400"/>
              <a:t>at home.</a:t>
            </a:r>
          </a:p>
          <a:p>
            <a:r>
              <a:rPr lang="en-US" sz="2400"/>
              <a:t>About </a:t>
            </a:r>
            <a:r>
              <a:rPr lang="en-US" sz="2400" dirty="0"/>
              <a:t>two-thirds of divorced </a:t>
            </a:r>
            <a:r>
              <a:rPr lang="en-US" sz="2400"/>
              <a:t>people remarry.</a:t>
            </a:r>
            <a:endParaRPr lang="en-US" sz="2400" dirty="0"/>
          </a:p>
          <a:p>
            <a:r>
              <a:rPr lang="en-US" sz="2400" dirty="0"/>
              <a:t>Maladaptive communication patterns, young ages at marriage, a family history of divorce, poverty, and the changing status of women all contribute </a:t>
            </a:r>
            <a:r>
              <a:rPr lang="en-US" sz="2400"/>
              <a:t>to divorce. </a:t>
            </a:r>
            <a:endParaRPr lang="en-US" sz="2400" dirty="0"/>
          </a:p>
        </p:txBody>
      </p:sp>
      <p:sp>
        <p:nvSpPr>
          <p:cNvPr id="8" name="Title 1">
            <a:extLst>
              <a:ext uri="{FF2B5EF4-FFF2-40B4-BE49-F238E27FC236}">
                <a16:creationId xmlns:a16="http://schemas.microsoft.com/office/drawing/2014/main" id="{E30F8A18-D591-4B87-BA11-809954F03EEB}"/>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pic>
        <p:nvPicPr>
          <p:cNvPr id="6" name="Picture 5">
            <a:extLst>
              <a:ext uri="{FF2B5EF4-FFF2-40B4-BE49-F238E27FC236}">
                <a16:creationId xmlns:a16="http://schemas.microsoft.com/office/drawing/2014/main" id="{9E1541E1-5807-43F5-A4BF-3CC364DA133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80176" y="2201075"/>
            <a:ext cx="3701191" cy="2455850"/>
          </a:xfrm>
          <a:prstGeom prst="rect">
            <a:avLst/>
          </a:prstGeom>
        </p:spPr>
      </p:pic>
      <p:graphicFrame>
        <p:nvGraphicFramePr>
          <p:cNvPr id="2" name="Table 1">
            <a:extLst>
              <a:ext uri="{FF2B5EF4-FFF2-40B4-BE49-F238E27FC236}">
                <a16:creationId xmlns:a16="http://schemas.microsoft.com/office/drawing/2014/main" id="{E674BAF1-285F-460B-97C5-A5B57C065F76}"/>
              </a:ext>
            </a:extLst>
          </p:cNvPr>
          <p:cNvGraphicFramePr>
            <a:graphicFrameLocks noGrp="1"/>
          </p:cNvGraphicFramePr>
          <p:nvPr>
            <p:extLst>
              <p:ext uri="{D42A27DB-BD31-4B8C-83A1-F6EECF244321}">
                <p14:modId xmlns:p14="http://schemas.microsoft.com/office/powerpoint/2010/main" val="1248501882"/>
              </p:ext>
            </p:extLst>
          </p:nvPr>
        </p:nvGraphicFramePr>
        <p:xfrm>
          <a:off x="665163" y="286963"/>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239705659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10" y="2132856"/>
            <a:ext cx="10513166" cy="4176464"/>
          </a:xfrm>
        </p:spPr>
        <p:txBody>
          <a:bodyPr>
            <a:normAutofit fontScale="92500"/>
          </a:bodyPr>
          <a:lstStyle/>
          <a:p>
            <a:pPr marL="0" indent="0">
              <a:buNone/>
            </a:pPr>
            <a:r>
              <a:rPr lang="en-US" sz="2400" b="1"/>
              <a:t>Divorce</a:t>
            </a:r>
            <a:endParaRPr lang="en-US" sz="2400" b="1" dirty="0"/>
          </a:p>
          <a:p>
            <a:r>
              <a:rPr lang="en-CA" sz="2400"/>
              <a:t>The average age for couples going through their first divorce is 30 years old.</a:t>
            </a:r>
          </a:p>
          <a:p>
            <a:r>
              <a:rPr lang="en-CA" sz="2400"/>
              <a:t>60% of all divorces involve individuals aged 25 to 39.</a:t>
            </a:r>
          </a:p>
          <a:p>
            <a:r>
              <a:rPr lang="en-CA" sz="2400"/>
              <a:t>60% of couples married between the age of 20-25 will end in divorce.</a:t>
            </a:r>
          </a:p>
          <a:p>
            <a:r>
              <a:rPr lang="en-CA" sz="2400"/>
              <a:t>48% of those who marry before the age of 18 are likely to divorce within 10 years, compared to 25% of those who marry after the age of 25.</a:t>
            </a:r>
          </a:p>
          <a:p>
            <a:r>
              <a:rPr lang="en-CA" sz="2400"/>
              <a:t>Those who wait to marry until they are over 25 years old are 24% less likely to get divorced.</a:t>
            </a:r>
            <a:endParaRPr lang="en-US" sz="2400" dirty="0"/>
          </a:p>
        </p:txBody>
      </p:sp>
      <p:sp>
        <p:nvSpPr>
          <p:cNvPr id="8" name="Title 1">
            <a:extLst>
              <a:ext uri="{FF2B5EF4-FFF2-40B4-BE49-F238E27FC236}">
                <a16:creationId xmlns:a16="http://schemas.microsoft.com/office/drawing/2014/main" id="{E30F8A18-D591-4B87-BA11-809954F03EEB}"/>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graphicFrame>
        <p:nvGraphicFramePr>
          <p:cNvPr id="2" name="Table 1">
            <a:extLst>
              <a:ext uri="{FF2B5EF4-FFF2-40B4-BE49-F238E27FC236}">
                <a16:creationId xmlns:a16="http://schemas.microsoft.com/office/drawing/2014/main" id="{EF05EF3A-4C61-40C7-87C9-B028E49FC8B1}"/>
              </a:ext>
            </a:extLst>
          </p:cNvPr>
          <p:cNvGraphicFramePr>
            <a:graphicFrameLocks noGrp="1"/>
          </p:cNvGraphicFramePr>
          <p:nvPr>
            <p:extLst>
              <p:ext uri="{D42A27DB-BD31-4B8C-83A1-F6EECF244321}">
                <p14:modId xmlns:p14="http://schemas.microsoft.com/office/powerpoint/2010/main" val="851994210"/>
              </p:ext>
            </p:extLst>
          </p:nvPr>
        </p:nvGraphicFramePr>
        <p:xfrm>
          <a:off x="998385" y="229776"/>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320345445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0632" y="1916832"/>
            <a:ext cx="5717415" cy="4464496"/>
          </a:xfrm>
        </p:spPr>
        <p:txBody>
          <a:bodyPr>
            <a:normAutofit fontScale="92500"/>
          </a:bodyPr>
          <a:lstStyle/>
          <a:p>
            <a:pPr marL="0" indent="0">
              <a:buNone/>
            </a:pPr>
            <a:r>
              <a:rPr lang="en-US" sz="2000" b="1" dirty="0"/>
              <a:t>Divorce and remarriage</a:t>
            </a:r>
          </a:p>
          <a:p>
            <a:r>
              <a:rPr lang="en-US" sz="2200" dirty="0">
                <a:solidFill>
                  <a:schemeClr val="tx1"/>
                </a:solidFill>
              </a:rPr>
              <a:t>Finding a new partner is important </a:t>
            </a:r>
            <a:r>
              <a:rPr lang="en-US" sz="2200">
                <a:solidFill>
                  <a:schemeClr val="tx1"/>
                </a:solidFill>
              </a:rPr>
              <a:t>to many </a:t>
            </a:r>
            <a:r>
              <a:rPr lang="en-US" sz="2200" dirty="0">
                <a:solidFill>
                  <a:schemeClr val="tx1"/>
                </a:solidFill>
              </a:rPr>
              <a:t>divorced adults, especially men.</a:t>
            </a:r>
          </a:p>
          <a:p>
            <a:r>
              <a:rPr lang="en-US" sz="2200" dirty="0">
                <a:solidFill>
                  <a:schemeClr val="tx1"/>
                </a:solidFill>
              </a:rPr>
              <a:t>Remarriages break up for several </a:t>
            </a:r>
            <a:r>
              <a:rPr lang="en-US" sz="2200">
                <a:solidFill>
                  <a:schemeClr val="tx1"/>
                </a:solidFill>
              </a:rPr>
              <a:t>reasons:</a:t>
            </a:r>
          </a:p>
          <a:p>
            <a:pPr lvl="1">
              <a:buFont typeface="Arial" pitchFamily="34" charset="0"/>
              <a:buChar char="•"/>
            </a:pPr>
            <a:r>
              <a:rPr lang="en-US" sz="2200">
                <a:solidFill>
                  <a:schemeClr val="tx1"/>
                </a:solidFill>
              </a:rPr>
              <a:t>Marrying for practical reasons rather than love</a:t>
            </a:r>
          </a:p>
          <a:p>
            <a:pPr lvl="1">
              <a:buFont typeface="Arial" pitchFamily="34" charset="0"/>
              <a:buChar char="•"/>
            </a:pPr>
            <a:r>
              <a:rPr lang="en-US" sz="2200">
                <a:solidFill>
                  <a:schemeClr val="tx1"/>
                </a:solidFill>
              </a:rPr>
              <a:t>Persistence of negative styles of communication</a:t>
            </a:r>
          </a:p>
          <a:p>
            <a:pPr lvl="1">
              <a:buFont typeface="Arial" pitchFamily="34" charset="0"/>
              <a:buChar char="•"/>
            </a:pPr>
            <a:r>
              <a:rPr lang="en-US" sz="2200">
                <a:solidFill>
                  <a:schemeClr val="tx1"/>
                </a:solidFill>
              </a:rPr>
              <a:t>Acceptance of divorce as a solution to marital difficulties</a:t>
            </a:r>
          </a:p>
          <a:p>
            <a:pPr lvl="1">
              <a:buFont typeface="Arial" pitchFamily="34" charset="0"/>
              <a:buChar char="•"/>
            </a:pPr>
            <a:r>
              <a:rPr lang="en-US" sz="2200">
                <a:solidFill>
                  <a:schemeClr val="tx1"/>
                </a:solidFill>
              </a:rPr>
              <a:t>Problems adjusting to a stepfamily</a:t>
            </a:r>
          </a:p>
          <a:p>
            <a:endParaRPr lang="en-US" dirty="0"/>
          </a:p>
        </p:txBody>
      </p:sp>
      <p:sp>
        <p:nvSpPr>
          <p:cNvPr id="10" name="Title 1">
            <a:extLst>
              <a:ext uri="{FF2B5EF4-FFF2-40B4-BE49-F238E27FC236}">
                <a16:creationId xmlns:a16="http://schemas.microsoft.com/office/drawing/2014/main" id="{A3A1C897-57C5-4703-AF02-E4FE1378CB7A}"/>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pic>
        <p:nvPicPr>
          <p:cNvPr id="10242" name="Picture 2" descr="Image result for remarriage">
            <a:extLst>
              <a:ext uri="{FF2B5EF4-FFF2-40B4-BE49-F238E27FC236}">
                <a16:creationId xmlns:a16="http://schemas.microsoft.com/office/drawing/2014/main" id="{5F250086-1672-4849-816C-EA32AEBE0B9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518" r="5257"/>
          <a:stretch/>
        </p:blipFill>
        <p:spPr bwMode="auto">
          <a:xfrm>
            <a:off x="6571270" y="2217440"/>
            <a:ext cx="4536504" cy="204717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9A39201D-3C22-4826-928F-A2F0897BCA38}"/>
              </a:ext>
            </a:extLst>
          </p:cNvPr>
          <p:cNvGraphicFramePr>
            <a:graphicFrameLocks noGrp="1"/>
          </p:cNvGraphicFramePr>
          <p:nvPr>
            <p:extLst>
              <p:ext uri="{D42A27DB-BD31-4B8C-83A1-F6EECF244321}">
                <p14:modId xmlns:p14="http://schemas.microsoft.com/office/powerpoint/2010/main" val="1609918281"/>
              </p:ext>
            </p:extLst>
          </p:nvPr>
        </p:nvGraphicFramePr>
        <p:xfrm>
          <a:off x="912544" y="295496"/>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97777073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4914" y="2060848"/>
            <a:ext cx="10505662" cy="4176464"/>
          </a:xfrm>
        </p:spPr>
        <p:txBody>
          <a:bodyPr>
            <a:normAutofit lnSpcReduction="10000"/>
          </a:bodyPr>
          <a:lstStyle/>
          <a:p>
            <a:pPr marL="0" indent="0">
              <a:buNone/>
            </a:pPr>
            <a:r>
              <a:rPr lang="en-US" sz="2400" b="1" dirty="0"/>
              <a:t>Parenting</a:t>
            </a:r>
          </a:p>
          <a:p>
            <a:r>
              <a:rPr lang="en-US" sz="2400" dirty="0"/>
              <a:t>Establishing stepparent-stepchild ties is difficult, especially for stepmothers or stepfathers without children of </a:t>
            </a:r>
            <a:r>
              <a:rPr lang="en-US" sz="2400"/>
              <a:t>their own.</a:t>
            </a:r>
            <a:endParaRPr lang="en-US" sz="2400" dirty="0"/>
          </a:p>
          <a:p>
            <a:pPr lvl="1"/>
            <a:r>
              <a:rPr lang="en-US" sz="2400" dirty="0"/>
              <a:t>A caring husband-wife relationship, cooperation from the biological parent, and children’s acceptance are crucial for </a:t>
            </a:r>
            <a:r>
              <a:rPr lang="en-US" sz="2400"/>
              <a:t>stepparent adjustment.</a:t>
            </a:r>
            <a:endParaRPr lang="en-US" sz="2400" dirty="0"/>
          </a:p>
          <a:p>
            <a:r>
              <a:rPr lang="en-US" sz="2400" dirty="0"/>
              <a:t>Never-married single parenthood is especially high among individuals of low SES. Unemployment contributes to this trend. </a:t>
            </a:r>
          </a:p>
          <a:p>
            <a:pPr lvl="1"/>
            <a:r>
              <a:rPr lang="en-US" sz="2400"/>
              <a:t>Although child-rearing </a:t>
            </a:r>
            <a:r>
              <a:rPr lang="en-US" sz="2400" dirty="0"/>
              <a:t>parents often receive help from extended family, they find it difficult to </a:t>
            </a:r>
            <a:r>
              <a:rPr lang="en-US" sz="2400"/>
              <a:t>overcome poverty.</a:t>
            </a:r>
            <a:endParaRPr lang="en-US" sz="2400" dirty="0"/>
          </a:p>
        </p:txBody>
      </p:sp>
      <p:sp>
        <p:nvSpPr>
          <p:cNvPr id="7" name="Title 1">
            <a:extLst>
              <a:ext uri="{FF2B5EF4-FFF2-40B4-BE49-F238E27FC236}">
                <a16:creationId xmlns:a16="http://schemas.microsoft.com/office/drawing/2014/main" id="{A4F19C03-7B50-47E6-A16F-892F24AC35BE}"/>
              </a:ext>
            </a:extLst>
          </p:cNvPr>
          <p:cNvSpPr>
            <a:spLocks noGrp="1"/>
          </p:cNvSpPr>
          <p:nvPr>
            <p:ph type="title"/>
          </p:nvPr>
        </p:nvSpPr>
        <p:spPr>
          <a:xfrm>
            <a:off x="767409" y="1412776"/>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graphicFrame>
        <p:nvGraphicFramePr>
          <p:cNvPr id="2" name="Table 1">
            <a:extLst>
              <a:ext uri="{FF2B5EF4-FFF2-40B4-BE49-F238E27FC236}">
                <a16:creationId xmlns:a16="http://schemas.microsoft.com/office/drawing/2014/main" id="{AA968FC9-6DAA-4AFA-98CD-8424379CB456}"/>
              </a:ext>
            </a:extLst>
          </p:cNvPr>
          <p:cNvGraphicFramePr>
            <a:graphicFrameLocks noGrp="1"/>
          </p:cNvGraphicFramePr>
          <p:nvPr>
            <p:extLst>
              <p:ext uri="{D42A27DB-BD31-4B8C-83A1-F6EECF244321}">
                <p14:modId xmlns:p14="http://schemas.microsoft.com/office/powerpoint/2010/main" val="939970334"/>
              </p:ext>
            </p:extLst>
          </p:nvPr>
        </p:nvGraphicFramePr>
        <p:xfrm>
          <a:off x="767409" y="342900"/>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77197628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51670" y="2177142"/>
            <a:ext cx="5900914" cy="4132178"/>
          </a:xfrm>
        </p:spPr>
        <p:txBody>
          <a:bodyPr>
            <a:normAutofit fontScale="92500" lnSpcReduction="20000"/>
          </a:bodyPr>
          <a:lstStyle/>
          <a:p>
            <a:pPr marL="0" indent="0">
              <a:buNone/>
            </a:pPr>
            <a:r>
              <a:rPr lang="en-US" sz="2800" b="1" dirty="0"/>
              <a:t>Careers</a:t>
            </a:r>
          </a:p>
          <a:p>
            <a:r>
              <a:rPr lang="en-US" sz="2400" dirty="0"/>
              <a:t>Men’s career paths are usually continuous, whereas women’s are often discontinuous because of child rearing and other </a:t>
            </a:r>
            <a:r>
              <a:rPr lang="en-US" sz="2400"/>
              <a:t>family needs.</a:t>
            </a:r>
            <a:endParaRPr lang="en-US" sz="2400" dirty="0"/>
          </a:p>
          <a:p>
            <a:r>
              <a:rPr lang="en-US" sz="2400" dirty="0"/>
              <a:t>After adjusting to the realities of the work world, young adults settle into </a:t>
            </a:r>
            <a:r>
              <a:rPr lang="en-US" sz="2400"/>
              <a:t>an occupation.</a:t>
            </a:r>
          </a:p>
          <a:p>
            <a:r>
              <a:rPr lang="en-US" sz="2400"/>
              <a:t>Their </a:t>
            </a:r>
            <a:r>
              <a:rPr lang="en-US" sz="2400" dirty="0"/>
              <a:t>progress is affected by opportunities for promotion, personal characteristics such as self-efficacy, and access to an </a:t>
            </a:r>
            <a:r>
              <a:rPr lang="en-US" sz="2400"/>
              <a:t>effective mentor.</a:t>
            </a:r>
            <a:endParaRPr lang="en-US" sz="2400" dirty="0"/>
          </a:p>
        </p:txBody>
      </p:sp>
      <p:sp>
        <p:nvSpPr>
          <p:cNvPr id="6" name="Title 1">
            <a:extLst>
              <a:ext uri="{FF2B5EF4-FFF2-40B4-BE49-F238E27FC236}">
                <a16:creationId xmlns:a16="http://schemas.microsoft.com/office/drawing/2014/main" id="{C2186644-AC8C-4BFF-953C-4646C995C795}"/>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pic>
        <p:nvPicPr>
          <p:cNvPr id="11266" name="Picture 2" descr="Image result for early adulthood careers">
            <a:extLst>
              <a:ext uri="{FF2B5EF4-FFF2-40B4-BE49-F238E27FC236}">
                <a16:creationId xmlns:a16="http://schemas.microsoft.com/office/drawing/2014/main" id="{FA5D08B0-7761-46CC-B8F8-484D5F46D1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9012" y="3356992"/>
            <a:ext cx="4608512" cy="259228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F1A5E41C-9F8E-4DE0-9DCD-D106C8448846}"/>
              </a:ext>
            </a:extLst>
          </p:cNvPr>
          <p:cNvGraphicFramePr>
            <a:graphicFrameLocks noGrp="1"/>
          </p:cNvGraphicFramePr>
          <p:nvPr>
            <p:extLst>
              <p:ext uri="{D42A27DB-BD31-4B8C-83A1-F6EECF244321}">
                <p14:modId xmlns:p14="http://schemas.microsoft.com/office/powerpoint/2010/main" val="2008213957"/>
              </p:ext>
            </p:extLst>
          </p:nvPr>
        </p:nvGraphicFramePr>
        <p:xfrm>
          <a:off x="998385" y="348694"/>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171894600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5840" y="2132856"/>
            <a:ext cx="6760736" cy="4392488"/>
          </a:xfrm>
        </p:spPr>
        <p:txBody>
          <a:bodyPr>
            <a:normAutofit/>
          </a:bodyPr>
          <a:lstStyle/>
          <a:p>
            <a:pPr marL="0" indent="0">
              <a:buNone/>
            </a:pPr>
            <a:r>
              <a:rPr lang="en-US" sz="2400" b="1" dirty="0"/>
              <a:t>Careers</a:t>
            </a:r>
          </a:p>
          <a:p>
            <a:r>
              <a:rPr lang="en-US" sz="2000" dirty="0"/>
              <a:t>Women and ethnic minorities have penetrated nearly all professions but have limited progress in </a:t>
            </a:r>
            <a:r>
              <a:rPr lang="en-US" sz="2000"/>
              <a:t>career advancement.</a:t>
            </a:r>
            <a:endParaRPr lang="en-US" sz="2000" dirty="0"/>
          </a:p>
          <a:p>
            <a:r>
              <a:rPr lang="en-US" sz="2000"/>
              <a:t>Women </a:t>
            </a:r>
            <a:r>
              <a:rPr lang="en-US" sz="2000" dirty="0"/>
              <a:t>are hampered by time away from the labour market</a:t>
            </a:r>
            <a:r>
              <a:rPr lang="en-US" sz="2000"/>
              <a:t>, low </a:t>
            </a:r>
            <a:r>
              <a:rPr lang="en-US" sz="2000" dirty="0"/>
              <a:t>self-efficacy and lack of mentoring in traditionally male-dominated fields, and gender stereotypes of women as followers rather </a:t>
            </a:r>
            <a:r>
              <a:rPr lang="en-US" sz="2000"/>
              <a:t>than leaders.</a:t>
            </a:r>
            <a:endParaRPr lang="en-US" sz="2000" dirty="0"/>
          </a:p>
          <a:p>
            <a:r>
              <a:rPr lang="en-US" sz="2000" dirty="0"/>
              <a:t>Racial bias in the labour market remains strong, and ethnic minority women who succeed display an unusually high sense </a:t>
            </a:r>
            <a:r>
              <a:rPr lang="en-US" sz="2000"/>
              <a:t>of self-efficacy.</a:t>
            </a:r>
            <a:endParaRPr lang="en-US" sz="2000" dirty="0"/>
          </a:p>
        </p:txBody>
      </p:sp>
      <p:sp>
        <p:nvSpPr>
          <p:cNvPr id="6" name="Title 1">
            <a:extLst>
              <a:ext uri="{FF2B5EF4-FFF2-40B4-BE49-F238E27FC236}">
                <a16:creationId xmlns:a16="http://schemas.microsoft.com/office/drawing/2014/main" id="{C23FEFF0-F0CD-4571-82BE-1390608BD61B}"/>
              </a:ext>
            </a:extLst>
          </p:cNvPr>
          <p:cNvSpPr>
            <a:spLocks noGrp="1"/>
          </p:cNvSpPr>
          <p:nvPr>
            <p:ph type="title"/>
          </p:nvPr>
        </p:nvSpPr>
        <p:spPr>
          <a:xfrm>
            <a:off x="759396" y="1484784"/>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pic>
        <p:nvPicPr>
          <p:cNvPr id="12290" name="Picture 2" descr="Image result for glass ceiling">
            <a:extLst>
              <a:ext uri="{FF2B5EF4-FFF2-40B4-BE49-F238E27FC236}">
                <a16:creationId xmlns:a16="http://schemas.microsoft.com/office/drawing/2014/main" id="{B17BEA37-C5A6-4629-AD5A-919B9EF09D6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321" r="13860"/>
          <a:stretch/>
        </p:blipFill>
        <p:spPr bwMode="auto">
          <a:xfrm>
            <a:off x="799460" y="2564904"/>
            <a:ext cx="3672408" cy="268454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09C2DEC3-5D5D-48E8-80F0-A85F1CB549DC}"/>
              </a:ext>
            </a:extLst>
          </p:cNvPr>
          <p:cNvGraphicFramePr>
            <a:graphicFrameLocks noGrp="1"/>
          </p:cNvGraphicFramePr>
          <p:nvPr>
            <p:extLst>
              <p:ext uri="{D42A27DB-BD31-4B8C-83A1-F6EECF244321}">
                <p14:modId xmlns:p14="http://schemas.microsoft.com/office/powerpoint/2010/main" val="1349162884"/>
              </p:ext>
            </p:extLst>
          </p:nvPr>
        </p:nvGraphicFramePr>
        <p:xfrm>
          <a:off x="998385" y="35096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33746633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9415" y="1988840"/>
            <a:ext cx="4888531" cy="4608511"/>
          </a:xfrm>
        </p:spPr>
        <p:txBody>
          <a:bodyPr>
            <a:normAutofit/>
          </a:bodyPr>
          <a:lstStyle/>
          <a:p>
            <a:pPr marL="0" indent="0">
              <a:buNone/>
            </a:pPr>
            <a:r>
              <a:rPr lang="en-US" sz="2200" b="1" dirty="0"/>
              <a:t>Careers</a:t>
            </a:r>
          </a:p>
          <a:p>
            <a:r>
              <a:rPr lang="en-US" sz="2200" dirty="0"/>
              <a:t>Couples, particularly women, in dual-earner marriages often experience role overload. </a:t>
            </a:r>
          </a:p>
          <a:p>
            <a:r>
              <a:rPr lang="en-US" sz="2200" dirty="0"/>
              <a:t>Effectively balancing work and family brings a better standard of living , enhanced psychological being, and </a:t>
            </a:r>
            <a:r>
              <a:rPr lang="en-US" sz="2200"/>
              <a:t>happier marriages.</a:t>
            </a:r>
            <a:endParaRPr lang="en-US" sz="2200" dirty="0"/>
          </a:p>
          <a:p>
            <a:r>
              <a:rPr lang="en-US" sz="2200" dirty="0"/>
              <a:t>Time-flexible workplace policies reduce stress while augmenting </a:t>
            </a:r>
            <a:r>
              <a:rPr lang="en-US" sz="2200"/>
              <a:t>work performance.</a:t>
            </a:r>
            <a:endParaRPr lang="en-US" sz="2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98593" y="1841502"/>
            <a:ext cx="2453991" cy="2425945"/>
          </a:xfrm>
          <a:prstGeom prst="rect">
            <a:avLst/>
          </a:prstGeom>
        </p:spPr>
      </p:pic>
      <p:sp>
        <p:nvSpPr>
          <p:cNvPr id="7" name="Title 1">
            <a:extLst>
              <a:ext uri="{FF2B5EF4-FFF2-40B4-BE49-F238E27FC236}">
                <a16:creationId xmlns:a16="http://schemas.microsoft.com/office/drawing/2014/main" id="{BA0CB192-1133-4085-84DA-3C84ED54FB64}"/>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pic>
        <p:nvPicPr>
          <p:cNvPr id="13314" name="Picture 2" descr="Related image">
            <a:extLst>
              <a:ext uri="{FF2B5EF4-FFF2-40B4-BE49-F238E27FC236}">
                <a16:creationId xmlns:a16="http://schemas.microsoft.com/office/drawing/2014/main" id="{94E8493E-1C74-47AE-B694-C091BB5AD3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1984" y="3761871"/>
            <a:ext cx="3822551" cy="235859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5425D89D-7C44-4B2D-8F6D-DE23FE88ABE8}"/>
              </a:ext>
            </a:extLst>
          </p:cNvPr>
          <p:cNvGraphicFramePr>
            <a:graphicFrameLocks noGrp="1"/>
          </p:cNvGraphicFramePr>
          <p:nvPr>
            <p:extLst>
              <p:ext uri="{D42A27DB-BD31-4B8C-83A1-F6EECF244321}">
                <p14:modId xmlns:p14="http://schemas.microsoft.com/office/powerpoint/2010/main" val="1424319515"/>
              </p:ext>
            </p:extLst>
          </p:nvPr>
        </p:nvGraphicFramePr>
        <p:xfrm>
          <a:off x="1074400" y="243361"/>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408554082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44072" y="2060848"/>
            <a:ext cx="4392488" cy="3744416"/>
          </a:xfrm>
        </p:spPr>
        <p:txBody>
          <a:bodyPr>
            <a:normAutofit/>
          </a:bodyPr>
          <a:lstStyle/>
          <a:p>
            <a:pPr marL="0" indent="0">
              <a:buNone/>
            </a:pPr>
            <a:r>
              <a:rPr lang="en-US" sz="2000" b="1"/>
              <a:t>Erikson’s theory</a:t>
            </a:r>
          </a:p>
          <a:p>
            <a:pPr marL="0" indent="0">
              <a:buNone/>
            </a:pPr>
            <a:r>
              <a:rPr lang="en-CA" sz="2000" b="1" i="1"/>
              <a:t>Generativity </a:t>
            </a:r>
            <a:r>
              <a:rPr lang="en-CA" sz="2000"/>
              <a:t>is a concern for the future, a need to nurture and guide younger people and contribute to the next generation. </a:t>
            </a:r>
          </a:p>
          <a:p>
            <a:pPr marL="0" indent="0">
              <a:buNone/>
            </a:pPr>
            <a:r>
              <a:rPr lang="en-CA" sz="2000"/>
              <a:t>Erikson argued that this usually develops during middle age (which spans ages 40 through 64) in keeping with his stage-model of psychosocial development.</a:t>
            </a:r>
            <a:endParaRPr lang="en-US" sz="2000" dirty="0"/>
          </a:p>
        </p:txBody>
      </p:sp>
      <p:sp>
        <p:nvSpPr>
          <p:cNvPr id="7" name="Title 1">
            <a:extLst>
              <a:ext uri="{FF2B5EF4-FFF2-40B4-BE49-F238E27FC236}">
                <a16:creationId xmlns:a16="http://schemas.microsoft.com/office/drawing/2014/main" id="{AEEB978F-0650-4195-87C3-6EEBCFBA0AA8}"/>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pic>
        <p:nvPicPr>
          <p:cNvPr id="19458" name="Picture 2" descr="Image result for intergenerational cultural generativity">
            <a:extLst>
              <a:ext uri="{FF2B5EF4-FFF2-40B4-BE49-F238E27FC236}">
                <a16:creationId xmlns:a16="http://schemas.microsoft.com/office/drawing/2014/main" id="{5410737D-D53D-4E93-8987-6053E628697D}"/>
              </a:ext>
            </a:extLst>
          </p:cNvPr>
          <p:cNvPicPr>
            <a:picLocks noChangeAspect="1" noChangeArrowheads="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802412" y="1988840"/>
            <a:ext cx="5436096" cy="407707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aphicFrame>
        <p:nvGraphicFramePr>
          <p:cNvPr id="9" name="Table 8">
            <a:extLst>
              <a:ext uri="{FF2B5EF4-FFF2-40B4-BE49-F238E27FC236}">
                <a16:creationId xmlns:a16="http://schemas.microsoft.com/office/drawing/2014/main" id="{013B4F89-1F25-41C1-91B9-4D98F707D46D}"/>
              </a:ext>
            </a:extLst>
          </p:cNvPr>
          <p:cNvGraphicFramePr>
            <a:graphicFrameLocks noGrp="1"/>
          </p:cNvGraphicFramePr>
          <p:nvPr>
            <p:extLst>
              <p:ext uri="{D42A27DB-BD31-4B8C-83A1-F6EECF244321}">
                <p14:modId xmlns:p14="http://schemas.microsoft.com/office/powerpoint/2010/main" val="3739401553"/>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30194313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1504" y="1916832"/>
            <a:ext cx="8820472" cy="4536504"/>
          </a:xfrm>
        </p:spPr>
        <p:txBody>
          <a:bodyPr>
            <a:normAutofit/>
          </a:bodyPr>
          <a:lstStyle/>
          <a:p>
            <a:pPr marL="0" indent="0">
              <a:buNone/>
            </a:pPr>
            <a:r>
              <a:rPr lang="en-US" sz="2000" b="1" dirty="0"/>
              <a:t>Erikson’s theory</a:t>
            </a:r>
          </a:p>
          <a:p>
            <a:r>
              <a:rPr lang="en-US" sz="2000" b="1" dirty="0" err="1"/>
              <a:t>Generativity</a:t>
            </a:r>
            <a:r>
              <a:rPr lang="en-US" sz="2000" dirty="0"/>
              <a:t> begins in early adulthood but expands greatly as middle-aged adults face Erickson’s conflict of </a:t>
            </a:r>
            <a:r>
              <a:rPr lang="en-US" sz="2000" b="1" dirty="0" err="1"/>
              <a:t>generativity</a:t>
            </a:r>
            <a:r>
              <a:rPr lang="en-US" sz="2000" b="1" dirty="0"/>
              <a:t> versus </a:t>
            </a:r>
            <a:r>
              <a:rPr lang="en-US" sz="2000" b="1"/>
              <a:t>stagnation.</a:t>
            </a:r>
          </a:p>
          <a:p>
            <a:r>
              <a:rPr lang="en-US" sz="2000"/>
              <a:t>Generative </a:t>
            </a:r>
            <a:r>
              <a:rPr lang="en-US" sz="2000" dirty="0"/>
              <a:t>people find fulfillment as they make contributions to society through parenthood, other family relationships, the workplace, and </a:t>
            </a:r>
            <a:r>
              <a:rPr lang="en-US" sz="2000"/>
              <a:t>volunteer activities.</a:t>
            </a:r>
            <a:endParaRPr lang="en-US" sz="2000" dirty="0"/>
          </a:p>
          <a:p>
            <a:r>
              <a:rPr lang="en-US" sz="2000" dirty="0"/>
              <a:t>Personal desires and cultural demands shape adults’ generative activities</a:t>
            </a:r>
            <a:r>
              <a:rPr lang="en-US" sz="2000"/>
              <a:t>. </a:t>
            </a:r>
          </a:p>
          <a:p>
            <a:r>
              <a:rPr lang="en-US" sz="2000"/>
              <a:t>Highly </a:t>
            </a:r>
            <a:r>
              <a:rPr lang="en-US" sz="2000" dirty="0"/>
              <a:t>generative people appear </a:t>
            </a:r>
            <a:r>
              <a:rPr lang="en-US" sz="2000"/>
              <a:t>especially well-adjusted. </a:t>
            </a:r>
            <a:endParaRPr lang="en-US" sz="2000" dirty="0"/>
          </a:p>
          <a:p>
            <a:r>
              <a:rPr lang="en-US" sz="2000" dirty="0"/>
              <a:t>The negative outcome, </a:t>
            </a:r>
            <a:r>
              <a:rPr lang="en-US" sz="2000" b="1" dirty="0"/>
              <a:t>stagnation, </a:t>
            </a:r>
            <a:r>
              <a:rPr lang="en-US" sz="2000" dirty="0"/>
              <a:t>occurs when people become self centered and self-indulgent </a:t>
            </a:r>
            <a:r>
              <a:rPr lang="en-US" sz="2000"/>
              <a:t>in midlife.</a:t>
            </a:r>
            <a:endParaRPr lang="en-US" sz="2000" dirty="0"/>
          </a:p>
        </p:txBody>
      </p:sp>
      <p:sp>
        <p:nvSpPr>
          <p:cNvPr id="7" name="Title 1">
            <a:extLst>
              <a:ext uri="{FF2B5EF4-FFF2-40B4-BE49-F238E27FC236}">
                <a16:creationId xmlns:a16="http://schemas.microsoft.com/office/drawing/2014/main" id="{AEEB978F-0650-4195-87C3-6EEBCFBA0AA8}"/>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graphicFrame>
        <p:nvGraphicFramePr>
          <p:cNvPr id="5" name="Table 4">
            <a:extLst>
              <a:ext uri="{FF2B5EF4-FFF2-40B4-BE49-F238E27FC236}">
                <a16:creationId xmlns:a16="http://schemas.microsoft.com/office/drawing/2014/main" id="{A3D95914-DABB-425D-BD95-92E4617BD3EB}"/>
              </a:ext>
            </a:extLst>
          </p:cNvPr>
          <p:cNvGraphicFramePr>
            <a:graphicFrameLocks noGrp="1"/>
          </p:cNvGraphicFramePr>
          <p:nvPr>
            <p:extLst>
              <p:ext uri="{D42A27DB-BD31-4B8C-83A1-F6EECF244321}">
                <p14:modId xmlns:p14="http://schemas.microsoft.com/office/powerpoint/2010/main" val="3739401553"/>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120595879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09" y="1988840"/>
            <a:ext cx="9684567" cy="4608512"/>
          </a:xfrm>
        </p:spPr>
        <p:txBody>
          <a:bodyPr>
            <a:normAutofit/>
          </a:bodyPr>
          <a:lstStyle/>
          <a:p>
            <a:pPr marL="0" indent="0">
              <a:buNone/>
            </a:pPr>
            <a:r>
              <a:rPr lang="en-US" sz="2000" b="1" dirty="0"/>
              <a:t>Other theories – Levinson &amp; </a:t>
            </a:r>
            <a:r>
              <a:rPr lang="en-US" sz="2000" b="1" dirty="0" err="1"/>
              <a:t>Vaillant</a:t>
            </a:r>
            <a:endParaRPr lang="en-US" sz="2000" b="1" dirty="0"/>
          </a:p>
          <a:p>
            <a:r>
              <a:rPr lang="en-US" dirty="0"/>
              <a:t>According to Levinson, middle-aged adults reassess their relation to themselves and the external world</a:t>
            </a:r>
          </a:p>
          <a:p>
            <a:pPr lvl="1"/>
            <a:r>
              <a:rPr lang="en-US" sz="2000" dirty="0"/>
              <a:t>They confront 4 developmental tasks, each requiring them to reconcile 2 opposing tendencies within the self:</a:t>
            </a:r>
          </a:p>
          <a:p>
            <a:pPr lvl="2"/>
            <a:r>
              <a:rPr lang="en-US" sz="2000" dirty="0"/>
              <a:t>Young-old</a:t>
            </a:r>
          </a:p>
          <a:p>
            <a:pPr lvl="2"/>
            <a:r>
              <a:rPr lang="en-US" sz="2000" dirty="0"/>
              <a:t>Destruction-creation</a:t>
            </a:r>
          </a:p>
          <a:p>
            <a:pPr lvl="2"/>
            <a:r>
              <a:rPr lang="en-US" sz="2000" dirty="0"/>
              <a:t>Masculinity-femininity</a:t>
            </a:r>
          </a:p>
          <a:p>
            <a:pPr lvl="2"/>
            <a:r>
              <a:rPr lang="en-US" sz="2000" dirty="0"/>
              <a:t>Engagement-separateness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72064" y="3861048"/>
            <a:ext cx="3456384" cy="2592288"/>
          </a:xfrm>
          <a:prstGeom prst="rect">
            <a:avLst/>
          </a:prstGeom>
        </p:spPr>
      </p:pic>
      <p:sp>
        <p:nvSpPr>
          <p:cNvPr id="8" name="Title 1">
            <a:extLst>
              <a:ext uri="{FF2B5EF4-FFF2-40B4-BE49-F238E27FC236}">
                <a16:creationId xmlns:a16="http://schemas.microsoft.com/office/drawing/2014/main" id="{DA320C72-48A4-4A22-8C4A-7E6845EA3B8F}"/>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graphicFrame>
        <p:nvGraphicFramePr>
          <p:cNvPr id="6" name="Table 5">
            <a:extLst>
              <a:ext uri="{FF2B5EF4-FFF2-40B4-BE49-F238E27FC236}">
                <a16:creationId xmlns:a16="http://schemas.microsoft.com/office/drawing/2014/main" id="{59DC053B-AAAB-4172-B4B6-64AF1C320DA9}"/>
              </a:ext>
            </a:extLst>
          </p:cNvPr>
          <p:cNvGraphicFramePr>
            <a:graphicFrameLocks noGrp="1"/>
          </p:cNvGraphicFramePr>
          <p:nvPr>
            <p:extLst>
              <p:ext uri="{D42A27DB-BD31-4B8C-83A1-F6EECF244321}">
                <p14:modId xmlns:p14="http://schemas.microsoft.com/office/powerpoint/2010/main" val="3739401553"/>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17282302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4346" y="1916832"/>
            <a:ext cx="6984776" cy="4536504"/>
          </a:xfrm>
        </p:spPr>
        <p:txBody>
          <a:bodyPr>
            <a:normAutofit lnSpcReduction="10000"/>
          </a:bodyPr>
          <a:lstStyle/>
          <a:p>
            <a:pPr marL="0" indent="0">
              <a:buNone/>
            </a:pPr>
            <a:r>
              <a:rPr lang="en-US" sz="2000" b="1" dirty="0"/>
              <a:t>Other theories – Levinson &amp; </a:t>
            </a:r>
            <a:r>
              <a:rPr lang="en-US" sz="2000" b="1" dirty="0" err="1"/>
              <a:t>Vaillant</a:t>
            </a:r>
            <a:endParaRPr lang="en-US" sz="2000" b="1" dirty="0"/>
          </a:p>
          <a:p>
            <a:r>
              <a:rPr lang="en-US" sz="2000" dirty="0"/>
              <a:t>Perhaps because of the double standard of aging, women express concern about appearing </a:t>
            </a:r>
            <a:r>
              <a:rPr lang="en-US" sz="2000"/>
              <a:t>less attractive.</a:t>
            </a:r>
            <a:endParaRPr lang="en-US" sz="2000" dirty="0"/>
          </a:p>
          <a:p>
            <a:r>
              <a:rPr lang="en-US" sz="2000" dirty="0"/>
              <a:t>Middle-aged men may adopt “feminine” traits of nurturance and caring, while women may take on “masculine” traits of autonomy </a:t>
            </a:r>
            <a:r>
              <a:rPr lang="en-US" sz="2000"/>
              <a:t>and assertiveness.</a:t>
            </a:r>
            <a:endParaRPr lang="en-US" sz="2000" dirty="0"/>
          </a:p>
          <a:p>
            <a:pPr lvl="1"/>
            <a:r>
              <a:rPr lang="en-US" sz="2000" dirty="0"/>
              <a:t>Men and successful career-oriented women often reduce their focus on ambition </a:t>
            </a:r>
            <a:r>
              <a:rPr lang="en-US" sz="2000"/>
              <a:t>and achievement.</a:t>
            </a:r>
            <a:endParaRPr lang="en-US" sz="2000" dirty="0"/>
          </a:p>
          <a:p>
            <a:pPr lvl="1"/>
            <a:r>
              <a:rPr lang="en-US" sz="2000" dirty="0"/>
              <a:t>Women who have devoted themselves to child rearing (or an unfulfilling job) typically increase their involvement in work </a:t>
            </a:r>
            <a:r>
              <a:rPr lang="en-US" sz="2000"/>
              <a:t>and community.</a:t>
            </a:r>
            <a:endParaRPr lang="en-US" sz="2000" dirty="0"/>
          </a:p>
        </p:txBody>
      </p:sp>
      <p:sp>
        <p:nvSpPr>
          <p:cNvPr id="7" name="Title 1">
            <a:extLst>
              <a:ext uri="{FF2B5EF4-FFF2-40B4-BE49-F238E27FC236}">
                <a16:creationId xmlns:a16="http://schemas.microsoft.com/office/drawing/2014/main" id="{1E07DA47-CAAC-409C-8232-5E08F710BF32}"/>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pic>
        <p:nvPicPr>
          <p:cNvPr id="20482" name="Picture 2" descr="Image result for looking in mirror aging">
            <a:extLst>
              <a:ext uri="{FF2B5EF4-FFF2-40B4-BE49-F238E27FC236}">
                <a16:creationId xmlns:a16="http://schemas.microsoft.com/office/drawing/2014/main" id="{4B57160A-00E5-4065-A8DE-E786EADD57D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323" r="14818"/>
          <a:stretch/>
        </p:blipFill>
        <p:spPr bwMode="auto">
          <a:xfrm>
            <a:off x="911424" y="2420888"/>
            <a:ext cx="3240360" cy="2286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le 7">
            <a:extLst>
              <a:ext uri="{FF2B5EF4-FFF2-40B4-BE49-F238E27FC236}">
                <a16:creationId xmlns:a16="http://schemas.microsoft.com/office/drawing/2014/main" id="{63BCD5FB-1567-4286-B5DC-B8DAF24D2791}"/>
              </a:ext>
            </a:extLst>
          </p:cNvPr>
          <p:cNvGraphicFramePr>
            <a:graphicFrameLocks noGrp="1"/>
          </p:cNvGraphicFramePr>
          <p:nvPr>
            <p:extLst>
              <p:ext uri="{D42A27DB-BD31-4B8C-83A1-F6EECF244321}">
                <p14:modId xmlns:p14="http://schemas.microsoft.com/office/powerpoint/2010/main" val="3739401553"/>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151134800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9416" y="2300119"/>
            <a:ext cx="6336704" cy="2425026"/>
          </a:xfrm>
        </p:spPr>
        <p:txBody>
          <a:bodyPr>
            <a:normAutofit/>
          </a:bodyPr>
          <a:lstStyle/>
          <a:p>
            <a:pPr marL="0" indent="0">
              <a:buNone/>
            </a:pPr>
            <a:r>
              <a:rPr lang="en-US" b="1" dirty="0"/>
              <a:t>Other theories – Levinson &amp; </a:t>
            </a:r>
            <a:r>
              <a:rPr lang="en-US" b="1" dirty="0" err="1"/>
              <a:t>Vaillant</a:t>
            </a:r>
            <a:endParaRPr lang="en-US" b="1" dirty="0"/>
          </a:p>
          <a:p>
            <a:r>
              <a:rPr lang="en-US" dirty="0"/>
              <a:t>Most people respond to midlife with changes that are better described as “turning points” than </a:t>
            </a:r>
            <a:r>
              <a:rPr lang="en-US"/>
              <a:t>a crisis.</a:t>
            </a:r>
            <a:endParaRPr lang="en-US" dirty="0"/>
          </a:p>
          <a:p>
            <a:r>
              <a:rPr lang="en-US" dirty="0"/>
              <a:t>Only a minority experience a </a:t>
            </a:r>
            <a:r>
              <a:rPr lang="en-US" b="1" dirty="0"/>
              <a:t>midlife crisis </a:t>
            </a:r>
            <a:r>
              <a:rPr lang="en-US" dirty="0"/>
              <a:t>characterized by intense self-doubt and stress that lead to </a:t>
            </a:r>
            <a:r>
              <a:rPr lang="en-US"/>
              <a:t>drastic alterations.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20137" y="1916833"/>
            <a:ext cx="3034655" cy="4480799"/>
          </a:xfrm>
          <a:prstGeom prst="rect">
            <a:avLst/>
          </a:prstGeom>
        </p:spPr>
      </p:pic>
      <p:sp>
        <p:nvSpPr>
          <p:cNvPr id="8" name="Title 1">
            <a:extLst>
              <a:ext uri="{FF2B5EF4-FFF2-40B4-BE49-F238E27FC236}">
                <a16:creationId xmlns:a16="http://schemas.microsoft.com/office/drawing/2014/main" id="{9A13CA81-E017-498F-B0C7-99DD86BC1355}"/>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graphicFrame>
        <p:nvGraphicFramePr>
          <p:cNvPr id="6" name="Table 5">
            <a:extLst>
              <a:ext uri="{FF2B5EF4-FFF2-40B4-BE49-F238E27FC236}">
                <a16:creationId xmlns:a16="http://schemas.microsoft.com/office/drawing/2014/main" id="{CF61334C-48AC-4EBA-9065-B7F425AAEDAE}"/>
              </a:ext>
            </a:extLst>
          </p:cNvPr>
          <p:cNvGraphicFramePr>
            <a:graphicFrameLocks noGrp="1"/>
          </p:cNvGraphicFramePr>
          <p:nvPr>
            <p:extLst>
              <p:ext uri="{D42A27DB-BD31-4B8C-83A1-F6EECF244321}">
                <p14:modId xmlns:p14="http://schemas.microsoft.com/office/powerpoint/2010/main" val="3739401553"/>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860628985"/>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59496" y="1961456"/>
            <a:ext cx="5616624" cy="3339752"/>
          </a:xfrm>
        </p:spPr>
        <p:txBody>
          <a:bodyPr>
            <a:normAutofit/>
          </a:bodyPr>
          <a:lstStyle/>
          <a:p>
            <a:pPr marL="0" indent="0">
              <a:buNone/>
            </a:pPr>
            <a:r>
              <a:rPr lang="en-US" sz="2000" b="1" dirty="0"/>
              <a:t>Self concept and Personality</a:t>
            </a:r>
          </a:p>
          <a:p>
            <a:r>
              <a:rPr lang="en-US" sz="2000" dirty="0"/>
              <a:t>Middle aged individuals maintain self-esteem and stay motivated by revising their </a:t>
            </a:r>
            <a:r>
              <a:rPr lang="en-US" sz="2000" b="1" dirty="0"/>
              <a:t>possible selves, </a:t>
            </a:r>
            <a:r>
              <a:rPr lang="en-US" sz="2000" dirty="0"/>
              <a:t>which become fewer in number as well as more modest and concrete as people adjust their hopes to their </a:t>
            </a:r>
            <a:r>
              <a:rPr lang="en-US" sz="2000"/>
              <a:t>life circumstances.</a:t>
            </a:r>
            <a:endParaRPr lang="en-US" sz="2000"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4152" y="2091955"/>
            <a:ext cx="2468584" cy="4236091"/>
          </a:xfrm>
          <a:prstGeom prst="rect">
            <a:avLst/>
          </a:prstGeom>
        </p:spPr>
      </p:pic>
      <p:sp>
        <p:nvSpPr>
          <p:cNvPr id="8" name="Title 1">
            <a:extLst>
              <a:ext uri="{FF2B5EF4-FFF2-40B4-BE49-F238E27FC236}">
                <a16:creationId xmlns:a16="http://schemas.microsoft.com/office/drawing/2014/main" id="{F681D699-4A73-4D48-9F9B-CDB682CF5B26}"/>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graphicFrame>
        <p:nvGraphicFramePr>
          <p:cNvPr id="6" name="Table 5">
            <a:extLst>
              <a:ext uri="{FF2B5EF4-FFF2-40B4-BE49-F238E27FC236}">
                <a16:creationId xmlns:a16="http://schemas.microsoft.com/office/drawing/2014/main" id="{5B110433-5474-4E63-97A7-FE47AD6BEB0E}"/>
              </a:ext>
            </a:extLst>
          </p:cNvPr>
          <p:cNvGraphicFramePr>
            <a:graphicFrameLocks noGrp="1"/>
          </p:cNvGraphicFramePr>
          <p:nvPr>
            <p:extLst>
              <p:ext uri="{D42A27DB-BD31-4B8C-83A1-F6EECF244321}">
                <p14:modId xmlns:p14="http://schemas.microsoft.com/office/powerpoint/2010/main" val="3739401553"/>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1657416189"/>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71464" y="2000483"/>
            <a:ext cx="8928992" cy="1572534"/>
          </a:xfrm>
        </p:spPr>
        <p:txBody>
          <a:bodyPr>
            <a:normAutofit/>
          </a:bodyPr>
          <a:lstStyle/>
          <a:p>
            <a:pPr marL="0" indent="0">
              <a:buNone/>
            </a:pPr>
            <a:r>
              <a:rPr lang="en-US" sz="2000" b="1" dirty="0"/>
              <a:t>Self concept and Personality</a:t>
            </a:r>
          </a:p>
          <a:p>
            <a:r>
              <a:rPr lang="en-US" sz="2000" dirty="0"/>
              <a:t>Midlife typically leads to greater self-acceptance, autonomy, and environmental mastery – changes that lead to greater psychological well-being and </a:t>
            </a:r>
            <a:r>
              <a:rPr lang="en-US" sz="2000"/>
              <a:t>life satisfaction.</a:t>
            </a:r>
            <a:endParaRPr lang="en-US" sz="2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01833" y="3728675"/>
            <a:ext cx="3740594" cy="2510354"/>
          </a:xfrm>
          <a:prstGeom prst="rect">
            <a:avLst/>
          </a:prstGeom>
        </p:spPr>
      </p:pic>
      <p:sp>
        <p:nvSpPr>
          <p:cNvPr id="7" name="TextBox 6"/>
          <p:cNvSpPr txBox="1"/>
          <p:nvPr/>
        </p:nvSpPr>
        <p:spPr>
          <a:xfrm>
            <a:off x="1271464" y="3645024"/>
            <a:ext cx="5030369" cy="1938992"/>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Middle age is sometimes called the “prime </a:t>
            </a:r>
            <a:r>
              <a:rPr kumimoji="0" lang="en-US" sz="2000" b="0" i="0" u="none" strike="noStrike" kern="1200" cap="none" spc="0" normalizeH="0" baseline="0" noProof="0">
                <a:ln>
                  <a:noFill/>
                </a:ln>
                <a:solidFill>
                  <a:prstClr val="black"/>
                </a:solidFill>
                <a:effectLst/>
                <a:uLnTx/>
                <a:uFillTx/>
                <a:latin typeface="Century Gothic" panose="020B0502020202020204"/>
                <a:ea typeface="+mn-ea"/>
                <a:cs typeface="+mn-cs"/>
              </a:rPr>
              <a:t>of life.” </a:t>
            </a:r>
            <a:endPar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Coping becomes more effective with midlife gains in emotional stability and confidence in handling </a:t>
            </a:r>
            <a:r>
              <a:rPr kumimoji="0" lang="en-US" sz="2000" b="0" i="0" u="none" strike="noStrike" kern="1200" cap="none" spc="0" normalizeH="0" baseline="0" noProof="0">
                <a:ln>
                  <a:noFill/>
                </a:ln>
                <a:solidFill>
                  <a:prstClr val="black"/>
                </a:solidFill>
                <a:effectLst/>
                <a:uLnTx/>
                <a:uFillTx/>
                <a:latin typeface="Century Gothic" panose="020B0502020202020204"/>
                <a:ea typeface="+mn-ea"/>
                <a:cs typeface="+mn-cs"/>
              </a:rPr>
              <a:t>life’s problems.</a:t>
            </a:r>
            <a:endPar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9" name="Title 1">
            <a:extLst>
              <a:ext uri="{FF2B5EF4-FFF2-40B4-BE49-F238E27FC236}">
                <a16:creationId xmlns:a16="http://schemas.microsoft.com/office/drawing/2014/main" id="{E9468565-9A43-40AE-ABE5-1F1BBF74F9C3}"/>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graphicFrame>
        <p:nvGraphicFramePr>
          <p:cNvPr id="10" name="Table 9">
            <a:extLst>
              <a:ext uri="{FF2B5EF4-FFF2-40B4-BE49-F238E27FC236}">
                <a16:creationId xmlns:a16="http://schemas.microsoft.com/office/drawing/2014/main" id="{485E0411-0E35-4819-B6D4-DAF3A089484E}"/>
              </a:ext>
            </a:extLst>
          </p:cNvPr>
          <p:cNvGraphicFramePr>
            <a:graphicFrameLocks noGrp="1"/>
          </p:cNvGraphicFramePr>
          <p:nvPr>
            <p:extLst>
              <p:ext uri="{D42A27DB-BD31-4B8C-83A1-F6EECF244321}">
                <p14:modId xmlns:p14="http://schemas.microsoft.com/office/powerpoint/2010/main" val="3739401553"/>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351586391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55440" y="2033001"/>
            <a:ext cx="10153128" cy="2260095"/>
          </a:xfrm>
        </p:spPr>
        <p:txBody>
          <a:bodyPr>
            <a:normAutofit fontScale="92500"/>
          </a:bodyPr>
          <a:lstStyle/>
          <a:p>
            <a:pPr marL="0" indent="0">
              <a:buNone/>
            </a:pPr>
            <a:r>
              <a:rPr lang="en-US" sz="2200" b="1"/>
              <a:t>Self Concept </a:t>
            </a:r>
            <a:r>
              <a:rPr lang="en-US" sz="2200" b="1" dirty="0"/>
              <a:t>and Personality</a:t>
            </a:r>
          </a:p>
          <a:p>
            <a:r>
              <a:rPr lang="en-US" sz="2200" dirty="0">
                <a:solidFill>
                  <a:schemeClr val="tx1"/>
                </a:solidFill>
              </a:rPr>
              <a:t>Both men and women become more androgynous in </a:t>
            </a:r>
            <a:r>
              <a:rPr lang="en-US" sz="2200">
                <a:solidFill>
                  <a:schemeClr val="tx1"/>
                </a:solidFill>
              </a:rPr>
              <a:t>middle adulthood.</a:t>
            </a:r>
            <a:endParaRPr lang="en-US" sz="2200" dirty="0">
              <a:solidFill>
                <a:schemeClr val="tx1"/>
              </a:solidFill>
            </a:endParaRPr>
          </a:p>
          <a:p>
            <a:r>
              <a:rPr lang="en-US" sz="2200" dirty="0">
                <a:solidFill>
                  <a:schemeClr val="tx1"/>
                </a:solidFill>
              </a:rPr>
              <a:t>Biological explanations, such as parental imperative theory, are </a:t>
            </a:r>
            <a:r>
              <a:rPr lang="en-US" sz="2200">
                <a:solidFill>
                  <a:schemeClr val="tx1"/>
                </a:solidFill>
              </a:rPr>
              <a:t>controversial.</a:t>
            </a:r>
          </a:p>
          <a:p>
            <a:r>
              <a:rPr lang="en-US" sz="2200">
                <a:solidFill>
                  <a:schemeClr val="tx1"/>
                </a:solidFill>
              </a:rPr>
              <a:t>A complex combination of social roles and life conditions is more likely responsible.</a:t>
            </a:r>
          </a:p>
          <a:p>
            <a:pPr marL="0" indent="0">
              <a:buNone/>
            </a:pP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36160" y="4034099"/>
            <a:ext cx="3068108" cy="2260095"/>
          </a:xfrm>
          <a:prstGeom prst="rect">
            <a:avLst/>
          </a:prstGeom>
        </p:spPr>
      </p:pic>
      <p:sp>
        <p:nvSpPr>
          <p:cNvPr id="9" name="Title 1">
            <a:extLst>
              <a:ext uri="{FF2B5EF4-FFF2-40B4-BE49-F238E27FC236}">
                <a16:creationId xmlns:a16="http://schemas.microsoft.com/office/drawing/2014/main" id="{86009713-BB92-4994-B8FC-A9145C177AB7}"/>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graphicFrame>
        <p:nvGraphicFramePr>
          <p:cNvPr id="6" name="Table 5">
            <a:extLst>
              <a:ext uri="{FF2B5EF4-FFF2-40B4-BE49-F238E27FC236}">
                <a16:creationId xmlns:a16="http://schemas.microsoft.com/office/drawing/2014/main" id="{D509758A-2535-4353-A9F5-D4F347026DB0}"/>
              </a:ext>
            </a:extLst>
          </p:cNvPr>
          <p:cNvGraphicFramePr>
            <a:graphicFrameLocks noGrp="1"/>
          </p:cNvGraphicFramePr>
          <p:nvPr>
            <p:extLst>
              <p:ext uri="{D42A27DB-BD31-4B8C-83A1-F6EECF244321}">
                <p14:modId xmlns:p14="http://schemas.microsoft.com/office/powerpoint/2010/main" val="3739401553"/>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311636933"/>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1504" y="1844824"/>
            <a:ext cx="8568952" cy="1728192"/>
          </a:xfrm>
        </p:spPr>
        <p:txBody>
          <a:bodyPr>
            <a:normAutofit/>
          </a:bodyPr>
          <a:lstStyle/>
          <a:p>
            <a:pPr marL="0" indent="0">
              <a:buNone/>
            </a:pPr>
            <a:r>
              <a:rPr lang="en-US" sz="2000" b="1" dirty="0"/>
              <a:t>Self concept and Personality</a:t>
            </a:r>
          </a:p>
          <a:p>
            <a:r>
              <a:rPr lang="en-US" dirty="0"/>
              <a:t>Among the “big five” personality traits - neuroticism, extroversion, and openness to experience show stability or modest declines during adulthood, while agreeableness and </a:t>
            </a:r>
            <a:r>
              <a:rPr lang="en-US"/>
              <a:t>conscientiousness increase.  </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63752" y="3573016"/>
            <a:ext cx="4824536" cy="2713802"/>
          </a:xfrm>
          <a:prstGeom prst="rect">
            <a:avLst/>
          </a:prstGeom>
        </p:spPr>
      </p:pic>
      <p:sp>
        <p:nvSpPr>
          <p:cNvPr id="8" name="Title 1">
            <a:extLst>
              <a:ext uri="{FF2B5EF4-FFF2-40B4-BE49-F238E27FC236}">
                <a16:creationId xmlns:a16="http://schemas.microsoft.com/office/drawing/2014/main" id="{D65F3B15-FD3C-489E-8D05-EAB5AD7674BE}"/>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graphicFrame>
        <p:nvGraphicFramePr>
          <p:cNvPr id="6" name="Table 5">
            <a:extLst>
              <a:ext uri="{FF2B5EF4-FFF2-40B4-BE49-F238E27FC236}">
                <a16:creationId xmlns:a16="http://schemas.microsoft.com/office/drawing/2014/main" id="{2E5A9151-0FEA-4755-8194-49D690A32AE5}"/>
              </a:ext>
            </a:extLst>
          </p:cNvPr>
          <p:cNvGraphicFramePr>
            <a:graphicFrameLocks noGrp="1"/>
          </p:cNvGraphicFramePr>
          <p:nvPr>
            <p:extLst>
              <p:ext uri="{D42A27DB-BD31-4B8C-83A1-F6EECF244321}">
                <p14:modId xmlns:p14="http://schemas.microsoft.com/office/powerpoint/2010/main" val="3739401553"/>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120319444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09" y="2060848"/>
            <a:ext cx="6336703" cy="3960440"/>
          </a:xfrm>
        </p:spPr>
        <p:txBody>
          <a:bodyPr>
            <a:normAutofit/>
          </a:bodyPr>
          <a:lstStyle/>
          <a:p>
            <a:pPr marL="0" indent="0">
              <a:buNone/>
            </a:pPr>
            <a:r>
              <a:rPr lang="en-US" b="1" dirty="0"/>
              <a:t>Relationships</a:t>
            </a:r>
          </a:p>
          <a:p>
            <a:r>
              <a:rPr lang="en-US" dirty="0"/>
              <a:t>“</a:t>
            </a:r>
            <a:r>
              <a:rPr lang="en-US"/>
              <a:t>Launching children:” </a:t>
            </a:r>
            <a:r>
              <a:rPr lang="en-US" dirty="0"/>
              <a:t>middle-aged adults must adapt to many entries and exits of family members as their children leave, marry, and produce grandchildren and as their parents age </a:t>
            </a:r>
            <a:r>
              <a:rPr lang="en-US"/>
              <a:t>and die.</a:t>
            </a:r>
            <a:endParaRPr lang="en-US" dirty="0"/>
          </a:p>
          <a:p>
            <a:r>
              <a:rPr lang="en-US" dirty="0"/>
              <a:t>Midlife changes prompts reviewing and adjusting of their own marriage</a:t>
            </a:r>
            <a:r>
              <a:rPr lang="en-US"/>
              <a:t>. </a:t>
            </a:r>
          </a:p>
          <a:p>
            <a:r>
              <a:rPr lang="en-US"/>
              <a:t>Middle-aged </a:t>
            </a:r>
            <a:r>
              <a:rPr lang="en-US" dirty="0"/>
              <a:t>adults adapt more easily to divorce than younger adults</a:t>
            </a:r>
            <a:r>
              <a:rPr lang="en-US"/>
              <a:t>. </a:t>
            </a:r>
          </a:p>
          <a:p>
            <a:r>
              <a:rPr lang="en-US"/>
              <a:t>For </a:t>
            </a:r>
            <a:r>
              <a:rPr lang="en-US" dirty="0"/>
              <a:t>women, break-ups brings significant economic disadvantage (feminization of </a:t>
            </a:r>
            <a:r>
              <a:rPr lang="en-US"/>
              <a:t>poverty).  </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60794" y="2204864"/>
            <a:ext cx="3394385" cy="3394385"/>
          </a:xfrm>
          <a:prstGeom prst="rect">
            <a:avLst/>
          </a:prstGeom>
        </p:spPr>
      </p:pic>
      <p:sp>
        <p:nvSpPr>
          <p:cNvPr id="8" name="Title 1">
            <a:extLst>
              <a:ext uri="{FF2B5EF4-FFF2-40B4-BE49-F238E27FC236}">
                <a16:creationId xmlns:a16="http://schemas.microsoft.com/office/drawing/2014/main" id="{FCFA9904-5B87-4DD0-8B5D-F887A1EEAA47}"/>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graphicFrame>
        <p:nvGraphicFramePr>
          <p:cNvPr id="6" name="Table 5">
            <a:extLst>
              <a:ext uri="{FF2B5EF4-FFF2-40B4-BE49-F238E27FC236}">
                <a16:creationId xmlns:a16="http://schemas.microsoft.com/office/drawing/2014/main" id="{B527F723-B5D6-47C4-852F-8E8AFDB81A6D}"/>
              </a:ext>
            </a:extLst>
          </p:cNvPr>
          <p:cNvGraphicFramePr>
            <a:graphicFrameLocks noGrp="1"/>
          </p:cNvGraphicFramePr>
          <p:nvPr>
            <p:extLst>
              <p:ext uri="{D42A27DB-BD31-4B8C-83A1-F6EECF244321}">
                <p14:modId xmlns:p14="http://schemas.microsoft.com/office/powerpoint/2010/main" val="3739401553"/>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11506817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1424" y="2197203"/>
            <a:ext cx="5256584" cy="3607421"/>
          </a:xfrm>
        </p:spPr>
        <p:txBody>
          <a:bodyPr>
            <a:normAutofit/>
          </a:bodyPr>
          <a:lstStyle/>
          <a:p>
            <a:pPr marL="0" indent="0">
              <a:buNone/>
            </a:pPr>
            <a:r>
              <a:rPr lang="en-US" b="1" dirty="0"/>
              <a:t>Relationships</a:t>
            </a:r>
          </a:p>
          <a:p>
            <a:r>
              <a:rPr lang="en-US" sz="2000" dirty="0"/>
              <a:t>Most parents adapt well to “launching”, especially if they have gratifying alternative activities – and if healthy parent-child relationship </a:t>
            </a:r>
            <a:r>
              <a:rPr lang="en-US" sz="2000"/>
              <a:t>is sustained.</a:t>
            </a:r>
            <a:endParaRPr lang="en-US" sz="2000" dirty="0"/>
          </a:p>
          <a:p>
            <a:r>
              <a:rPr lang="en-US" sz="2000" dirty="0"/>
              <a:t>As children marry and bring in-laws into the family network, parents (especially mothers) often </a:t>
            </a:r>
            <a:r>
              <a:rPr lang="en-US" sz="2000"/>
              <a:t>become </a:t>
            </a:r>
            <a:r>
              <a:rPr lang="en-US" sz="2000" b="1"/>
              <a:t>kinkeepers.</a:t>
            </a:r>
            <a:endParaRPr lang="en-US" sz="2000" b="1" dirty="0"/>
          </a:p>
          <a:p>
            <a:endParaRPr lang="en-US" dirty="0"/>
          </a:p>
        </p:txBody>
      </p:sp>
      <p:sp>
        <p:nvSpPr>
          <p:cNvPr id="8" name="Title 1">
            <a:extLst>
              <a:ext uri="{FF2B5EF4-FFF2-40B4-BE49-F238E27FC236}">
                <a16:creationId xmlns:a16="http://schemas.microsoft.com/office/drawing/2014/main" id="{020F18B2-7A77-49EE-A220-F2F4AD5EC212}"/>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pic>
        <p:nvPicPr>
          <p:cNvPr id="21506" name="Picture 2" descr="Image result for kinkeeper">
            <a:extLst>
              <a:ext uri="{FF2B5EF4-FFF2-40B4-BE49-F238E27FC236}">
                <a16:creationId xmlns:a16="http://schemas.microsoft.com/office/drawing/2014/main" id="{5E067D55-32F0-4ADF-BB86-57A3737BBCD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792" t="23622" r="1419" b="4503"/>
          <a:stretch/>
        </p:blipFill>
        <p:spPr bwMode="auto">
          <a:xfrm>
            <a:off x="6528048" y="2636912"/>
            <a:ext cx="4608512" cy="273630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aphicFrame>
        <p:nvGraphicFramePr>
          <p:cNvPr id="6" name="Table 5">
            <a:extLst>
              <a:ext uri="{FF2B5EF4-FFF2-40B4-BE49-F238E27FC236}">
                <a16:creationId xmlns:a16="http://schemas.microsoft.com/office/drawing/2014/main" id="{DCAE1D30-45FB-4975-9BBF-4CA9F8E2BC9B}"/>
              </a:ext>
            </a:extLst>
          </p:cNvPr>
          <p:cNvGraphicFramePr>
            <a:graphicFrameLocks noGrp="1"/>
          </p:cNvGraphicFramePr>
          <p:nvPr>
            <p:extLst>
              <p:ext uri="{D42A27DB-BD31-4B8C-83A1-F6EECF244321}">
                <p14:modId xmlns:p14="http://schemas.microsoft.com/office/powerpoint/2010/main" val="3739401553"/>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709352002"/>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9416" y="2060848"/>
            <a:ext cx="5616624" cy="3384376"/>
          </a:xfrm>
        </p:spPr>
        <p:txBody>
          <a:bodyPr>
            <a:normAutofit/>
          </a:bodyPr>
          <a:lstStyle/>
          <a:p>
            <a:pPr marL="0" indent="0">
              <a:buNone/>
            </a:pPr>
            <a:r>
              <a:rPr lang="en-US" b="1" dirty="0"/>
              <a:t>Relationships</a:t>
            </a:r>
          </a:p>
          <a:p>
            <a:r>
              <a:rPr lang="en-US" dirty="0"/>
              <a:t>Grandparenthood is an important means of fulfilling personal and </a:t>
            </a:r>
            <a:r>
              <a:rPr lang="en-US"/>
              <a:t>societal needs.</a:t>
            </a:r>
            <a:endParaRPr lang="en-US" dirty="0"/>
          </a:p>
          <a:p>
            <a:r>
              <a:rPr lang="en-US" dirty="0"/>
              <a:t>In many circumstances, grandparents provide essential financial and </a:t>
            </a:r>
            <a:r>
              <a:rPr lang="en-US"/>
              <a:t>child-care assistance.</a:t>
            </a:r>
            <a:endParaRPr lang="en-US" dirty="0"/>
          </a:p>
          <a:p>
            <a:r>
              <a:rPr lang="en-US" dirty="0"/>
              <a:t>When serious family problems exist, grandparents may become primary caregivers in </a:t>
            </a:r>
            <a:r>
              <a:rPr lang="en-US"/>
              <a:t>skipped-generation families.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44072" y="2420888"/>
            <a:ext cx="3949452" cy="2628900"/>
          </a:xfrm>
          <a:prstGeom prst="rect">
            <a:avLst/>
          </a:prstGeom>
          <a:ln>
            <a:solidFill>
              <a:schemeClr val="tx1"/>
            </a:solidFill>
          </a:ln>
        </p:spPr>
      </p:pic>
      <p:sp>
        <p:nvSpPr>
          <p:cNvPr id="8" name="Title 1">
            <a:extLst>
              <a:ext uri="{FF2B5EF4-FFF2-40B4-BE49-F238E27FC236}">
                <a16:creationId xmlns:a16="http://schemas.microsoft.com/office/drawing/2014/main" id="{F9B10107-3B0F-4823-9A47-C5F337F79C7C}"/>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graphicFrame>
        <p:nvGraphicFramePr>
          <p:cNvPr id="6" name="Table 5">
            <a:extLst>
              <a:ext uri="{FF2B5EF4-FFF2-40B4-BE49-F238E27FC236}">
                <a16:creationId xmlns:a16="http://schemas.microsoft.com/office/drawing/2014/main" id="{B523D984-BDCB-427D-84E5-AC3F0A0495B5}"/>
              </a:ext>
            </a:extLst>
          </p:cNvPr>
          <p:cNvGraphicFramePr>
            <a:graphicFrameLocks noGrp="1"/>
          </p:cNvGraphicFramePr>
          <p:nvPr>
            <p:extLst>
              <p:ext uri="{D42A27DB-BD31-4B8C-83A1-F6EECF244321}">
                <p14:modId xmlns:p14="http://schemas.microsoft.com/office/powerpoint/2010/main" val="3739401553"/>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269444211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1424" y="2204864"/>
            <a:ext cx="5328592" cy="2448272"/>
          </a:xfrm>
        </p:spPr>
        <p:txBody>
          <a:bodyPr>
            <a:normAutofit/>
          </a:bodyPr>
          <a:lstStyle/>
          <a:p>
            <a:pPr marL="0" indent="0">
              <a:buNone/>
            </a:pPr>
            <a:r>
              <a:rPr lang="en-US" b="1" dirty="0"/>
              <a:t>Relationships</a:t>
            </a:r>
          </a:p>
          <a:p>
            <a:r>
              <a:rPr lang="en-US" dirty="0"/>
              <a:t>Middle-aged adults often reassess their relationships with aging parents, often becoming </a:t>
            </a:r>
            <a:r>
              <a:rPr lang="en-US"/>
              <a:t>more appreciative.</a:t>
            </a:r>
            <a:endParaRPr lang="en-US" dirty="0"/>
          </a:p>
          <a:p>
            <a:r>
              <a:rPr lang="en-US" dirty="0"/>
              <a:t>Quality of early relationship – positive or conflict ridden – usually persists, affecting </a:t>
            </a:r>
            <a:r>
              <a:rPr lang="en-US"/>
              <a:t>help exchanged.</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4655" y="2420889"/>
            <a:ext cx="3751312" cy="3251137"/>
          </a:xfrm>
          <a:prstGeom prst="rect">
            <a:avLst/>
          </a:prstGeom>
        </p:spPr>
      </p:pic>
      <p:sp>
        <p:nvSpPr>
          <p:cNvPr id="8" name="Title 1">
            <a:extLst>
              <a:ext uri="{FF2B5EF4-FFF2-40B4-BE49-F238E27FC236}">
                <a16:creationId xmlns:a16="http://schemas.microsoft.com/office/drawing/2014/main" id="{18951124-D709-4EEF-A21E-6A4D5EAF1676}"/>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graphicFrame>
        <p:nvGraphicFramePr>
          <p:cNvPr id="6" name="Table 5">
            <a:extLst>
              <a:ext uri="{FF2B5EF4-FFF2-40B4-BE49-F238E27FC236}">
                <a16:creationId xmlns:a16="http://schemas.microsoft.com/office/drawing/2014/main" id="{758D960E-AA3E-444C-9495-41F933939215}"/>
              </a:ext>
            </a:extLst>
          </p:cNvPr>
          <p:cNvGraphicFramePr>
            <a:graphicFrameLocks noGrp="1"/>
          </p:cNvGraphicFramePr>
          <p:nvPr>
            <p:extLst>
              <p:ext uri="{D42A27DB-BD31-4B8C-83A1-F6EECF244321}">
                <p14:modId xmlns:p14="http://schemas.microsoft.com/office/powerpoint/2010/main" val="3739401553"/>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850898629"/>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1425" y="2204864"/>
            <a:ext cx="5544616" cy="3384376"/>
          </a:xfrm>
        </p:spPr>
        <p:txBody>
          <a:bodyPr>
            <a:normAutofit/>
          </a:bodyPr>
          <a:lstStyle/>
          <a:p>
            <a:pPr marL="0" indent="0">
              <a:buNone/>
            </a:pPr>
            <a:r>
              <a:rPr lang="en-US" b="1" dirty="0"/>
              <a:t>Relationships</a:t>
            </a:r>
          </a:p>
          <a:p>
            <a:r>
              <a:rPr lang="en-US" b="1" dirty="0"/>
              <a:t>Sandwich generation </a:t>
            </a:r>
            <a:r>
              <a:rPr lang="en-US" dirty="0"/>
              <a:t>- often caught between caring for ill/frail parents and assisting with young adult children/grandchildren and meeting work/community responsibilities can be </a:t>
            </a:r>
            <a:r>
              <a:rPr lang="en-US"/>
              <a:t>particularly burdensome.</a:t>
            </a:r>
            <a:endParaRPr lang="en-US" dirty="0"/>
          </a:p>
          <a:p>
            <a:r>
              <a:rPr lang="en-US" dirty="0"/>
              <a:t>Burden often associated with daughters although gender difference declines through the later </a:t>
            </a:r>
            <a:r>
              <a:rPr lang="en-US"/>
              <a:t>middle age.</a:t>
            </a:r>
            <a:endParaRPr lang="en-US" dirty="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26818" y="2204864"/>
            <a:ext cx="3843511" cy="4025204"/>
          </a:xfrm>
          <a:prstGeom prst="rect">
            <a:avLst/>
          </a:prstGeom>
        </p:spPr>
      </p:pic>
      <p:sp>
        <p:nvSpPr>
          <p:cNvPr id="8" name="Title 1">
            <a:extLst>
              <a:ext uri="{FF2B5EF4-FFF2-40B4-BE49-F238E27FC236}">
                <a16:creationId xmlns:a16="http://schemas.microsoft.com/office/drawing/2014/main" id="{B270B264-2931-4C45-B91E-ED8B62924338}"/>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graphicFrame>
        <p:nvGraphicFramePr>
          <p:cNvPr id="6" name="Table 5">
            <a:extLst>
              <a:ext uri="{FF2B5EF4-FFF2-40B4-BE49-F238E27FC236}">
                <a16:creationId xmlns:a16="http://schemas.microsoft.com/office/drawing/2014/main" id="{6541AADF-54FD-42F3-BF14-95D0D4C0091D}"/>
              </a:ext>
            </a:extLst>
          </p:cNvPr>
          <p:cNvGraphicFramePr>
            <a:graphicFrameLocks noGrp="1"/>
          </p:cNvGraphicFramePr>
          <p:nvPr>
            <p:extLst>
              <p:ext uri="{D42A27DB-BD31-4B8C-83A1-F6EECF244321}">
                <p14:modId xmlns:p14="http://schemas.microsoft.com/office/powerpoint/2010/main" val="3739401553"/>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3764078291"/>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9416" y="2276872"/>
            <a:ext cx="5112569" cy="3024336"/>
          </a:xfrm>
        </p:spPr>
        <p:txBody>
          <a:bodyPr>
            <a:normAutofit/>
          </a:bodyPr>
          <a:lstStyle/>
          <a:p>
            <a:pPr marL="0" indent="0">
              <a:buNone/>
            </a:pPr>
            <a:r>
              <a:rPr lang="en-US" b="1" dirty="0"/>
              <a:t>Relationships</a:t>
            </a:r>
          </a:p>
          <a:p>
            <a:r>
              <a:rPr lang="en-US" sz="2000" dirty="0"/>
              <a:t>Sibling contact and support decline from early to </a:t>
            </a:r>
            <a:r>
              <a:rPr lang="en-US" sz="2000"/>
              <a:t>middle adulthood.</a:t>
            </a:r>
            <a:endParaRPr lang="en-US" sz="2000" dirty="0"/>
          </a:p>
          <a:p>
            <a:r>
              <a:rPr lang="en-US" sz="2000" dirty="0"/>
              <a:t>However, many siblings tend to feel closer, often in response to major </a:t>
            </a:r>
            <a:r>
              <a:rPr lang="en-US" sz="2000"/>
              <a:t>life events.</a:t>
            </a:r>
            <a:endParaRPr lang="en-US" sz="2000" dirty="0"/>
          </a:p>
          <a:p>
            <a:r>
              <a:rPr lang="en-US" sz="2000" dirty="0"/>
              <a:t>Sister-sister ties are </a:t>
            </a:r>
            <a:r>
              <a:rPr lang="en-US" sz="2000"/>
              <a:t>typically closest.</a:t>
            </a: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40017" y="2390754"/>
            <a:ext cx="4265042" cy="2796572"/>
          </a:xfrm>
          <a:prstGeom prst="rect">
            <a:avLst/>
          </a:prstGeom>
        </p:spPr>
      </p:pic>
      <p:sp>
        <p:nvSpPr>
          <p:cNvPr id="8" name="Title 1">
            <a:extLst>
              <a:ext uri="{FF2B5EF4-FFF2-40B4-BE49-F238E27FC236}">
                <a16:creationId xmlns:a16="http://schemas.microsoft.com/office/drawing/2014/main" id="{578E7A15-5EF3-4D52-9E47-AABF0B4BA9F9}"/>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graphicFrame>
        <p:nvGraphicFramePr>
          <p:cNvPr id="6" name="Table 5">
            <a:extLst>
              <a:ext uri="{FF2B5EF4-FFF2-40B4-BE49-F238E27FC236}">
                <a16:creationId xmlns:a16="http://schemas.microsoft.com/office/drawing/2014/main" id="{1AC48D15-DF4D-46AB-9C91-4CA31B833187}"/>
              </a:ext>
            </a:extLst>
          </p:cNvPr>
          <p:cNvGraphicFramePr>
            <a:graphicFrameLocks noGrp="1"/>
          </p:cNvGraphicFramePr>
          <p:nvPr>
            <p:extLst>
              <p:ext uri="{D42A27DB-BD31-4B8C-83A1-F6EECF244321}">
                <p14:modId xmlns:p14="http://schemas.microsoft.com/office/powerpoint/2010/main" val="3739401553"/>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3180530653"/>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72015" y="2222582"/>
            <a:ext cx="5040560" cy="3582682"/>
          </a:xfrm>
        </p:spPr>
        <p:txBody>
          <a:bodyPr>
            <a:normAutofit/>
          </a:bodyPr>
          <a:lstStyle/>
          <a:p>
            <a:pPr marL="0" indent="0">
              <a:buNone/>
            </a:pPr>
            <a:r>
              <a:rPr lang="en-US" b="1" dirty="0"/>
              <a:t>Relationships</a:t>
            </a:r>
          </a:p>
          <a:p>
            <a:r>
              <a:rPr lang="en-US" sz="2000" dirty="0"/>
              <a:t>Friendships become fewer, more selective, and more </a:t>
            </a:r>
            <a:r>
              <a:rPr lang="en-US" sz="2000"/>
              <a:t>deeply valued.</a:t>
            </a:r>
            <a:endParaRPr lang="en-US" sz="2000" dirty="0"/>
          </a:p>
          <a:p>
            <a:r>
              <a:rPr lang="en-US" sz="2000" dirty="0"/>
              <a:t>Men continue to be less expressive with their friends than women who have </a:t>
            </a:r>
            <a:r>
              <a:rPr lang="en-US" sz="2000"/>
              <a:t>closer friendships.</a:t>
            </a:r>
            <a:endParaRPr lang="en-US" sz="2000" dirty="0"/>
          </a:p>
          <a:p>
            <a:r>
              <a:rPr lang="en-US" sz="2000" dirty="0"/>
              <a:t>Viewing a spouse as a best friend can contribute greatly to </a:t>
            </a:r>
            <a:r>
              <a:rPr lang="en-US" sz="2000"/>
              <a:t>marital happiness.</a:t>
            </a:r>
            <a:endParaRPr lang="en-US" sz="2000" dirty="0"/>
          </a:p>
        </p:txBody>
      </p:sp>
      <p:sp>
        <p:nvSpPr>
          <p:cNvPr id="8" name="Title 1">
            <a:extLst>
              <a:ext uri="{FF2B5EF4-FFF2-40B4-BE49-F238E27FC236}">
                <a16:creationId xmlns:a16="http://schemas.microsoft.com/office/drawing/2014/main" id="{EECCB5E6-0C10-4F4A-92CF-0F77A1722F34}"/>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pic>
        <p:nvPicPr>
          <p:cNvPr id="22530" name="Picture 2" descr="Image result for aging friends">
            <a:extLst>
              <a:ext uri="{FF2B5EF4-FFF2-40B4-BE49-F238E27FC236}">
                <a16:creationId xmlns:a16="http://schemas.microsoft.com/office/drawing/2014/main" id="{A5914481-EF4E-4FFB-A79B-EC0E32AC6A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1994" y="2360662"/>
            <a:ext cx="4835462" cy="322857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a:extLst>
              <a:ext uri="{FF2B5EF4-FFF2-40B4-BE49-F238E27FC236}">
                <a16:creationId xmlns:a16="http://schemas.microsoft.com/office/drawing/2014/main" id="{D6EF7CA3-1DE3-406F-A7AC-744EFE6C5FB7}"/>
              </a:ext>
            </a:extLst>
          </p:cNvPr>
          <p:cNvGraphicFramePr>
            <a:graphicFrameLocks noGrp="1"/>
          </p:cNvGraphicFramePr>
          <p:nvPr>
            <p:extLst>
              <p:ext uri="{D42A27DB-BD31-4B8C-83A1-F6EECF244321}">
                <p14:modId xmlns:p14="http://schemas.microsoft.com/office/powerpoint/2010/main" val="3739401553"/>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3777327855"/>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71464" y="2132856"/>
            <a:ext cx="5400601" cy="3456384"/>
          </a:xfrm>
        </p:spPr>
        <p:txBody>
          <a:bodyPr>
            <a:normAutofit/>
          </a:bodyPr>
          <a:lstStyle/>
          <a:p>
            <a:pPr marL="0" indent="0">
              <a:buNone/>
            </a:pPr>
            <a:r>
              <a:rPr lang="en-US" sz="2000" b="1" dirty="0"/>
              <a:t>Vocational Life</a:t>
            </a:r>
          </a:p>
          <a:p>
            <a:r>
              <a:rPr lang="en-US" sz="2400" dirty="0"/>
              <a:t>Vocational adjustments are common as middle aged adults seek to increase meaning and self-direction of their work lives.</a:t>
            </a:r>
          </a:p>
          <a:p>
            <a:r>
              <a:rPr lang="en-US" sz="2400" b="1" dirty="0"/>
              <a:t>Burnout</a:t>
            </a:r>
            <a:r>
              <a:rPr lang="en-US" sz="2400" dirty="0"/>
              <a:t> is a serious hazard, especially for those in the </a:t>
            </a:r>
            <a:r>
              <a:rPr lang="en-US" sz="2400"/>
              <a:t>helping profession.</a:t>
            </a:r>
            <a:endParaRPr lang="en-US"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16080" y="2132857"/>
            <a:ext cx="2982466" cy="3512905"/>
          </a:xfrm>
          <a:prstGeom prst="rect">
            <a:avLst/>
          </a:prstGeom>
        </p:spPr>
      </p:pic>
      <p:sp>
        <p:nvSpPr>
          <p:cNvPr id="8" name="Title 1">
            <a:extLst>
              <a:ext uri="{FF2B5EF4-FFF2-40B4-BE49-F238E27FC236}">
                <a16:creationId xmlns:a16="http://schemas.microsoft.com/office/drawing/2014/main" id="{6B0367CE-2F60-49B0-B6AE-3B4B339EAAC3}"/>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graphicFrame>
        <p:nvGraphicFramePr>
          <p:cNvPr id="6" name="Table 5">
            <a:extLst>
              <a:ext uri="{FF2B5EF4-FFF2-40B4-BE49-F238E27FC236}">
                <a16:creationId xmlns:a16="http://schemas.microsoft.com/office/drawing/2014/main" id="{7FDF51FF-07DB-429F-8FC3-75FAF806CC78}"/>
              </a:ext>
            </a:extLst>
          </p:cNvPr>
          <p:cNvGraphicFramePr>
            <a:graphicFrameLocks noGrp="1"/>
          </p:cNvGraphicFramePr>
          <p:nvPr>
            <p:extLst>
              <p:ext uri="{D42A27DB-BD31-4B8C-83A1-F6EECF244321}">
                <p14:modId xmlns:p14="http://schemas.microsoft.com/office/powerpoint/2010/main" val="3739401553"/>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331212910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78294" y="2204864"/>
            <a:ext cx="5400600" cy="3600400"/>
          </a:xfrm>
        </p:spPr>
        <p:txBody>
          <a:bodyPr>
            <a:normAutofit/>
          </a:bodyPr>
          <a:lstStyle/>
          <a:p>
            <a:pPr marL="0" indent="0">
              <a:buNone/>
            </a:pPr>
            <a:r>
              <a:rPr lang="en-US" sz="2000" b="1" dirty="0"/>
              <a:t>Vocational Life</a:t>
            </a:r>
          </a:p>
          <a:p>
            <a:r>
              <a:rPr lang="en-US" sz="2400" dirty="0"/>
              <a:t>Older workers engage in less career development because of negative stereotypes </a:t>
            </a:r>
            <a:r>
              <a:rPr lang="en-US" sz="2400"/>
              <a:t>of aging.</a:t>
            </a:r>
            <a:endParaRPr lang="en-US" sz="2400" dirty="0"/>
          </a:p>
          <a:p>
            <a:r>
              <a:rPr lang="en-US" sz="2400" dirty="0"/>
              <a:t>This impairs self-efficacy and results in less encouragement from supervisors and less challenging </a:t>
            </a:r>
            <a:r>
              <a:rPr lang="en-US" sz="2400"/>
              <a:t>work assignments.</a:t>
            </a:r>
            <a:endParaRPr lang="en-US" sz="2400" dirty="0"/>
          </a:p>
        </p:txBody>
      </p:sp>
      <p:sp>
        <p:nvSpPr>
          <p:cNvPr id="8" name="Title 1">
            <a:extLst>
              <a:ext uri="{FF2B5EF4-FFF2-40B4-BE49-F238E27FC236}">
                <a16:creationId xmlns:a16="http://schemas.microsoft.com/office/drawing/2014/main" id="{FF485BB0-B482-49F7-A73B-7651A54031E1}"/>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pic>
        <p:nvPicPr>
          <p:cNvPr id="23554" name="Picture 2" descr="Image result for middle aged workers">
            <a:extLst>
              <a:ext uri="{FF2B5EF4-FFF2-40B4-BE49-F238E27FC236}">
                <a16:creationId xmlns:a16="http://schemas.microsoft.com/office/drawing/2014/main" id="{AE332D45-67EC-4904-B15B-4513B15A15E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2500" y="2291883"/>
            <a:ext cx="4919459" cy="327963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a:extLst>
              <a:ext uri="{FF2B5EF4-FFF2-40B4-BE49-F238E27FC236}">
                <a16:creationId xmlns:a16="http://schemas.microsoft.com/office/drawing/2014/main" id="{F7075E8F-F322-4AC9-A64A-1357B9466ABD}"/>
              </a:ext>
            </a:extLst>
          </p:cNvPr>
          <p:cNvGraphicFramePr>
            <a:graphicFrameLocks noGrp="1"/>
          </p:cNvGraphicFramePr>
          <p:nvPr>
            <p:extLst>
              <p:ext uri="{D42A27DB-BD31-4B8C-83A1-F6EECF244321}">
                <p14:modId xmlns:p14="http://schemas.microsoft.com/office/powerpoint/2010/main" val="3739401553"/>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2498757485"/>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13" y="2348880"/>
            <a:ext cx="5256584" cy="3053491"/>
          </a:xfrm>
        </p:spPr>
        <p:txBody>
          <a:bodyPr>
            <a:normAutofit/>
          </a:bodyPr>
          <a:lstStyle/>
          <a:p>
            <a:pPr marL="0" indent="0">
              <a:buNone/>
            </a:pPr>
            <a:r>
              <a:rPr lang="en-US" sz="2000" b="1" dirty="0"/>
              <a:t>Vocational Life</a:t>
            </a:r>
          </a:p>
          <a:p>
            <a:r>
              <a:rPr lang="en-US" sz="2000" dirty="0"/>
              <a:t>Older women and ethnic minorities face a glass ceiling because of limited access to management training </a:t>
            </a:r>
            <a:r>
              <a:rPr lang="en-US" sz="2000"/>
              <a:t>and prejudice.</a:t>
            </a:r>
            <a:endParaRPr lang="en-US" sz="2000" dirty="0"/>
          </a:p>
          <a:p>
            <a:r>
              <a:rPr lang="en-US" sz="2000" dirty="0"/>
              <a:t>In efforts to further their career, many women leave the corporate world to start their </a:t>
            </a:r>
            <a:r>
              <a:rPr lang="en-US" sz="2000"/>
              <a:t>own businesses.   </a:t>
            </a:r>
            <a:endParaRPr lang="en-US" sz="2000" dirty="0"/>
          </a:p>
        </p:txBody>
      </p:sp>
      <p:sp>
        <p:nvSpPr>
          <p:cNvPr id="8" name="Title 1">
            <a:extLst>
              <a:ext uri="{FF2B5EF4-FFF2-40B4-BE49-F238E27FC236}">
                <a16:creationId xmlns:a16="http://schemas.microsoft.com/office/drawing/2014/main" id="{28B93D7A-69CC-4A7F-B135-6B1F23DF0A43}"/>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Emotional, Social, MoraI Development in Adulthood</a:t>
            </a:r>
          </a:p>
        </p:txBody>
      </p:sp>
      <p:pic>
        <p:nvPicPr>
          <p:cNvPr id="24578" name="Picture 2" descr="Image result for middle aged women entrepreneurs">
            <a:extLst>
              <a:ext uri="{FF2B5EF4-FFF2-40B4-BE49-F238E27FC236}">
                <a16:creationId xmlns:a16="http://schemas.microsoft.com/office/drawing/2014/main" id="{14B56DD3-0AF4-49F2-A032-3284681596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9476" y="2204864"/>
            <a:ext cx="5138504" cy="342566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a:extLst>
              <a:ext uri="{FF2B5EF4-FFF2-40B4-BE49-F238E27FC236}">
                <a16:creationId xmlns:a16="http://schemas.microsoft.com/office/drawing/2014/main" id="{308E035F-B88E-46D9-9455-8F46DD4C0A4B}"/>
              </a:ext>
            </a:extLst>
          </p:cNvPr>
          <p:cNvGraphicFramePr>
            <a:graphicFrameLocks noGrp="1"/>
          </p:cNvGraphicFramePr>
          <p:nvPr>
            <p:extLst>
              <p:ext uri="{D42A27DB-BD31-4B8C-83A1-F6EECF244321}">
                <p14:modId xmlns:p14="http://schemas.microsoft.com/office/powerpoint/2010/main" val="3739401553"/>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1238699908"/>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95401" y="1344190"/>
            <a:ext cx="10809212" cy="788666"/>
          </a:xfrm>
        </p:spPr>
        <p:txBody>
          <a:bodyPr/>
          <a:lstStyle/>
          <a:p>
            <a:pPr algn="ctr"/>
            <a:r>
              <a:rPr lang="en-CA" dirty="0">
                <a:solidFill>
                  <a:schemeClr val="tx1">
                    <a:lumMod val="50000"/>
                    <a:lumOff val="50000"/>
                  </a:schemeClr>
                </a:solidFill>
              </a:rPr>
              <a:t>Cognitive Changes in Adulthood</a:t>
            </a:r>
          </a:p>
        </p:txBody>
      </p:sp>
      <p:sp>
        <p:nvSpPr>
          <p:cNvPr id="3" name="Content Placeholder 2"/>
          <p:cNvSpPr>
            <a:spLocks noGrp="1"/>
          </p:cNvSpPr>
          <p:nvPr>
            <p:ph idx="1"/>
          </p:nvPr>
        </p:nvSpPr>
        <p:spPr>
          <a:xfrm>
            <a:off x="695400" y="2205158"/>
            <a:ext cx="7128792" cy="3672129"/>
          </a:xfrm>
        </p:spPr>
        <p:txBody>
          <a:bodyPr>
            <a:normAutofit/>
          </a:bodyPr>
          <a:lstStyle/>
          <a:p>
            <a:pPr marL="0" indent="0">
              <a:buNone/>
            </a:pPr>
            <a:r>
              <a:rPr lang="en-CA" sz="2800" b="1" dirty="0">
                <a:solidFill>
                  <a:schemeClr val="tx1"/>
                </a:solidFill>
              </a:rPr>
              <a:t>Structure of thought</a:t>
            </a:r>
          </a:p>
          <a:p>
            <a:r>
              <a:rPr lang="en-CA" sz="2200" dirty="0">
                <a:solidFill>
                  <a:schemeClr val="tx1"/>
                </a:solidFill>
              </a:rPr>
              <a:t>According to Perry’s </a:t>
            </a:r>
            <a:r>
              <a:rPr lang="en-CA" sz="2200" b="1" dirty="0">
                <a:solidFill>
                  <a:schemeClr val="tx1"/>
                </a:solidFill>
              </a:rPr>
              <a:t>theory of epistemic thought, </a:t>
            </a:r>
            <a:r>
              <a:rPr lang="en-CA" sz="2200" dirty="0">
                <a:solidFill>
                  <a:schemeClr val="tx1"/>
                </a:solidFill>
              </a:rPr>
              <a:t>college students move from </a:t>
            </a:r>
            <a:r>
              <a:rPr lang="en-CA" sz="2200" b="1">
                <a:solidFill>
                  <a:schemeClr val="tx1"/>
                </a:solidFill>
              </a:rPr>
              <a:t>dualistic thinking </a:t>
            </a:r>
            <a:r>
              <a:rPr lang="en-CA" sz="2200">
                <a:solidFill>
                  <a:schemeClr val="tx1"/>
                </a:solidFill>
              </a:rPr>
              <a:t>(dividing </a:t>
            </a:r>
            <a:r>
              <a:rPr lang="en-CA" sz="2200" dirty="0">
                <a:solidFill>
                  <a:schemeClr val="tx1"/>
                </a:solidFill>
              </a:rPr>
              <a:t>information into right </a:t>
            </a:r>
            <a:r>
              <a:rPr lang="en-CA" sz="2200">
                <a:solidFill>
                  <a:schemeClr val="tx1"/>
                </a:solidFill>
              </a:rPr>
              <a:t>and wrong), </a:t>
            </a:r>
            <a:r>
              <a:rPr lang="en-CA" sz="2200" dirty="0">
                <a:solidFill>
                  <a:schemeClr val="tx1"/>
                </a:solidFill>
              </a:rPr>
              <a:t>to </a:t>
            </a:r>
            <a:r>
              <a:rPr lang="en-CA" sz="2200" b="1">
                <a:solidFill>
                  <a:schemeClr val="tx1"/>
                </a:solidFill>
              </a:rPr>
              <a:t>relativistic thinking </a:t>
            </a:r>
            <a:r>
              <a:rPr lang="en-CA" sz="2200">
                <a:solidFill>
                  <a:schemeClr val="tx1"/>
                </a:solidFill>
              </a:rPr>
              <a:t>(awareness </a:t>
            </a:r>
            <a:r>
              <a:rPr lang="en-CA" sz="2200" dirty="0">
                <a:solidFill>
                  <a:schemeClr val="tx1"/>
                </a:solidFill>
              </a:rPr>
              <a:t>of </a:t>
            </a:r>
            <a:r>
              <a:rPr lang="en-CA" sz="2200">
                <a:solidFill>
                  <a:schemeClr val="tx1"/>
                </a:solidFill>
              </a:rPr>
              <a:t>multiple truths).</a:t>
            </a:r>
          </a:p>
          <a:p>
            <a:r>
              <a:rPr lang="en-CA" sz="2200">
                <a:solidFill>
                  <a:schemeClr val="tx1"/>
                </a:solidFill>
              </a:rPr>
              <a:t>The most mature individuals progress to commitment within relativistic thinking, a perspective that synthesizes contradictions.</a:t>
            </a:r>
            <a:endParaRPr lang="en-US" dirty="0"/>
          </a:p>
          <a:p>
            <a:endParaRPr lang="en-CA"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28248" y="2281095"/>
            <a:ext cx="2459336" cy="2459336"/>
          </a:xfrm>
          <a:prstGeom prst="rect">
            <a:avLst/>
          </a:prstGeom>
        </p:spPr>
      </p:pic>
      <p:sp>
        <p:nvSpPr>
          <p:cNvPr id="7" name="TextBox 6"/>
          <p:cNvSpPr txBox="1"/>
          <p:nvPr/>
        </p:nvSpPr>
        <p:spPr>
          <a:xfrm>
            <a:off x="8040216" y="5102196"/>
            <a:ext cx="3631736" cy="923330"/>
          </a:xfrm>
          <a:prstGeom prst="rect">
            <a:avLst/>
          </a:prstGeom>
          <a:noFill/>
          <a:ln>
            <a:solidFill>
              <a:schemeClr val="tx2">
                <a:lumMod val="60000"/>
                <a:lumOff val="40000"/>
              </a:schemeClr>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entury Gothic" panose="020B0502020202020204"/>
                <a:ea typeface="+mn-ea"/>
                <a:cs typeface="+mn-cs"/>
              </a:rPr>
              <a:t>For more on Perry’s theory: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entury Gothic" panose="020B0502020202020204"/>
                <a:ea typeface="+mn-ea"/>
                <a:cs typeface="+mn-cs"/>
                <a:hlinkClick r:id="rId3"/>
              </a:rPr>
              <a:t>http://gsi.berkeley.edu/teachingguide/theories/perry.html</a:t>
            </a:r>
            <a:endParaRPr kumimoji="0" lang="en-CA"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graphicFrame>
        <p:nvGraphicFramePr>
          <p:cNvPr id="9" name="Table 8">
            <a:extLst>
              <a:ext uri="{FF2B5EF4-FFF2-40B4-BE49-F238E27FC236}">
                <a16:creationId xmlns:a16="http://schemas.microsoft.com/office/drawing/2014/main" id="{3D3A1CD0-805F-405E-BE1F-56CB77669F02}"/>
              </a:ext>
            </a:extLst>
          </p:cNvPr>
          <p:cNvGraphicFramePr>
            <a:graphicFrameLocks noGrp="1"/>
          </p:cNvGraphicFramePr>
          <p:nvPr>
            <p:extLst>
              <p:ext uri="{D42A27DB-BD31-4B8C-83A1-F6EECF244321}">
                <p14:modId xmlns:p14="http://schemas.microsoft.com/office/powerpoint/2010/main" val="2001466323"/>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90832449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09" y="1988840"/>
            <a:ext cx="10737203" cy="1799456"/>
          </a:xfrm>
        </p:spPr>
        <p:txBody>
          <a:bodyPr/>
          <a:lstStyle/>
          <a:p>
            <a:pPr marL="0" indent="0">
              <a:buNone/>
            </a:pPr>
            <a:r>
              <a:rPr lang="en-US" sz="2400" b="1" dirty="0"/>
              <a:t>Expertise and creativity</a:t>
            </a:r>
          </a:p>
          <a:p>
            <a:r>
              <a:rPr lang="en-US" sz="2400" dirty="0">
                <a:solidFill>
                  <a:schemeClr val="tx1"/>
                </a:solidFill>
              </a:rPr>
              <a:t>Specialization in college and/or in one’s occupation leads to expertise, which enhances problem solving and is necessary for creativity</a:t>
            </a:r>
          </a:p>
          <a:p>
            <a:endParaRPr lang="en-CA"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7555" y="3689505"/>
            <a:ext cx="2593804" cy="2583428"/>
          </a:xfrm>
          <a:prstGeom prst="rect">
            <a:avLst/>
          </a:prstGeom>
        </p:spPr>
      </p:pic>
      <p:sp>
        <p:nvSpPr>
          <p:cNvPr id="8" name="TextBox 7"/>
          <p:cNvSpPr txBox="1"/>
          <p:nvPr/>
        </p:nvSpPr>
        <p:spPr>
          <a:xfrm>
            <a:off x="6456040" y="3689505"/>
            <a:ext cx="4608512" cy="230832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Although creativity tends to rise in early adulthood and to peak in the late thirties or early forties, its development varies across disciplines and individuals </a:t>
            </a:r>
          </a:p>
        </p:txBody>
      </p:sp>
      <p:sp>
        <p:nvSpPr>
          <p:cNvPr id="10" name="Title 1">
            <a:extLst>
              <a:ext uri="{FF2B5EF4-FFF2-40B4-BE49-F238E27FC236}">
                <a16:creationId xmlns:a16="http://schemas.microsoft.com/office/drawing/2014/main" id="{BBDBA5E9-78D6-4B2C-B6EA-846FDE7D6BBC}"/>
              </a:ext>
            </a:extLst>
          </p:cNvPr>
          <p:cNvSpPr>
            <a:spLocks noGrp="1"/>
          </p:cNvSpPr>
          <p:nvPr>
            <p:ph type="title"/>
          </p:nvPr>
        </p:nvSpPr>
        <p:spPr>
          <a:xfrm>
            <a:off x="695401" y="1196752"/>
            <a:ext cx="10809212" cy="788666"/>
          </a:xfrm>
        </p:spPr>
        <p:txBody>
          <a:bodyPr/>
          <a:lstStyle/>
          <a:p>
            <a:pPr algn="ctr"/>
            <a:r>
              <a:rPr lang="en-CA" dirty="0">
                <a:solidFill>
                  <a:schemeClr val="tx1">
                    <a:lumMod val="50000"/>
                    <a:lumOff val="50000"/>
                  </a:schemeClr>
                </a:solidFill>
              </a:rPr>
              <a:t>Cognitive Changes in Adulthood</a:t>
            </a:r>
          </a:p>
        </p:txBody>
      </p:sp>
      <p:graphicFrame>
        <p:nvGraphicFramePr>
          <p:cNvPr id="7" name="Table 6">
            <a:extLst>
              <a:ext uri="{FF2B5EF4-FFF2-40B4-BE49-F238E27FC236}">
                <a16:creationId xmlns:a16="http://schemas.microsoft.com/office/drawing/2014/main" id="{F7A4D70E-4F7C-4D03-A394-362F35DFEDF0}"/>
              </a:ext>
            </a:extLst>
          </p:cNvPr>
          <p:cNvGraphicFramePr>
            <a:graphicFrameLocks noGrp="1"/>
          </p:cNvGraphicFramePr>
          <p:nvPr>
            <p:extLst>
              <p:ext uri="{D42A27DB-BD31-4B8C-83A1-F6EECF244321}">
                <p14:modId xmlns:p14="http://schemas.microsoft.com/office/powerpoint/2010/main" val="2001466323"/>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411191349"/>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400" y="1985418"/>
            <a:ext cx="10809212" cy="1875630"/>
          </a:xfrm>
        </p:spPr>
        <p:txBody>
          <a:bodyPr>
            <a:normAutofit/>
          </a:bodyPr>
          <a:lstStyle/>
          <a:p>
            <a:pPr marL="0" indent="0">
              <a:buNone/>
            </a:pPr>
            <a:r>
              <a:rPr lang="en-US" sz="2000" b="1" dirty="0"/>
              <a:t>The college experience</a:t>
            </a:r>
          </a:p>
          <a:p>
            <a:r>
              <a:rPr lang="en-US" sz="2000" dirty="0"/>
              <a:t>Through involvement in academic programs and campus life college students gain in knowledge and reasoning ability, broaden their attitudes and values and show enhanced self-understanding </a:t>
            </a:r>
            <a:r>
              <a:rPr lang="en-US" sz="2000"/>
              <a:t>and self-esteem.</a:t>
            </a:r>
            <a:endParaRPr lang="en-CA" sz="2000" dirty="0"/>
          </a:p>
        </p:txBody>
      </p:sp>
      <p:sp>
        <p:nvSpPr>
          <p:cNvPr id="8" name="TextBox 7"/>
          <p:cNvSpPr txBox="1"/>
          <p:nvPr/>
        </p:nvSpPr>
        <p:spPr>
          <a:xfrm>
            <a:off x="4655840" y="4272418"/>
            <a:ext cx="6246143"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Drop-out rates are higher in less selective colleges and for ethnic minority students from low SES families.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91544" y="3717032"/>
            <a:ext cx="2538833" cy="2452478"/>
          </a:xfrm>
          <a:prstGeom prst="rect">
            <a:avLst/>
          </a:prstGeom>
        </p:spPr>
      </p:pic>
      <p:sp>
        <p:nvSpPr>
          <p:cNvPr id="10" name="Title 1">
            <a:extLst>
              <a:ext uri="{FF2B5EF4-FFF2-40B4-BE49-F238E27FC236}">
                <a16:creationId xmlns:a16="http://schemas.microsoft.com/office/drawing/2014/main" id="{CB74E7D1-2828-4A32-AF48-FA00473D0043}"/>
              </a:ext>
            </a:extLst>
          </p:cNvPr>
          <p:cNvSpPr>
            <a:spLocks noGrp="1"/>
          </p:cNvSpPr>
          <p:nvPr>
            <p:ph type="title"/>
          </p:nvPr>
        </p:nvSpPr>
        <p:spPr>
          <a:xfrm>
            <a:off x="695401" y="1196752"/>
            <a:ext cx="10809212" cy="788666"/>
          </a:xfrm>
        </p:spPr>
        <p:txBody>
          <a:bodyPr/>
          <a:lstStyle/>
          <a:p>
            <a:pPr algn="ctr"/>
            <a:r>
              <a:rPr lang="en-CA" dirty="0">
                <a:solidFill>
                  <a:schemeClr val="tx1">
                    <a:lumMod val="50000"/>
                    <a:lumOff val="50000"/>
                  </a:schemeClr>
                </a:solidFill>
              </a:rPr>
              <a:t>Cognitive Changes in Adulthood</a:t>
            </a:r>
          </a:p>
        </p:txBody>
      </p:sp>
      <p:graphicFrame>
        <p:nvGraphicFramePr>
          <p:cNvPr id="7" name="Table 6">
            <a:extLst>
              <a:ext uri="{FF2B5EF4-FFF2-40B4-BE49-F238E27FC236}">
                <a16:creationId xmlns:a16="http://schemas.microsoft.com/office/drawing/2014/main" id="{33FFED2C-D56B-48BD-AC71-3CBEA27A84F9}"/>
              </a:ext>
            </a:extLst>
          </p:cNvPr>
          <p:cNvGraphicFramePr>
            <a:graphicFrameLocks noGrp="1"/>
          </p:cNvGraphicFramePr>
          <p:nvPr>
            <p:extLst>
              <p:ext uri="{D42A27DB-BD31-4B8C-83A1-F6EECF244321}">
                <p14:modId xmlns:p14="http://schemas.microsoft.com/office/powerpoint/2010/main" val="2001466323"/>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114116458"/>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23792" y="2201442"/>
            <a:ext cx="7200798" cy="3891854"/>
          </a:xfrm>
        </p:spPr>
        <p:txBody>
          <a:bodyPr>
            <a:normAutofit/>
          </a:bodyPr>
          <a:lstStyle/>
          <a:p>
            <a:pPr marL="0" indent="0">
              <a:buNone/>
            </a:pPr>
            <a:r>
              <a:rPr lang="en-US" sz="2400" b="1" dirty="0"/>
              <a:t>Vocational choice</a:t>
            </a:r>
          </a:p>
          <a:p>
            <a:r>
              <a:rPr lang="en-US" sz="2400" dirty="0"/>
              <a:t>Vocational choice moves through a </a:t>
            </a:r>
            <a:r>
              <a:rPr lang="en-US" sz="2400" b="1" dirty="0"/>
              <a:t>fantasy period </a:t>
            </a:r>
            <a:r>
              <a:rPr lang="en-US" sz="2400" dirty="0"/>
              <a:t>in </a:t>
            </a:r>
            <a:r>
              <a:rPr lang="en-US" sz="2400"/>
              <a:t>which children explore </a:t>
            </a:r>
            <a:r>
              <a:rPr lang="en-US" sz="2400" dirty="0"/>
              <a:t>career options by fantasizing about them – a </a:t>
            </a:r>
            <a:r>
              <a:rPr lang="en-US" sz="2400" b="1" dirty="0"/>
              <a:t>tentative period </a:t>
            </a:r>
            <a:r>
              <a:rPr lang="en-US" sz="2400" dirty="0"/>
              <a:t>in </a:t>
            </a:r>
            <a:r>
              <a:rPr lang="en-US" sz="2400"/>
              <a:t>which adolescents </a:t>
            </a:r>
            <a:r>
              <a:rPr lang="en-US" sz="2400" dirty="0"/>
              <a:t>weigh different careers against their interests, abilities, and values; and a </a:t>
            </a:r>
            <a:r>
              <a:rPr lang="en-US" sz="2400" b="1" dirty="0"/>
              <a:t>realistic period</a:t>
            </a:r>
            <a:r>
              <a:rPr lang="en-US" sz="2400" dirty="0"/>
              <a:t>, in which </a:t>
            </a:r>
            <a:r>
              <a:rPr lang="en-US" sz="2400"/>
              <a:t>young adults </a:t>
            </a:r>
            <a:r>
              <a:rPr lang="en-US" sz="2400" dirty="0"/>
              <a:t>settle on a vocation category and then a </a:t>
            </a:r>
            <a:r>
              <a:rPr lang="en-US" sz="2400"/>
              <a:t>specific occupation.</a:t>
            </a:r>
            <a:endParaRPr lang="en-US" sz="2400" dirty="0"/>
          </a:p>
          <a:p>
            <a:endParaRPr lang="en-CA" dirty="0"/>
          </a:p>
        </p:txBody>
      </p:sp>
      <p:sp>
        <p:nvSpPr>
          <p:cNvPr id="8" name="Title 1">
            <a:extLst>
              <a:ext uri="{FF2B5EF4-FFF2-40B4-BE49-F238E27FC236}">
                <a16:creationId xmlns:a16="http://schemas.microsoft.com/office/drawing/2014/main" id="{E60FC35F-6533-4484-8EE0-3949C8A5B1AF}"/>
              </a:ext>
            </a:extLst>
          </p:cNvPr>
          <p:cNvSpPr>
            <a:spLocks noGrp="1"/>
          </p:cNvSpPr>
          <p:nvPr>
            <p:ph type="title"/>
          </p:nvPr>
        </p:nvSpPr>
        <p:spPr>
          <a:xfrm>
            <a:off x="695401" y="1416198"/>
            <a:ext cx="10809212" cy="788666"/>
          </a:xfrm>
        </p:spPr>
        <p:txBody>
          <a:bodyPr/>
          <a:lstStyle/>
          <a:p>
            <a:pPr algn="ctr"/>
            <a:r>
              <a:rPr lang="en-CA" dirty="0">
                <a:solidFill>
                  <a:schemeClr val="tx1">
                    <a:lumMod val="50000"/>
                    <a:lumOff val="50000"/>
                  </a:schemeClr>
                </a:solidFill>
              </a:rPr>
              <a:t>Cognitive Changes in Adulthood</a:t>
            </a:r>
          </a:p>
        </p:txBody>
      </p:sp>
      <p:pic>
        <p:nvPicPr>
          <p:cNvPr id="3074" name="Picture 2" descr="Image result for young adults vocational choices">
            <a:extLst>
              <a:ext uri="{FF2B5EF4-FFF2-40B4-BE49-F238E27FC236}">
                <a16:creationId xmlns:a16="http://schemas.microsoft.com/office/drawing/2014/main" id="{17CE4CBD-95DB-4593-9167-88CFEC3470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384" y="2267908"/>
            <a:ext cx="3523989" cy="375892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a:extLst>
              <a:ext uri="{FF2B5EF4-FFF2-40B4-BE49-F238E27FC236}">
                <a16:creationId xmlns:a16="http://schemas.microsoft.com/office/drawing/2014/main" id="{767683B3-76C1-49F6-8ACE-410B507BFB12}"/>
              </a:ext>
            </a:extLst>
          </p:cNvPr>
          <p:cNvGraphicFramePr>
            <a:graphicFrameLocks noGrp="1"/>
          </p:cNvGraphicFramePr>
          <p:nvPr>
            <p:extLst>
              <p:ext uri="{D42A27DB-BD31-4B8C-83A1-F6EECF244321}">
                <p14:modId xmlns:p14="http://schemas.microsoft.com/office/powerpoint/2010/main" val="2001466323"/>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24932534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3605" y="2492896"/>
            <a:ext cx="5184576" cy="3528391"/>
          </a:xfrm>
        </p:spPr>
        <p:txBody>
          <a:bodyPr>
            <a:normAutofit/>
          </a:bodyPr>
          <a:lstStyle/>
          <a:p>
            <a:pPr marL="0" indent="0">
              <a:buNone/>
            </a:pPr>
            <a:r>
              <a:rPr lang="en-US" sz="2400" b="1" dirty="0"/>
              <a:t>Vocational choice</a:t>
            </a:r>
          </a:p>
          <a:p>
            <a:r>
              <a:rPr lang="en-US" sz="2400" dirty="0"/>
              <a:t>Vocational choice is influenced by personality, parents, provision of educational opportunities, vocational information and encouragement and close relationships </a:t>
            </a:r>
            <a:r>
              <a:rPr lang="en-US" sz="2400"/>
              <a:t>with teachers.</a:t>
            </a:r>
            <a:endParaRPr lang="en-CA"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58181" y="2636912"/>
            <a:ext cx="4896938" cy="3258689"/>
          </a:xfrm>
          <a:prstGeom prst="rect">
            <a:avLst/>
          </a:prstGeom>
        </p:spPr>
      </p:pic>
      <p:sp>
        <p:nvSpPr>
          <p:cNvPr id="8" name="Title 1">
            <a:extLst>
              <a:ext uri="{FF2B5EF4-FFF2-40B4-BE49-F238E27FC236}">
                <a16:creationId xmlns:a16="http://schemas.microsoft.com/office/drawing/2014/main" id="{E8AFF425-F5B0-40E0-B20B-C8B89C3EF43D}"/>
              </a:ext>
            </a:extLst>
          </p:cNvPr>
          <p:cNvSpPr>
            <a:spLocks noGrp="1"/>
          </p:cNvSpPr>
          <p:nvPr>
            <p:ph type="title"/>
          </p:nvPr>
        </p:nvSpPr>
        <p:spPr>
          <a:xfrm>
            <a:off x="695401" y="1416198"/>
            <a:ext cx="10809212" cy="788666"/>
          </a:xfrm>
        </p:spPr>
        <p:txBody>
          <a:bodyPr/>
          <a:lstStyle/>
          <a:p>
            <a:pPr algn="ctr"/>
            <a:r>
              <a:rPr lang="en-CA" dirty="0">
                <a:solidFill>
                  <a:schemeClr val="tx1">
                    <a:lumMod val="50000"/>
                    <a:lumOff val="50000"/>
                  </a:schemeClr>
                </a:solidFill>
              </a:rPr>
              <a:t>Cognitive Changes in  Adulthood</a:t>
            </a:r>
          </a:p>
        </p:txBody>
      </p:sp>
      <p:graphicFrame>
        <p:nvGraphicFramePr>
          <p:cNvPr id="6" name="Table 5">
            <a:extLst>
              <a:ext uri="{FF2B5EF4-FFF2-40B4-BE49-F238E27FC236}">
                <a16:creationId xmlns:a16="http://schemas.microsoft.com/office/drawing/2014/main" id="{06D50002-749D-41F2-8B0A-5EB2B64E1072}"/>
              </a:ext>
            </a:extLst>
          </p:cNvPr>
          <p:cNvGraphicFramePr>
            <a:graphicFrameLocks noGrp="1"/>
          </p:cNvGraphicFramePr>
          <p:nvPr>
            <p:extLst>
              <p:ext uri="{D42A27DB-BD31-4B8C-83A1-F6EECF244321}">
                <p14:modId xmlns:p14="http://schemas.microsoft.com/office/powerpoint/2010/main" val="2001466323"/>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25413358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3451" y="1556792"/>
            <a:ext cx="9865096" cy="1512168"/>
          </a:xfrm>
        </p:spPr>
        <p:txBody>
          <a:bodyPr>
            <a:normAutofit/>
          </a:bodyPr>
          <a:lstStyle/>
          <a:p>
            <a:pPr marL="0" indent="0" algn="ctr">
              <a:buNone/>
            </a:pPr>
            <a:r>
              <a:rPr lang="en-CA" sz="2400" b="1" dirty="0"/>
              <a:t>Refer to the following article for an in-depth look at adult learning, beginning on page 26.</a:t>
            </a:r>
          </a:p>
          <a:p>
            <a:pPr marL="0" indent="0" algn="ctr">
              <a:buNone/>
            </a:pPr>
            <a:r>
              <a:rPr lang="en-CA" b="1" dirty="0">
                <a:hlinkClick r:id="rId3"/>
              </a:rPr>
              <a:t>http://www.jblearning.com/samples/0763751375/46436_CH05_000_000.pdf</a:t>
            </a:r>
            <a:endParaRPr lang="en-CA" b="1" dirty="0"/>
          </a:p>
          <a:p>
            <a:pPr marL="0" indent="0">
              <a:buNone/>
            </a:pPr>
            <a:endParaRPr lang="en-CA" dirty="0"/>
          </a:p>
          <a:p>
            <a:pPr marL="0" indent="0" algn="ctr">
              <a:buNone/>
            </a:pPr>
            <a:endParaRPr lang="en-CA" dirty="0"/>
          </a:p>
          <a:p>
            <a:pPr marL="0" indent="0" algn="ctr">
              <a:buNone/>
            </a:pPr>
            <a:endParaRPr lang="en-CA" dirty="0"/>
          </a:p>
        </p:txBody>
      </p:sp>
      <p:pic>
        <p:nvPicPr>
          <p:cNvPr id="2050" name="Picture 2" descr="Image result for learning adulthood">
            <a:extLst>
              <a:ext uri="{FF2B5EF4-FFF2-40B4-BE49-F238E27FC236}">
                <a16:creationId xmlns:a16="http://schemas.microsoft.com/office/drawing/2014/main" id="{6FDC52EC-629F-4CB7-8B74-BF1EEC1F25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5067" y="3140968"/>
            <a:ext cx="4401864" cy="293687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a:extLst>
              <a:ext uri="{FF2B5EF4-FFF2-40B4-BE49-F238E27FC236}">
                <a16:creationId xmlns:a16="http://schemas.microsoft.com/office/drawing/2014/main" id="{7F1A40A2-DA8D-4C11-8D45-8604B913FFAD}"/>
              </a:ext>
            </a:extLst>
          </p:cNvPr>
          <p:cNvGraphicFramePr>
            <a:graphicFrameLocks noGrp="1"/>
          </p:cNvGraphicFramePr>
          <p:nvPr>
            <p:extLst>
              <p:ext uri="{D42A27DB-BD31-4B8C-83A1-F6EECF244321}">
                <p14:modId xmlns:p14="http://schemas.microsoft.com/office/powerpoint/2010/main" val="2001466323"/>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85083350"/>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09" y="2132856"/>
            <a:ext cx="6048671" cy="4248472"/>
          </a:xfrm>
        </p:spPr>
        <p:txBody>
          <a:bodyPr>
            <a:normAutofit/>
          </a:bodyPr>
          <a:lstStyle/>
          <a:p>
            <a:pPr marL="0" indent="0">
              <a:buNone/>
            </a:pPr>
            <a:r>
              <a:rPr lang="en-US" sz="2000" b="1" dirty="0"/>
              <a:t>Mental abilities</a:t>
            </a:r>
          </a:p>
          <a:p>
            <a:r>
              <a:rPr lang="en-CA" sz="2000"/>
              <a:t>Early cross-sectional </a:t>
            </a:r>
            <a:r>
              <a:rPr lang="en-CA" sz="2000" dirty="0"/>
              <a:t>research showed a peak in intelligence test performance around age 35 followed by a steep decline, whereas longitudinal evidence revealed modest gains </a:t>
            </a:r>
            <a:r>
              <a:rPr lang="en-CA" sz="2000"/>
              <a:t>in mid-life.</a:t>
            </a:r>
            <a:endParaRPr lang="en-CA" sz="2000" dirty="0"/>
          </a:p>
          <a:p>
            <a:r>
              <a:rPr lang="en-CA" sz="2000" dirty="0"/>
              <a:t>Using a sequential design Schaie found that the cross sectional steep drop off largely resulted from cohort effects, as each new generation experienced better health </a:t>
            </a:r>
            <a:r>
              <a:rPr lang="en-CA" sz="2000"/>
              <a:t>and education.  </a:t>
            </a:r>
            <a:endParaRPr lang="en-CA" sz="2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6120" y="1816260"/>
            <a:ext cx="2808312" cy="2808312"/>
          </a:xfrm>
          <a:prstGeom prst="rect">
            <a:avLst/>
          </a:prstGeom>
        </p:spPr>
      </p:pic>
      <p:sp>
        <p:nvSpPr>
          <p:cNvPr id="5" name="TextBox 4"/>
          <p:cNvSpPr txBox="1"/>
          <p:nvPr/>
        </p:nvSpPr>
        <p:spPr>
          <a:xfrm>
            <a:off x="7176120" y="4797152"/>
            <a:ext cx="2808312" cy="1754326"/>
          </a:xfrm>
          <a:prstGeom prst="rect">
            <a:avLst/>
          </a:prstGeom>
          <a:noFill/>
          <a:ln>
            <a:solidFill>
              <a:schemeClr val="tx2">
                <a:lumMod val="60000"/>
                <a:lumOff val="40000"/>
              </a:schemeClr>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entury Gothic" panose="020B0502020202020204"/>
                <a:ea typeface="+mn-ea"/>
                <a:cs typeface="+mn-cs"/>
              </a:rPr>
              <a:t>For more on </a:t>
            </a:r>
            <a:r>
              <a:rPr kumimoji="0" lang="en-CA" sz="1800" b="0" i="0" u="none" strike="noStrike" kern="1200" cap="none" spc="0" normalizeH="0" baseline="0" noProof="0" dirty="0" err="1">
                <a:ln>
                  <a:noFill/>
                </a:ln>
                <a:solidFill>
                  <a:prstClr val="black"/>
                </a:solidFill>
                <a:effectLst/>
                <a:uLnTx/>
                <a:uFillTx/>
                <a:latin typeface="Century Gothic" panose="020B0502020202020204"/>
                <a:ea typeface="+mn-ea"/>
                <a:cs typeface="+mn-cs"/>
              </a:rPr>
              <a:t>Schaie’s</a:t>
            </a:r>
            <a:r>
              <a:rPr kumimoji="0" lang="en-CA" sz="1800" b="0" i="0" u="none" strike="noStrike" kern="1200" cap="none" spc="0" normalizeH="0" baseline="0" noProof="0" dirty="0">
                <a:ln>
                  <a:noFill/>
                </a:ln>
                <a:solidFill>
                  <a:prstClr val="black"/>
                </a:solidFill>
                <a:effectLst/>
                <a:uLnTx/>
                <a:uFillTx/>
                <a:latin typeface="Century Gothic" panose="020B0502020202020204"/>
                <a:ea typeface="+mn-ea"/>
                <a:cs typeface="+mn-cs"/>
              </a:rPr>
              <a:t> theory: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entury Gothic" panose="020B0502020202020204"/>
                <a:ea typeface="+mn-ea"/>
                <a:cs typeface="+mn-cs"/>
                <a:hlinkClick r:id="rId3"/>
              </a:rPr>
              <a:t>http://www.uwpsychiatry.org/sls/publications/stg_theo_mdl_adlt_cog_dev.pdf</a:t>
            </a:r>
            <a:endParaRPr kumimoji="0" lang="en-CA"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8" name="Title 1">
            <a:extLst>
              <a:ext uri="{FF2B5EF4-FFF2-40B4-BE49-F238E27FC236}">
                <a16:creationId xmlns:a16="http://schemas.microsoft.com/office/drawing/2014/main" id="{5A9351B7-2E2D-475A-AC18-CC8895A78D45}"/>
              </a:ext>
            </a:extLst>
          </p:cNvPr>
          <p:cNvSpPr>
            <a:spLocks noGrp="1"/>
          </p:cNvSpPr>
          <p:nvPr>
            <p:ph type="title"/>
          </p:nvPr>
        </p:nvSpPr>
        <p:spPr>
          <a:xfrm>
            <a:off x="695401" y="1124744"/>
            <a:ext cx="10809212" cy="788666"/>
          </a:xfrm>
        </p:spPr>
        <p:txBody>
          <a:bodyPr/>
          <a:lstStyle/>
          <a:p>
            <a:r>
              <a:rPr lang="en-CA" dirty="0">
                <a:solidFill>
                  <a:schemeClr val="tx1">
                    <a:lumMod val="50000"/>
                    <a:lumOff val="50000"/>
                  </a:schemeClr>
                </a:solidFill>
              </a:rPr>
              <a:t>Cognitive Changes in Adulthood</a:t>
            </a:r>
          </a:p>
        </p:txBody>
      </p:sp>
      <p:graphicFrame>
        <p:nvGraphicFramePr>
          <p:cNvPr id="7" name="Table 6">
            <a:extLst>
              <a:ext uri="{FF2B5EF4-FFF2-40B4-BE49-F238E27FC236}">
                <a16:creationId xmlns:a16="http://schemas.microsoft.com/office/drawing/2014/main" id="{8061875B-857A-46FA-B542-17157D0C31EC}"/>
              </a:ext>
            </a:extLst>
          </p:cNvPr>
          <p:cNvGraphicFramePr>
            <a:graphicFrameLocks noGrp="1"/>
          </p:cNvGraphicFramePr>
          <p:nvPr>
            <p:extLst>
              <p:ext uri="{D42A27DB-BD31-4B8C-83A1-F6EECF244321}">
                <p14:modId xmlns:p14="http://schemas.microsoft.com/office/powerpoint/2010/main" val="2001466323"/>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2141081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1424" y="1913410"/>
            <a:ext cx="5112569" cy="4392488"/>
          </a:xfrm>
        </p:spPr>
        <p:txBody>
          <a:bodyPr>
            <a:normAutofit/>
          </a:bodyPr>
          <a:lstStyle/>
          <a:p>
            <a:pPr marL="0" indent="0">
              <a:buNone/>
            </a:pPr>
            <a:r>
              <a:rPr lang="en-US" sz="2000" b="1" dirty="0"/>
              <a:t>Mental abilities</a:t>
            </a:r>
          </a:p>
          <a:p>
            <a:r>
              <a:rPr lang="en-CA" sz="2000"/>
              <a:t>Psychologist Raymond Cattell suggested two different forms of intelligence. </a:t>
            </a:r>
          </a:p>
          <a:p>
            <a:r>
              <a:rPr lang="en-CA" sz="2000" b="1"/>
              <a:t>Fluid intelligence</a:t>
            </a:r>
            <a:r>
              <a:rPr lang="en-CA" sz="2000"/>
              <a:t> is defined as the ability to solve new problems, use logic in new situations, and identify patterns. </a:t>
            </a:r>
          </a:p>
          <a:p>
            <a:r>
              <a:rPr lang="en-CA" sz="2000"/>
              <a:t>In contrast, </a:t>
            </a:r>
            <a:r>
              <a:rPr lang="en-CA" sz="2000" b="1"/>
              <a:t>crystallized intelligence</a:t>
            </a:r>
            <a:r>
              <a:rPr lang="en-CA" sz="2000"/>
              <a:t> is defined as the ability to use learned knowledge and experience.</a:t>
            </a:r>
          </a:p>
        </p:txBody>
      </p:sp>
      <p:sp>
        <p:nvSpPr>
          <p:cNvPr id="7" name="Title 1">
            <a:extLst>
              <a:ext uri="{FF2B5EF4-FFF2-40B4-BE49-F238E27FC236}">
                <a16:creationId xmlns:a16="http://schemas.microsoft.com/office/drawing/2014/main" id="{3746F1FC-992F-40B0-93F8-972CF70AF8F1}"/>
              </a:ext>
            </a:extLst>
          </p:cNvPr>
          <p:cNvSpPr>
            <a:spLocks noGrp="1"/>
          </p:cNvSpPr>
          <p:nvPr>
            <p:ph type="title"/>
          </p:nvPr>
        </p:nvSpPr>
        <p:spPr>
          <a:xfrm>
            <a:off x="695401" y="1124744"/>
            <a:ext cx="10809212" cy="788666"/>
          </a:xfrm>
        </p:spPr>
        <p:txBody>
          <a:bodyPr/>
          <a:lstStyle/>
          <a:p>
            <a:pPr algn="ctr"/>
            <a:r>
              <a:rPr lang="en-CA" dirty="0">
                <a:solidFill>
                  <a:schemeClr val="tx1">
                    <a:lumMod val="50000"/>
                    <a:lumOff val="50000"/>
                  </a:schemeClr>
                </a:solidFill>
              </a:rPr>
              <a:t>Cognitive Changes in Adulthood</a:t>
            </a:r>
          </a:p>
        </p:txBody>
      </p:sp>
      <p:pic>
        <p:nvPicPr>
          <p:cNvPr id="9" name="Picture 8">
            <a:extLst>
              <a:ext uri="{FF2B5EF4-FFF2-40B4-BE49-F238E27FC236}">
                <a16:creationId xmlns:a16="http://schemas.microsoft.com/office/drawing/2014/main" id="{44DA33CB-F568-4202-A4E5-417056936C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5216" y="2348880"/>
            <a:ext cx="5112568" cy="3494920"/>
          </a:xfrm>
          <a:prstGeom prst="rect">
            <a:avLst/>
          </a:prstGeom>
        </p:spPr>
      </p:pic>
      <p:graphicFrame>
        <p:nvGraphicFramePr>
          <p:cNvPr id="6" name="Table 5">
            <a:extLst>
              <a:ext uri="{FF2B5EF4-FFF2-40B4-BE49-F238E27FC236}">
                <a16:creationId xmlns:a16="http://schemas.microsoft.com/office/drawing/2014/main" id="{BD5B05EC-F70A-491D-8A85-ADC5B97F541E}"/>
              </a:ext>
            </a:extLst>
          </p:cNvPr>
          <p:cNvGraphicFramePr>
            <a:graphicFrameLocks noGrp="1"/>
          </p:cNvGraphicFramePr>
          <p:nvPr>
            <p:extLst>
              <p:ext uri="{D42A27DB-BD31-4B8C-83A1-F6EECF244321}">
                <p14:modId xmlns:p14="http://schemas.microsoft.com/office/powerpoint/2010/main" val="2001466323"/>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043240755"/>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09" y="1772816"/>
            <a:ext cx="10625850" cy="2647950"/>
          </a:xfrm>
        </p:spPr>
        <p:txBody>
          <a:bodyPr>
            <a:normAutofit/>
          </a:bodyPr>
          <a:lstStyle/>
          <a:p>
            <a:pPr marL="0" indent="0">
              <a:buNone/>
            </a:pPr>
            <a:r>
              <a:rPr lang="en-US" sz="2000" b="1" dirty="0"/>
              <a:t>Information processing</a:t>
            </a:r>
          </a:p>
          <a:p>
            <a:r>
              <a:rPr lang="en-CA"/>
              <a:t>Speed </a:t>
            </a:r>
            <a:r>
              <a:rPr lang="en-CA" dirty="0"/>
              <a:t>of cognitive processing slows </a:t>
            </a:r>
            <a:r>
              <a:rPr lang="en-CA"/>
              <a:t>with age. </a:t>
            </a:r>
            <a:endParaRPr lang="en-CA" dirty="0"/>
          </a:p>
          <a:p>
            <a:r>
              <a:rPr lang="en-CA" dirty="0"/>
              <a:t>As reaction slows, people perform less well on complex memory, reasoning, </a:t>
            </a:r>
            <a:r>
              <a:rPr lang="en-CA"/>
              <a:t>and problem-solving </a:t>
            </a:r>
            <a:r>
              <a:rPr lang="en-CA" dirty="0"/>
              <a:t>tasks, and especially on fluid </a:t>
            </a:r>
            <a:r>
              <a:rPr lang="en-CA"/>
              <a:t>ability items.</a:t>
            </a:r>
            <a:endParaRPr lang="en-CA" dirty="0"/>
          </a:p>
          <a:p>
            <a:r>
              <a:rPr lang="en-CA"/>
              <a:t>Middle-age </a:t>
            </a:r>
            <a:r>
              <a:rPr lang="en-CA" dirty="0"/>
              <a:t>people show decline in ability to divide their attention, focus on relevant stimuli, and switch from one task to another. Cognitive inhibition becomes more difficult, at times prompting distractibility.</a:t>
            </a:r>
          </a:p>
        </p:txBody>
      </p:sp>
      <p:sp>
        <p:nvSpPr>
          <p:cNvPr id="6" name="Title 1">
            <a:extLst>
              <a:ext uri="{FF2B5EF4-FFF2-40B4-BE49-F238E27FC236}">
                <a16:creationId xmlns:a16="http://schemas.microsoft.com/office/drawing/2014/main" id="{C25B57AD-E4DB-4575-A75A-2AAAF6208C21}"/>
              </a:ext>
            </a:extLst>
          </p:cNvPr>
          <p:cNvSpPr>
            <a:spLocks noGrp="1"/>
          </p:cNvSpPr>
          <p:nvPr>
            <p:ph type="title"/>
          </p:nvPr>
        </p:nvSpPr>
        <p:spPr>
          <a:xfrm>
            <a:off x="695401" y="1124744"/>
            <a:ext cx="10809212" cy="788666"/>
          </a:xfrm>
        </p:spPr>
        <p:txBody>
          <a:bodyPr/>
          <a:lstStyle/>
          <a:p>
            <a:pPr algn="ctr"/>
            <a:r>
              <a:rPr lang="en-CA" dirty="0">
                <a:solidFill>
                  <a:schemeClr val="tx1">
                    <a:lumMod val="50000"/>
                    <a:lumOff val="50000"/>
                  </a:schemeClr>
                </a:solidFill>
              </a:rPr>
              <a:t>Cognitive Changes in Adulthood</a:t>
            </a:r>
          </a:p>
        </p:txBody>
      </p:sp>
      <p:pic>
        <p:nvPicPr>
          <p:cNvPr id="25602" name="Picture 2" descr="Image result for cognitive information processing cartoon">
            <a:extLst>
              <a:ext uri="{FF2B5EF4-FFF2-40B4-BE49-F238E27FC236}">
                <a16:creationId xmlns:a16="http://schemas.microsoft.com/office/drawing/2014/main" id="{3F4A5155-3995-4952-8365-1554B16E5D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7688" y="4346664"/>
            <a:ext cx="6120680" cy="217868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le 7">
            <a:extLst>
              <a:ext uri="{FF2B5EF4-FFF2-40B4-BE49-F238E27FC236}">
                <a16:creationId xmlns:a16="http://schemas.microsoft.com/office/drawing/2014/main" id="{FC712047-1517-4C79-8E70-6AEC08432222}"/>
              </a:ext>
            </a:extLst>
          </p:cNvPr>
          <p:cNvGraphicFramePr>
            <a:graphicFrameLocks noGrp="1"/>
          </p:cNvGraphicFramePr>
          <p:nvPr>
            <p:extLst>
              <p:ext uri="{D42A27DB-BD31-4B8C-83A1-F6EECF244321}">
                <p14:modId xmlns:p14="http://schemas.microsoft.com/office/powerpoint/2010/main" val="2001466323"/>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253260810"/>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77137" y="1916832"/>
            <a:ext cx="5847453" cy="4467918"/>
          </a:xfrm>
        </p:spPr>
        <p:txBody>
          <a:bodyPr>
            <a:normAutofit fontScale="92500" lnSpcReduction="10000"/>
          </a:bodyPr>
          <a:lstStyle/>
          <a:p>
            <a:pPr marL="0" indent="0">
              <a:buNone/>
            </a:pPr>
            <a:r>
              <a:rPr lang="en-US" sz="2000" b="1" dirty="0"/>
              <a:t>Information processing</a:t>
            </a:r>
          </a:p>
          <a:p>
            <a:r>
              <a:rPr lang="en-CA" sz="2000"/>
              <a:t>Adults in midlife </a:t>
            </a:r>
            <a:r>
              <a:rPr lang="en-CA" sz="2000" dirty="0"/>
              <a:t>retain less information in working memory, largely to a decline in use of memory </a:t>
            </a:r>
            <a:r>
              <a:rPr lang="en-CA" sz="2000"/>
              <a:t>strategies.</a:t>
            </a:r>
          </a:p>
          <a:p>
            <a:r>
              <a:rPr lang="en-CA" sz="2000"/>
              <a:t>Task training </a:t>
            </a:r>
            <a:r>
              <a:rPr lang="en-CA" sz="2000" dirty="0"/>
              <a:t>and metacognitive knowledge enable older adults to compensate for </a:t>
            </a:r>
            <a:r>
              <a:rPr lang="en-CA" sz="2000"/>
              <a:t>age-related decline.</a:t>
            </a:r>
            <a:endParaRPr lang="en-CA" sz="2000" dirty="0"/>
          </a:p>
          <a:p>
            <a:r>
              <a:rPr lang="en-CA" sz="2000" dirty="0"/>
              <a:t>As expertise increases</a:t>
            </a:r>
            <a:r>
              <a:rPr lang="en-CA" sz="2000"/>
              <a:t>, middle-aged </a:t>
            </a:r>
            <a:r>
              <a:rPr lang="en-CA" sz="2000" dirty="0"/>
              <a:t>adults in all walks of life often become good at </a:t>
            </a:r>
            <a:r>
              <a:rPr lang="en-CA" sz="2000"/>
              <a:t>practical problem-solving.</a:t>
            </a:r>
            <a:endParaRPr lang="en-CA" sz="2000" dirty="0"/>
          </a:p>
          <a:p>
            <a:r>
              <a:rPr lang="en-CA" sz="2000" dirty="0"/>
              <a:t>Creativity becomes more deliberately thoughtful, </a:t>
            </a:r>
            <a:r>
              <a:rPr lang="en-CA" sz="2000"/>
              <a:t>and shifts to </a:t>
            </a:r>
            <a:r>
              <a:rPr lang="en-CA" sz="2000" dirty="0"/>
              <a:t>integrating ideas and from concern with self-expression to </a:t>
            </a:r>
            <a:r>
              <a:rPr lang="en-CA" sz="2000"/>
              <a:t>altruistic goals.</a:t>
            </a:r>
            <a:endParaRPr lang="en-CA" sz="2000" dirty="0"/>
          </a:p>
        </p:txBody>
      </p:sp>
      <p:sp>
        <p:nvSpPr>
          <p:cNvPr id="6" name="Title 1">
            <a:extLst>
              <a:ext uri="{FF2B5EF4-FFF2-40B4-BE49-F238E27FC236}">
                <a16:creationId xmlns:a16="http://schemas.microsoft.com/office/drawing/2014/main" id="{0236C624-BE11-42D3-B178-191C99A00903}"/>
              </a:ext>
            </a:extLst>
          </p:cNvPr>
          <p:cNvSpPr>
            <a:spLocks noGrp="1"/>
          </p:cNvSpPr>
          <p:nvPr>
            <p:ph type="title"/>
          </p:nvPr>
        </p:nvSpPr>
        <p:spPr>
          <a:xfrm>
            <a:off x="695401" y="1124744"/>
            <a:ext cx="10809212" cy="788666"/>
          </a:xfrm>
        </p:spPr>
        <p:txBody>
          <a:bodyPr/>
          <a:lstStyle/>
          <a:p>
            <a:pPr algn="ctr"/>
            <a:r>
              <a:rPr lang="en-CA" dirty="0">
                <a:solidFill>
                  <a:schemeClr val="tx1">
                    <a:lumMod val="50000"/>
                    <a:lumOff val="50000"/>
                  </a:schemeClr>
                </a:solidFill>
              </a:rPr>
              <a:t>Cognitive Changes in Adulthood</a:t>
            </a:r>
          </a:p>
        </p:txBody>
      </p:sp>
      <p:pic>
        <p:nvPicPr>
          <p:cNvPr id="26626" name="Picture 2" descr="Image result for creativity middle age">
            <a:extLst>
              <a:ext uri="{FF2B5EF4-FFF2-40B4-BE49-F238E27FC236}">
                <a16:creationId xmlns:a16="http://schemas.microsoft.com/office/drawing/2014/main" id="{6693C18C-DA04-46C2-86C1-B690709162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1424" y="2492896"/>
            <a:ext cx="4320479" cy="259341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aphicFrame>
        <p:nvGraphicFramePr>
          <p:cNvPr id="8" name="Table 7">
            <a:extLst>
              <a:ext uri="{FF2B5EF4-FFF2-40B4-BE49-F238E27FC236}">
                <a16:creationId xmlns:a16="http://schemas.microsoft.com/office/drawing/2014/main" id="{6B505D40-BFE5-4899-9B8F-4CF3A3F12316}"/>
              </a:ext>
            </a:extLst>
          </p:cNvPr>
          <p:cNvGraphicFramePr>
            <a:graphicFrameLocks noGrp="1"/>
          </p:cNvGraphicFramePr>
          <p:nvPr>
            <p:extLst>
              <p:ext uri="{D42A27DB-BD31-4B8C-83A1-F6EECF244321}">
                <p14:modId xmlns:p14="http://schemas.microsoft.com/office/powerpoint/2010/main" val="2001466323"/>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257038559"/>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09" y="1913410"/>
            <a:ext cx="7128791" cy="4327324"/>
          </a:xfrm>
        </p:spPr>
        <p:txBody>
          <a:bodyPr>
            <a:normAutofit fontScale="92500" lnSpcReduction="10000"/>
          </a:bodyPr>
          <a:lstStyle/>
          <a:p>
            <a:pPr marL="0" indent="0">
              <a:buNone/>
            </a:pPr>
            <a:r>
              <a:rPr lang="en-US" sz="2200" b="1" dirty="0"/>
              <a:t>Vocational Life</a:t>
            </a:r>
          </a:p>
          <a:p>
            <a:r>
              <a:rPr lang="en-CA" sz="2000" dirty="0"/>
              <a:t>At all ages and in different cultures, the relationship between vocational life and cognitive development is reciprocal. Stimulating complex work and flexible, abstract thinking support each other.</a:t>
            </a:r>
          </a:p>
          <a:p>
            <a:r>
              <a:rPr lang="en-CA" sz="2000" dirty="0"/>
              <a:t>Adults are returning to college in record numbers. The majority are women, who are often motivated by life transitions. </a:t>
            </a:r>
          </a:p>
          <a:p>
            <a:r>
              <a:rPr lang="en-CA" sz="2000" dirty="0"/>
              <a:t>Returning students must cope with a lack of recent practice at academic work, stereotypes of aging, gender, and ethnicity, and demands of </a:t>
            </a:r>
            <a:r>
              <a:rPr lang="en-CA" sz="2000"/>
              <a:t>multiple roles.</a:t>
            </a:r>
          </a:p>
          <a:p>
            <a:r>
              <a:rPr lang="en-CA" sz="2000"/>
              <a:t>Social </a:t>
            </a:r>
            <a:r>
              <a:rPr lang="en-CA" sz="2000" dirty="0"/>
              <a:t>support from family and friends and institutional services can help returning </a:t>
            </a:r>
            <a:r>
              <a:rPr lang="en-CA" sz="2000"/>
              <a:t>students succeed.</a:t>
            </a:r>
            <a:endParaRPr lang="en-CA" sz="2000" dirty="0"/>
          </a:p>
          <a:p>
            <a:endParaRPr lang="en-CA" dirty="0"/>
          </a:p>
        </p:txBody>
      </p:sp>
      <p:sp>
        <p:nvSpPr>
          <p:cNvPr id="6" name="Title 1">
            <a:extLst>
              <a:ext uri="{FF2B5EF4-FFF2-40B4-BE49-F238E27FC236}">
                <a16:creationId xmlns:a16="http://schemas.microsoft.com/office/drawing/2014/main" id="{BAC726C0-527C-46AE-9245-0EAE32AD3E6D}"/>
              </a:ext>
            </a:extLst>
          </p:cNvPr>
          <p:cNvSpPr>
            <a:spLocks noGrp="1"/>
          </p:cNvSpPr>
          <p:nvPr>
            <p:ph type="title"/>
          </p:nvPr>
        </p:nvSpPr>
        <p:spPr>
          <a:xfrm>
            <a:off x="695401" y="1124744"/>
            <a:ext cx="10809212" cy="788666"/>
          </a:xfrm>
        </p:spPr>
        <p:txBody>
          <a:bodyPr/>
          <a:lstStyle/>
          <a:p>
            <a:pPr algn="ctr"/>
            <a:r>
              <a:rPr lang="en-CA" dirty="0">
                <a:solidFill>
                  <a:schemeClr val="tx1">
                    <a:lumMod val="50000"/>
                    <a:lumOff val="50000"/>
                  </a:schemeClr>
                </a:solidFill>
              </a:rPr>
              <a:t>Cognitive Changes in Adulthood</a:t>
            </a:r>
          </a:p>
        </p:txBody>
      </p:sp>
      <p:pic>
        <p:nvPicPr>
          <p:cNvPr id="27650" name="Picture 2" descr="Image result for returning to college middle age">
            <a:extLst>
              <a:ext uri="{FF2B5EF4-FFF2-40B4-BE49-F238E27FC236}">
                <a16:creationId xmlns:a16="http://schemas.microsoft.com/office/drawing/2014/main" id="{132E0A13-2372-47CC-A02A-F2EE0FACC5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940" r="32360"/>
          <a:stretch/>
        </p:blipFill>
        <p:spPr bwMode="auto">
          <a:xfrm>
            <a:off x="8006086" y="2132856"/>
            <a:ext cx="3240360" cy="32956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le 7">
            <a:extLst>
              <a:ext uri="{FF2B5EF4-FFF2-40B4-BE49-F238E27FC236}">
                <a16:creationId xmlns:a16="http://schemas.microsoft.com/office/drawing/2014/main" id="{0F81BF9A-BEEA-4CC2-BEFD-44438951F234}"/>
              </a:ext>
            </a:extLst>
          </p:cNvPr>
          <p:cNvGraphicFramePr>
            <a:graphicFrameLocks noGrp="1"/>
          </p:cNvGraphicFramePr>
          <p:nvPr>
            <p:extLst>
              <p:ext uri="{D42A27DB-BD31-4B8C-83A1-F6EECF244321}">
                <p14:modId xmlns:p14="http://schemas.microsoft.com/office/powerpoint/2010/main" val="2001466323"/>
              </p:ext>
            </p:extLst>
          </p:nvPr>
        </p:nvGraphicFramePr>
        <p:xfrm>
          <a:off x="767409" y="332656"/>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20000"/>
                    </a:ext>
                  </a:extLst>
                </a:gridCol>
                <a:gridCol w="3487842">
                  <a:extLst>
                    <a:ext uri="{9D8B030D-6E8A-4147-A177-3AD203B41FA5}">
                      <a16:colId xmlns:a16="http://schemas.microsoft.com/office/drawing/2014/main" val="20001"/>
                    </a:ext>
                  </a:extLst>
                </a:gridCol>
                <a:gridCol w="3487842">
                  <a:extLst>
                    <a:ext uri="{9D8B030D-6E8A-4147-A177-3AD203B41FA5}">
                      <a16:colId xmlns:a16="http://schemas.microsoft.com/office/drawing/2014/main" val="20002"/>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59606621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descr="13 beautiful wedding traditions around the world - Springfield House">
            <a:extLst>
              <a:ext uri="{FF2B5EF4-FFF2-40B4-BE49-F238E27FC236}">
                <a16:creationId xmlns:a16="http://schemas.microsoft.com/office/drawing/2014/main" id="{86078CA3-68F9-4123-9B84-26A37AF0BB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284" r="14991" b="-1"/>
          <a:stretch>
            <a:fillRect/>
          </a:stretch>
        </p:blipFill>
        <p:spPr bwMode="auto">
          <a:xfrm>
            <a:off x="1" y="10"/>
            <a:ext cx="7574440" cy="6857990"/>
          </a:xfrm>
          <a:prstGeom prst="rect">
            <a:avLst/>
          </a:prstGeom>
          <a:noFill/>
          <a:extLst>
            <a:ext uri="{909E8E84-426E-40DD-AFC4-6F175D3DCCD1}">
              <a14:hiddenFill xmlns:a14="http://schemas.microsoft.com/office/drawing/2010/main">
                <a:solidFill>
                  <a:srgbClr val="FFFFFF"/>
                </a:solidFill>
              </a14:hiddenFill>
            </a:ext>
          </a:extLst>
        </p:spPr>
      </p:pic>
      <p:sp>
        <p:nvSpPr>
          <p:cNvPr id="3081"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32660F5E-6AF5-46F7-AA50-CE669611A00E}"/>
              </a:ext>
            </a:extLst>
          </p:cNvPr>
          <p:cNvSpPr>
            <a:spLocks noGrp="1"/>
          </p:cNvSpPr>
          <p:nvPr>
            <p:ph type="title"/>
          </p:nvPr>
        </p:nvSpPr>
        <p:spPr>
          <a:xfrm>
            <a:off x="541867" y="787400"/>
            <a:ext cx="7145866" cy="778933"/>
          </a:xfrm>
        </p:spPr>
        <p:txBody>
          <a:bodyPr anchor="ctr">
            <a:normAutofit/>
          </a:bodyPr>
          <a:lstStyle/>
          <a:p>
            <a:r>
              <a:rPr lang="en-US" sz="3200">
                <a:solidFill>
                  <a:srgbClr val="FEFFFF"/>
                </a:solidFill>
              </a:rPr>
              <a:t>Culture </a:t>
            </a:r>
          </a:p>
        </p:txBody>
      </p:sp>
      <p:sp>
        <p:nvSpPr>
          <p:cNvPr id="3" name="Content Placeholder 2">
            <a:extLst>
              <a:ext uri="{FF2B5EF4-FFF2-40B4-BE49-F238E27FC236}">
                <a16:creationId xmlns:a16="http://schemas.microsoft.com/office/drawing/2014/main" id="{7A856EC9-F552-4356-90E0-10D57A611979}"/>
              </a:ext>
            </a:extLst>
          </p:cNvPr>
          <p:cNvSpPr>
            <a:spLocks noGrp="1"/>
          </p:cNvSpPr>
          <p:nvPr>
            <p:ph idx="1"/>
          </p:nvPr>
        </p:nvSpPr>
        <p:spPr>
          <a:xfrm>
            <a:off x="7860770" y="2017668"/>
            <a:ext cx="3750205" cy="3857816"/>
          </a:xfrm>
        </p:spPr>
        <p:txBody>
          <a:bodyPr>
            <a:normAutofit/>
          </a:bodyPr>
          <a:lstStyle/>
          <a:p>
            <a:r>
              <a:rPr lang="en-US">
                <a:solidFill>
                  <a:schemeClr val="tx1">
                    <a:lumMod val="95000"/>
                    <a:lumOff val="5000"/>
                  </a:schemeClr>
                </a:solidFill>
                <a:hlinkClick r:id="rId3"/>
              </a:rPr>
              <a:t>Marriage and Families across cultures </a:t>
            </a:r>
            <a:endParaRPr lang="en-US">
              <a:solidFill>
                <a:schemeClr val="tx1">
                  <a:lumMod val="95000"/>
                  <a:lumOff val="5000"/>
                </a:schemeClr>
              </a:solidFill>
            </a:endParaRPr>
          </a:p>
          <a:p>
            <a:endParaRPr lang="en-US">
              <a:solidFill>
                <a:schemeClr val="tx1">
                  <a:lumMod val="95000"/>
                  <a:lumOff val="5000"/>
                </a:schemeClr>
              </a:solidFill>
            </a:endParaRPr>
          </a:p>
        </p:txBody>
      </p:sp>
    </p:spTree>
    <p:extLst>
      <p:ext uri="{BB962C8B-B14F-4D97-AF65-F5344CB8AC3E}">
        <p14:creationId xmlns:p14="http://schemas.microsoft.com/office/powerpoint/2010/main" val="1206928456"/>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7398C59F-5A18-487B-91D6-B955AACF2E50}"/>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72" name="Freeform 11">
              <a:extLst>
                <a:ext uri="{FF2B5EF4-FFF2-40B4-BE49-F238E27FC236}">
                  <a16:creationId xmlns:a16="http://schemas.microsoft.com/office/drawing/2014/main" id="{0557FAFE-C7C3-47EC-A4F5-9B2166319209}"/>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3" name="Freeform 12">
              <a:extLst>
                <a:ext uri="{FF2B5EF4-FFF2-40B4-BE49-F238E27FC236}">
                  <a16:creationId xmlns:a16="http://schemas.microsoft.com/office/drawing/2014/main" id="{95BC28FB-3882-4674-9D79-EA58BEB7CEB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4" name="Freeform 13">
              <a:extLst>
                <a:ext uri="{FF2B5EF4-FFF2-40B4-BE49-F238E27FC236}">
                  <a16:creationId xmlns:a16="http://schemas.microsoft.com/office/drawing/2014/main" id="{9C6EC892-83F9-402F-8552-0AD7C0556EBC}"/>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5" name="Freeform 14">
              <a:extLst>
                <a:ext uri="{FF2B5EF4-FFF2-40B4-BE49-F238E27FC236}">
                  <a16:creationId xmlns:a16="http://schemas.microsoft.com/office/drawing/2014/main" id="{18387766-037C-4EF0-8471-D19CBF2A431F}"/>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6" name="Freeform 15">
              <a:extLst>
                <a:ext uri="{FF2B5EF4-FFF2-40B4-BE49-F238E27FC236}">
                  <a16:creationId xmlns:a16="http://schemas.microsoft.com/office/drawing/2014/main" id="{1E364F38-6F3A-476A-93E6-962EA817C427}"/>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7" name="Freeform 16">
              <a:extLst>
                <a:ext uri="{FF2B5EF4-FFF2-40B4-BE49-F238E27FC236}">
                  <a16:creationId xmlns:a16="http://schemas.microsoft.com/office/drawing/2014/main" id="{35C335A4-1E67-4293-8BE2-DFB085D4FBBC}"/>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8" name="Freeform 17">
              <a:extLst>
                <a:ext uri="{FF2B5EF4-FFF2-40B4-BE49-F238E27FC236}">
                  <a16:creationId xmlns:a16="http://schemas.microsoft.com/office/drawing/2014/main" id="{9A8A0F10-2C98-4297-9F92-5D95533927BD}"/>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9" name="Freeform 18">
              <a:extLst>
                <a:ext uri="{FF2B5EF4-FFF2-40B4-BE49-F238E27FC236}">
                  <a16:creationId xmlns:a16="http://schemas.microsoft.com/office/drawing/2014/main" id="{C3B112A3-006E-4008-A778-DB5F6A09D510}"/>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80" name="Freeform 19">
              <a:extLst>
                <a:ext uri="{FF2B5EF4-FFF2-40B4-BE49-F238E27FC236}">
                  <a16:creationId xmlns:a16="http://schemas.microsoft.com/office/drawing/2014/main" id="{E5E62767-5C25-4C49-9568-432433A3C5B7}"/>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81" name="Freeform 20">
              <a:extLst>
                <a:ext uri="{FF2B5EF4-FFF2-40B4-BE49-F238E27FC236}">
                  <a16:creationId xmlns:a16="http://schemas.microsoft.com/office/drawing/2014/main" id="{598EC006-77B1-42BA-B815-66CCB9B170E6}"/>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82" name="Freeform 21">
              <a:extLst>
                <a:ext uri="{FF2B5EF4-FFF2-40B4-BE49-F238E27FC236}">
                  <a16:creationId xmlns:a16="http://schemas.microsoft.com/office/drawing/2014/main" id="{A144ED09-DA06-491D-95A8-AB3DED432959}"/>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83" name="Freeform 22">
              <a:extLst>
                <a:ext uri="{FF2B5EF4-FFF2-40B4-BE49-F238E27FC236}">
                  <a16:creationId xmlns:a16="http://schemas.microsoft.com/office/drawing/2014/main" id="{1CB00BD2-11CD-4A38-8F38-02B0D1105EFB}"/>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grpSp>
        <p:nvGrpSpPr>
          <p:cNvPr id="85" name="Group 84">
            <a:extLst>
              <a:ext uri="{FF2B5EF4-FFF2-40B4-BE49-F238E27FC236}">
                <a16:creationId xmlns:a16="http://schemas.microsoft.com/office/drawing/2014/main" id="{520234FB-542E-4550-9C2F-1B56FD41A1CA}"/>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86" name="Freeform 27">
              <a:extLst>
                <a:ext uri="{FF2B5EF4-FFF2-40B4-BE49-F238E27FC236}">
                  <a16:creationId xmlns:a16="http://schemas.microsoft.com/office/drawing/2014/main" id="{41FCE1F3-DEB3-47CD-90FF-7DABB4AF4540}"/>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87" name="Freeform 28">
              <a:extLst>
                <a:ext uri="{FF2B5EF4-FFF2-40B4-BE49-F238E27FC236}">
                  <a16:creationId xmlns:a16="http://schemas.microsoft.com/office/drawing/2014/main" id="{5708E488-C19B-452C-B197-6F1C34F6E735}"/>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88" name="Freeform 29">
              <a:extLst>
                <a:ext uri="{FF2B5EF4-FFF2-40B4-BE49-F238E27FC236}">
                  <a16:creationId xmlns:a16="http://schemas.microsoft.com/office/drawing/2014/main" id="{89D3FD25-890E-4981-A71D-EE796873D744}"/>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89" name="Freeform 30">
              <a:extLst>
                <a:ext uri="{FF2B5EF4-FFF2-40B4-BE49-F238E27FC236}">
                  <a16:creationId xmlns:a16="http://schemas.microsoft.com/office/drawing/2014/main" id="{51B5414C-556A-47CB-8EE2-974A85A7A4D2}"/>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0" name="Freeform 31">
              <a:extLst>
                <a:ext uri="{FF2B5EF4-FFF2-40B4-BE49-F238E27FC236}">
                  <a16:creationId xmlns:a16="http://schemas.microsoft.com/office/drawing/2014/main" id="{1C02B20C-2B27-4B75-8AEE-A5D2E2674B8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1" name="Freeform 32">
              <a:extLst>
                <a:ext uri="{FF2B5EF4-FFF2-40B4-BE49-F238E27FC236}">
                  <a16:creationId xmlns:a16="http://schemas.microsoft.com/office/drawing/2014/main" id="{54427714-F9AA-4F93-BD1D-400F1EA93FCA}"/>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2" name="Freeform 33">
              <a:extLst>
                <a:ext uri="{FF2B5EF4-FFF2-40B4-BE49-F238E27FC236}">
                  <a16:creationId xmlns:a16="http://schemas.microsoft.com/office/drawing/2014/main" id="{28A77D6A-9E81-497F-ABCC-2695BB5ADDEC}"/>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3" name="Freeform 34">
              <a:extLst>
                <a:ext uri="{FF2B5EF4-FFF2-40B4-BE49-F238E27FC236}">
                  <a16:creationId xmlns:a16="http://schemas.microsoft.com/office/drawing/2014/main" id="{2A1533BA-1478-4F7C-8E24-3F3E905050E4}"/>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4" name="Freeform 35">
              <a:extLst>
                <a:ext uri="{FF2B5EF4-FFF2-40B4-BE49-F238E27FC236}">
                  <a16:creationId xmlns:a16="http://schemas.microsoft.com/office/drawing/2014/main" id="{39686201-E633-40FD-A80A-1E28AD52E37C}"/>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5" name="Freeform 36">
              <a:extLst>
                <a:ext uri="{FF2B5EF4-FFF2-40B4-BE49-F238E27FC236}">
                  <a16:creationId xmlns:a16="http://schemas.microsoft.com/office/drawing/2014/main" id="{76A215C2-F590-4938-810B-F8A79366CE2B}"/>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6" name="Freeform 37">
              <a:extLst>
                <a:ext uri="{FF2B5EF4-FFF2-40B4-BE49-F238E27FC236}">
                  <a16:creationId xmlns:a16="http://schemas.microsoft.com/office/drawing/2014/main" id="{85F418E7-330D-4002-8EC8-33C1A897FFBF}"/>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7" name="Freeform 38">
              <a:extLst>
                <a:ext uri="{FF2B5EF4-FFF2-40B4-BE49-F238E27FC236}">
                  <a16:creationId xmlns:a16="http://schemas.microsoft.com/office/drawing/2014/main" id="{8FFE669A-54C9-4436-9566-C5A90F16DB40}"/>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sp>
        <p:nvSpPr>
          <p:cNvPr id="99" name="Rectangle 98">
            <a:extLst>
              <a:ext uri="{FF2B5EF4-FFF2-40B4-BE49-F238E27FC236}">
                <a16:creationId xmlns:a16="http://schemas.microsoft.com/office/drawing/2014/main" id="{DE91395A-2D18-4AF6-A0AC-AAA7189FED1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1" name="Freeform 6">
            <a:extLst>
              <a:ext uri="{FF2B5EF4-FFF2-40B4-BE49-F238E27FC236}">
                <a16:creationId xmlns:a16="http://schemas.microsoft.com/office/drawing/2014/main" id="{7BD08880-457D-4C62-A3B5-6A9B0878C7E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03" name="Rectangle 102">
            <a:extLst>
              <a:ext uri="{FF2B5EF4-FFF2-40B4-BE49-F238E27FC236}">
                <a16:creationId xmlns:a16="http://schemas.microsoft.com/office/drawing/2014/main" id="{FA94DED7-0A28-4AD9-8747-E9411322501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105" name="Rectangle 104">
            <a:extLst>
              <a:ext uri="{FF2B5EF4-FFF2-40B4-BE49-F238E27FC236}">
                <a16:creationId xmlns:a16="http://schemas.microsoft.com/office/drawing/2014/main" id="{6F175609-91A3-416E-BC3D-7548FDE0291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026" name="Picture 2" descr="Image result for adult development">
            <a:extLst>
              <a:ext uri="{FF2B5EF4-FFF2-40B4-BE49-F238E27FC236}">
                <a16:creationId xmlns:a16="http://schemas.microsoft.com/office/drawing/2014/main" id="{673D2EFE-3BF1-4641-B96C-C0169842E3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650" t="-4120" r="16060" b="-1092"/>
          <a:stretch/>
        </p:blipFill>
        <p:spPr bwMode="auto">
          <a:xfrm>
            <a:off x="5492078" y="228600"/>
            <a:ext cx="5909028" cy="6462479"/>
          </a:xfrm>
          <a:prstGeom prst="rect">
            <a:avLst/>
          </a:prstGeom>
          <a:noFill/>
          <a:extLst>
            <a:ext uri="{909E8E84-426E-40DD-AFC4-6F175D3DCCD1}">
              <a14:hiddenFill xmlns:a14="http://schemas.microsoft.com/office/drawing/2010/main">
                <a:solidFill>
                  <a:srgbClr val="FFFFFF"/>
                </a:solidFill>
              </a14:hiddenFill>
            </a:ext>
          </a:extLst>
        </p:spPr>
      </p:pic>
      <p:sp>
        <p:nvSpPr>
          <p:cNvPr id="107" name="Rectangle 106">
            <a:extLst>
              <a:ext uri="{FF2B5EF4-FFF2-40B4-BE49-F238E27FC236}">
                <a16:creationId xmlns:a16="http://schemas.microsoft.com/office/drawing/2014/main" id="{9A3B0D54-9DF0-4FF8-A0AA-B4234DF358E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4639734"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9" name="Freeform 5">
            <a:extLst>
              <a:ext uri="{FF2B5EF4-FFF2-40B4-BE49-F238E27FC236}">
                <a16:creationId xmlns:a16="http://schemas.microsoft.com/office/drawing/2014/main" id="{64D236DE-BD07-488F-B236-DDEEFFF720F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5404022" cy="857047"/>
          </a:xfrm>
          <a:custGeom>
            <a:avLst/>
            <a:gdLst>
              <a:gd name="T0" fmla="*/ 1114 w 1117"/>
              <a:gd name="T1" fmla="*/ 77 h 163"/>
              <a:gd name="T2" fmla="*/ 1040 w 1117"/>
              <a:gd name="T3" fmla="*/ 3 h 163"/>
              <a:gd name="T4" fmla="*/ 1039 w 1117"/>
              <a:gd name="T5" fmla="*/ 2 h 163"/>
              <a:gd name="T6" fmla="*/ 1034 w 1117"/>
              <a:gd name="T7" fmla="*/ 0 h 163"/>
              <a:gd name="T8" fmla="*/ 578 w 1117"/>
              <a:gd name="T9" fmla="*/ 0 h 163"/>
              <a:gd name="T10" fmla="*/ 562 w 1117"/>
              <a:gd name="T11" fmla="*/ 0 h 163"/>
              <a:gd name="T12" fmla="*/ 440 w 1117"/>
              <a:gd name="T13" fmla="*/ 0 h 163"/>
              <a:gd name="T14" fmla="*/ 106 w 1117"/>
              <a:gd name="T15" fmla="*/ 0 h 163"/>
              <a:gd name="T16" fmla="*/ 0 w 1117"/>
              <a:gd name="T17" fmla="*/ 0 h 163"/>
              <a:gd name="T18" fmla="*/ 0 w 1117"/>
              <a:gd name="T19" fmla="*/ 163 h 163"/>
              <a:gd name="T20" fmla="*/ 106 w 1117"/>
              <a:gd name="T21" fmla="*/ 163 h 163"/>
              <a:gd name="T22" fmla="*/ 440 w 1117"/>
              <a:gd name="T23" fmla="*/ 163 h 163"/>
              <a:gd name="T24" fmla="*/ 562 w 1117"/>
              <a:gd name="T25" fmla="*/ 163 h 163"/>
              <a:gd name="T26" fmla="*/ 578 w 1117"/>
              <a:gd name="T27" fmla="*/ 163 h 163"/>
              <a:gd name="T28" fmla="*/ 1034 w 1117"/>
              <a:gd name="T29" fmla="*/ 163 h 163"/>
              <a:gd name="T30" fmla="*/ 1039 w 1117"/>
              <a:gd name="T31" fmla="*/ 161 h 163"/>
              <a:gd name="T32" fmla="*/ 1040 w 1117"/>
              <a:gd name="T33" fmla="*/ 160 h 163"/>
              <a:gd name="T34" fmla="*/ 1114 w 1117"/>
              <a:gd name="T35" fmla="*/ 86 h 163"/>
              <a:gd name="T36" fmla="*/ 1114 w 1117"/>
              <a:gd name="T3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7" h="163">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1"/>
          <p:cNvSpPr>
            <a:spLocks noGrp="1"/>
          </p:cNvSpPr>
          <p:nvPr>
            <p:ph type="title"/>
          </p:nvPr>
        </p:nvSpPr>
        <p:spPr>
          <a:xfrm>
            <a:off x="540279" y="1795849"/>
            <a:ext cx="3778870" cy="3114818"/>
          </a:xfrm>
        </p:spPr>
        <p:txBody>
          <a:bodyPr vert="horz" lIns="91440" tIns="45720" rIns="91440" bIns="45720" rtlCol="0" anchor="b">
            <a:normAutofit/>
          </a:bodyPr>
          <a:lstStyle/>
          <a:p>
            <a:pPr>
              <a:lnSpc>
                <a:spcPct val="90000"/>
              </a:lnSpc>
            </a:pPr>
            <a:br>
              <a:rPr lang="en-US" sz="3400" dirty="0">
                <a:solidFill>
                  <a:srgbClr val="FEFFFF"/>
                </a:solidFill>
              </a:rPr>
            </a:br>
            <a:r>
              <a:rPr lang="en-US" sz="3400" b="1" dirty="0">
                <a:solidFill>
                  <a:srgbClr val="FEFFFF"/>
                </a:solidFill>
              </a:rPr>
              <a:t>THE OLDER ADULT YEARS</a:t>
            </a:r>
            <a:br>
              <a:rPr lang="en-US" sz="3400" dirty="0">
                <a:solidFill>
                  <a:srgbClr val="FEFFFF"/>
                </a:solidFill>
              </a:rPr>
            </a:br>
            <a:br>
              <a:rPr lang="en-US" sz="2800" dirty="0">
                <a:solidFill>
                  <a:srgbClr val="FEFFFF"/>
                </a:solidFill>
              </a:rPr>
            </a:br>
            <a:r>
              <a:rPr lang="en-US" sz="2800" b="1" dirty="0">
                <a:solidFill>
                  <a:srgbClr val="FFC000"/>
                </a:solidFill>
              </a:rPr>
              <a:t> 65+ years</a:t>
            </a:r>
            <a:endParaRPr lang="en-US" sz="3400" b="1" dirty="0">
              <a:solidFill>
                <a:srgbClr val="FFC000"/>
              </a:solidFill>
            </a:endParaRPr>
          </a:p>
        </p:txBody>
      </p:sp>
    </p:spTree>
    <p:extLst>
      <p:ext uri="{BB962C8B-B14F-4D97-AF65-F5344CB8AC3E}">
        <p14:creationId xmlns:p14="http://schemas.microsoft.com/office/powerpoint/2010/main" val="276867298"/>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35560" y="1988840"/>
            <a:ext cx="6984776" cy="4248472"/>
          </a:xfrm>
        </p:spPr>
        <p:txBody>
          <a:bodyPr>
            <a:normAutofit lnSpcReduction="10000"/>
          </a:bodyPr>
          <a:lstStyle/>
          <a:p>
            <a:pPr marL="0" indent="0">
              <a:buNone/>
            </a:pPr>
            <a:r>
              <a:rPr lang="en-CA" b="1" dirty="0"/>
              <a:t>Life Expectancy</a:t>
            </a:r>
          </a:p>
          <a:p>
            <a:pPr marL="457200" lvl="1" indent="0">
              <a:buNone/>
            </a:pPr>
            <a:endParaRPr lang="en-CA" sz="1200" dirty="0"/>
          </a:p>
          <a:p>
            <a:r>
              <a:rPr lang="en-CA" sz="2000" dirty="0"/>
              <a:t>Length of life and even more important average life expectancy can be predicted by a country’s healthcare, housing and social services along with lifestyle factors</a:t>
            </a:r>
          </a:p>
          <a:p>
            <a:r>
              <a:rPr lang="en-CA" sz="2000" dirty="0"/>
              <a:t>About 9% of Americans over age 75 have difficulty carrying out activities of daily living (ADL) or basic self-help tasks. And about 17% cannot performs instrumental activities of daily living (tasks requiring some cognitive competence) </a:t>
            </a:r>
          </a:p>
          <a:p>
            <a:r>
              <a:rPr lang="en-CA" sz="2000" dirty="0"/>
              <a:t>The proportion of elders with these limitations increases sharply with age</a:t>
            </a:r>
          </a:p>
        </p:txBody>
      </p:sp>
      <p:sp>
        <p:nvSpPr>
          <p:cNvPr id="6" name="Rectangle 5">
            <a:extLst>
              <a:ext uri="{FF2B5EF4-FFF2-40B4-BE49-F238E27FC236}">
                <a16:creationId xmlns:a16="http://schemas.microsoft.com/office/drawing/2014/main" id="{22E1AEB3-87DB-4086-9961-FC112D636906}"/>
              </a:ext>
            </a:extLst>
          </p:cNvPr>
          <p:cNvSpPr/>
          <p:nvPr/>
        </p:nvSpPr>
        <p:spPr>
          <a:xfrm>
            <a:off x="736484" y="1340768"/>
            <a:ext cx="10369151" cy="584775"/>
          </a:xfrm>
          <a:prstGeom prst="rect">
            <a:avLst/>
          </a:prstGeom>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en-CA" sz="32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Physical Changes in </a:t>
            </a:r>
            <a:r>
              <a:rPr lang="en-CA" sz="3200" dirty="0">
                <a:solidFill>
                  <a:prstClr val="black">
                    <a:lumMod val="50000"/>
                    <a:lumOff val="50000"/>
                  </a:prstClr>
                </a:solidFill>
                <a:latin typeface="Century Gothic" panose="020B0502020202020204"/>
              </a:rPr>
              <a:t>Older</a:t>
            </a:r>
            <a:r>
              <a:rPr kumimoji="0" lang="en-CA" sz="32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 Adulthood </a:t>
            </a:r>
          </a:p>
        </p:txBody>
      </p:sp>
      <p:graphicFrame>
        <p:nvGraphicFramePr>
          <p:cNvPr id="5" name="Table 4">
            <a:extLst>
              <a:ext uri="{FF2B5EF4-FFF2-40B4-BE49-F238E27FC236}">
                <a16:creationId xmlns:a16="http://schemas.microsoft.com/office/drawing/2014/main" id="{CF406A55-9965-4482-9C00-6417E38D2C6B}"/>
              </a:ext>
            </a:extLst>
          </p:cNvPr>
          <p:cNvGraphicFramePr>
            <a:graphicFrameLocks noGrp="1"/>
          </p:cNvGraphicFramePr>
          <p:nvPr>
            <p:extLst>
              <p:ext uri="{D42A27DB-BD31-4B8C-83A1-F6EECF244321}">
                <p14:modId xmlns:p14="http://schemas.microsoft.com/office/powerpoint/2010/main" val="1587672334"/>
              </p:ext>
            </p:extLst>
          </p:nvPr>
        </p:nvGraphicFramePr>
        <p:xfrm>
          <a:off x="998385" y="404664"/>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3141055641"/>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91544" y="2285582"/>
            <a:ext cx="8136904" cy="4023737"/>
          </a:xfrm>
        </p:spPr>
        <p:txBody>
          <a:bodyPr>
            <a:normAutofit/>
          </a:bodyPr>
          <a:lstStyle/>
          <a:p>
            <a:r>
              <a:rPr lang="en-CA" sz="2000" dirty="0"/>
              <a:t>Loss of neurons occurs throughout the cerebral cortex, with greater shrinkage in the frontal  lobes and the corpus callosum. The cerebellum also loses neurons.</a:t>
            </a:r>
          </a:p>
          <a:p>
            <a:r>
              <a:rPr lang="en-CA" sz="2000" dirty="0"/>
              <a:t> The brain compensates by forming new synapses and to some extent generating new neurons. The autonomic (involuntary) nervous system functions less well and releases more stress hormones</a:t>
            </a:r>
          </a:p>
          <a:p>
            <a:r>
              <a:rPr lang="en-CA" sz="2000" dirty="0"/>
              <a:t>Older adults, more women than men, tend to suffer from impaired vision and may experience </a:t>
            </a:r>
            <a:r>
              <a:rPr lang="en-CA" sz="2000" b="1" dirty="0"/>
              <a:t>cataracts and macular degeneration </a:t>
            </a:r>
          </a:p>
        </p:txBody>
      </p:sp>
      <p:sp>
        <p:nvSpPr>
          <p:cNvPr id="6" name="Rectangle 5">
            <a:extLst>
              <a:ext uri="{FF2B5EF4-FFF2-40B4-BE49-F238E27FC236}">
                <a16:creationId xmlns:a16="http://schemas.microsoft.com/office/drawing/2014/main" id="{A2F78E5F-9E47-4F9A-99FB-2FEDBB3478A6}"/>
              </a:ext>
            </a:extLst>
          </p:cNvPr>
          <p:cNvSpPr/>
          <p:nvPr/>
        </p:nvSpPr>
        <p:spPr>
          <a:xfrm>
            <a:off x="736484" y="1340768"/>
            <a:ext cx="10369151" cy="584775"/>
          </a:xfrm>
          <a:prstGeom prst="rect">
            <a:avLst/>
          </a:prstGeom>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en-CA" sz="32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Physical Changes in </a:t>
            </a:r>
            <a:r>
              <a:rPr lang="en-CA" sz="3200" dirty="0">
                <a:solidFill>
                  <a:prstClr val="black">
                    <a:lumMod val="50000"/>
                    <a:lumOff val="50000"/>
                  </a:prstClr>
                </a:solidFill>
                <a:latin typeface="Century Gothic" panose="020B0502020202020204"/>
              </a:rPr>
              <a:t>Older</a:t>
            </a:r>
            <a:r>
              <a:rPr kumimoji="0" lang="en-CA" sz="32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 Adulthood </a:t>
            </a:r>
          </a:p>
        </p:txBody>
      </p:sp>
      <p:graphicFrame>
        <p:nvGraphicFramePr>
          <p:cNvPr id="5" name="Table 4">
            <a:extLst>
              <a:ext uri="{FF2B5EF4-FFF2-40B4-BE49-F238E27FC236}">
                <a16:creationId xmlns:a16="http://schemas.microsoft.com/office/drawing/2014/main" id="{802F9B1E-7270-4707-A734-D78ED2641BB0}"/>
              </a:ext>
            </a:extLst>
          </p:cNvPr>
          <p:cNvGraphicFramePr>
            <a:graphicFrameLocks noGrp="1"/>
          </p:cNvGraphicFramePr>
          <p:nvPr>
            <p:extLst>
              <p:ext uri="{D42A27DB-BD31-4B8C-83A1-F6EECF244321}">
                <p14:modId xmlns:p14="http://schemas.microsoft.com/office/powerpoint/2010/main" val="1587672334"/>
              </p:ext>
            </p:extLst>
          </p:nvPr>
        </p:nvGraphicFramePr>
        <p:xfrm>
          <a:off x="998385" y="404664"/>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2292941472"/>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35560" y="1916832"/>
            <a:ext cx="7704856" cy="4536504"/>
          </a:xfrm>
        </p:spPr>
        <p:txBody>
          <a:bodyPr>
            <a:normAutofit/>
          </a:bodyPr>
          <a:lstStyle/>
          <a:p>
            <a:r>
              <a:rPr lang="en-CA" sz="2000" dirty="0"/>
              <a:t>Taste and odour sensitivity decline making food less appealing. Touch sensitivity also deteriorates particularly on the fingertips.</a:t>
            </a:r>
          </a:p>
          <a:p>
            <a:r>
              <a:rPr lang="en-CA" sz="2000" dirty="0"/>
              <a:t>In late life hearing impairments are more common than visual impairments especially in men. </a:t>
            </a:r>
          </a:p>
          <a:p>
            <a:r>
              <a:rPr lang="en-CA" sz="2000" dirty="0"/>
              <a:t>Impaired speech perception has the greatest impact on life satisfaction.</a:t>
            </a:r>
          </a:p>
          <a:p>
            <a:r>
              <a:rPr lang="en-CA" sz="2000" dirty="0"/>
              <a:t>Reduced capacity of the cardiovascular and respiratory systems becomes more apparent.</a:t>
            </a:r>
          </a:p>
          <a:p>
            <a:r>
              <a:rPr lang="en-CA" sz="2000" dirty="0"/>
              <a:t>The immune system functions less effectively permitting diseases to progress and making autoimmune responses and stress induced  infections more likely </a:t>
            </a:r>
          </a:p>
          <a:p>
            <a:endParaRPr lang="en-CA" dirty="0"/>
          </a:p>
        </p:txBody>
      </p:sp>
      <p:sp>
        <p:nvSpPr>
          <p:cNvPr id="6" name="Rectangle 5">
            <a:extLst>
              <a:ext uri="{FF2B5EF4-FFF2-40B4-BE49-F238E27FC236}">
                <a16:creationId xmlns:a16="http://schemas.microsoft.com/office/drawing/2014/main" id="{30B4E12A-9E85-42D1-9554-4858E386F5B3}"/>
              </a:ext>
            </a:extLst>
          </p:cNvPr>
          <p:cNvSpPr/>
          <p:nvPr/>
        </p:nvSpPr>
        <p:spPr>
          <a:xfrm>
            <a:off x="736484" y="1196752"/>
            <a:ext cx="10369151" cy="584775"/>
          </a:xfrm>
          <a:prstGeom prst="rect">
            <a:avLst/>
          </a:prstGeom>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en-CA" sz="32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Physical Changes in </a:t>
            </a:r>
            <a:r>
              <a:rPr lang="en-CA" sz="3200" dirty="0">
                <a:solidFill>
                  <a:prstClr val="black">
                    <a:lumMod val="50000"/>
                    <a:lumOff val="50000"/>
                  </a:prstClr>
                </a:solidFill>
                <a:latin typeface="Century Gothic" panose="020B0502020202020204"/>
              </a:rPr>
              <a:t>Older</a:t>
            </a:r>
            <a:r>
              <a:rPr kumimoji="0" lang="en-CA" sz="32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 Adulthood </a:t>
            </a:r>
          </a:p>
        </p:txBody>
      </p:sp>
      <p:graphicFrame>
        <p:nvGraphicFramePr>
          <p:cNvPr id="5" name="Table 4">
            <a:extLst>
              <a:ext uri="{FF2B5EF4-FFF2-40B4-BE49-F238E27FC236}">
                <a16:creationId xmlns:a16="http://schemas.microsoft.com/office/drawing/2014/main" id="{A7E90036-B1A0-4BFC-BFDC-6F177210794A}"/>
              </a:ext>
            </a:extLst>
          </p:cNvPr>
          <p:cNvGraphicFramePr>
            <a:graphicFrameLocks noGrp="1"/>
          </p:cNvGraphicFramePr>
          <p:nvPr>
            <p:extLst>
              <p:ext uri="{D42A27DB-BD31-4B8C-83A1-F6EECF244321}">
                <p14:modId xmlns:p14="http://schemas.microsoft.com/office/powerpoint/2010/main" val="1587672334"/>
              </p:ext>
            </p:extLst>
          </p:nvPr>
        </p:nvGraphicFramePr>
        <p:xfrm>
          <a:off x="998385" y="404664"/>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2136112938"/>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3552" y="1988840"/>
            <a:ext cx="7920880" cy="4248472"/>
          </a:xfrm>
        </p:spPr>
        <p:txBody>
          <a:bodyPr>
            <a:noAutofit/>
          </a:bodyPr>
          <a:lstStyle/>
          <a:p>
            <a:r>
              <a:rPr lang="en-CA" sz="2400" dirty="0"/>
              <a:t>Older adults find it more difficult to fall asleep, stay asleep and sleep deeply. </a:t>
            </a:r>
            <a:r>
              <a:rPr lang="en-CA" sz="2400"/>
              <a:t>Timing of </a:t>
            </a:r>
            <a:r>
              <a:rPr lang="en-CA" sz="2400" dirty="0"/>
              <a:t>sleep shifts toward earlier bedtime and morning awakening</a:t>
            </a:r>
          </a:p>
          <a:p>
            <a:r>
              <a:rPr lang="en-CA" sz="2400" dirty="0"/>
              <a:t>Outward signs of aging such as white hair, wrinkled and sagging skin, age spots and deceased high and weight become more noticeable</a:t>
            </a:r>
          </a:p>
          <a:p>
            <a:r>
              <a:rPr lang="en-CA" sz="2400" dirty="0"/>
              <a:t>Mobility diminishes as muscle and bone strength and joint flexibility decline</a:t>
            </a:r>
          </a:p>
          <a:p>
            <a:endParaRPr lang="en-CA" sz="2000" dirty="0"/>
          </a:p>
        </p:txBody>
      </p:sp>
      <p:sp>
        <p:nvSpPr>
          <p:cNvPr id="6" name="Rectangle 5">
            <a:extLst>
              <a:ext uri="{FF2B5EF4-FFF2-40B4-BE49-F238E27FC236}">
                <a16:creationId xmlns:a16="http://schemas.microsoft.com/office/drawing/2014/main" id="{1BBF565F-9795-4998-A34D-8C17ADCB0C16}"/>
              </a:ext>
            </a:extLst>
          </p:cNvPr>
          <p:cNvSpPr/>
          <p:nvPr/>
        </p:nvSpPr>
        <p:spPr>
          <a:xfrm>
            <a:off x="736484" y="1196752"/>
            <a:ext cx="10369151" cy="584775"/>
          </a:xfrm>
          <a:prstGeom prst="rect">
            <a:avLst/>
          </a:prstGeom>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en-CA" sz="32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Physical Changes in </a:t>
            </a:r>
            <a:r>
              <a:rPr lang="en-CA" sz="3200" dirty="0">
                <a:solidFill>
                  <a:prstClr val="black">
                    <a:lumMod val="50000"/>
                    <a:lumOff val="50000"/>
                  </a:prstClr>
                </a:solidFill>
                <a:latin typeface="Century Gothic" panose="020B0502020202020204"/>
              </a:rPr>
              <a:t>Older</a:t>
            </a:r>
            <a:r>
              <a:rPr kumimoji="0" lang="en-CA" sz="32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 Adulthood </a:t>
            </a:r>
          </a:p>
        </p:txBody>
      </p:sp>
      <p:graphicFrame>
        <p:nvGraphicFramePr>
          <p:cNvPr id="5" name="Table 4">
            <a:extLst>
              <a:ext uri="{FF2B5EF4-FFF2-40B4-BE49-F238E27FC236}">
                <a16:creationId xmlns:a16="http://schemas.microsoft.com/office/drawing/2014/main" id="{137ED4A3-C3C3-413D-B667-419C6915B299}"/>
              </a:ext>
            </a:extLst>
          </p:cNvPr>
          <p:cNvGraphicFramePr>
            <a:graphicFrameLocks noGrp="1"/>
          </p:cNvGraphicFramePr>
          <p:nvPr>
            <p:extLst>
              <p:ext uri="{D42A27DB-BD31-4B8C-83A1-F6EECF244321}">
                <p14:modId xmlns:p14="http://schemas.microsoft.com/office/powerpoint/2010/main" val="1587672334"/>
              </p:ext>
            </p:extLst>
          </p:nvPr>
        </p:nvGraphicFramePr>
        <p:xfrm>
          <a:off x="998385" y="404664"/>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1140438009"/>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35560" y="2060848"/>
            <a:ext cx="7128792" cy="4248472"/>
          </a:xfrm>
        </p:spPr>
        <p:txBody>
          <a:bodyPr>
            <a:normAutofit/>
          </a:bodyPr>
          <a:lstStyle/>
          <a:p>
            <a:r>
              <a:rPr lang="en-CA" sz="2100" dirty="0"/>
              <a:t>In late life men tend to be more prone to fatal disease and women to disabling conditions.</a:t>
            </a:r>
          </a:p>
          <a:p>
            <a:r>
              <a:rPr lang="en-CA" sz="2100" dirty="0"/>
              <a:t>By very old age, women are more impaired than surviving men.</a:t>
            </a:r>
          </a:p>
          <a:p>
            <a:r>
              <a:rPr lang="en-CA" sz="2100" dirty="0"/>
              <a:t>Though sexual activity declines, especially among women, most elder couples report continued, regular sexual enjoyment.</a:t>
            </a:r>
          </a:p>
          <a:p>
            <a:r>
              <a:rPr lang="en-CA" sz="2100" dirty="0"/>
              <a:t>Illness and disability increase toward the end of life. Cardiovascular disease, cancer, stroke and respiratory disease claim </a:t>
            </a:r>
            <a:r>
              <a:rPr lang="en-CA" sz="2100"/>
              <a:t>many lives.</a:t>
            </a:r>
            <a:endParaRPr lang="en-CA" sz="2100" dirty="0"/>
          </a:p>
          <a:p>
            <a:endParaRPr lang="en-CA" sz="1800" dirty="0"/>
          </a:p>
          <a:p>
            <a:endParaRPr lang="en-CA" sz="1800" dirty="0"/>
          </a:p>
          <a:p>
            <a:endParaRPr lang="en-CA" sz="1800" dirty="0"/>
          </a:p>
          <a:p>
            <a:endParaRPr lang="en-CA" sz="1800" dirty="0"/>
          </a:p>
        </p:txBody>
      </p:sp>
      <p:sp>
        <p:nvSpPr>
          <p:cNvPr id="6" name="Rectangle 5">
            <a:extLst>
              <a:ext uri="{FF2B5EF4-FFF2-40B4-BE49-F238E27FC236}">
                <a16:creationId xmlns:a16="http://schemas.microsoft.com/office/drawing/2014/main" id="{A83AD625-3CF4-4919-95D3-35F6CEC273EB}"/>
              </a:ext>
            </a:extLst>
          </p:cNvPr>
          <p:cNvSpPr/>
          <p:nvPr/>
        </p:nvSpPr>
        <p:spPr>
          <a:xfrm>
            <a:off x="736484" y="1340768"/>
            <a:ext cx="10369151" cy="584775"/>
          </a:xfrm>
          <a:prstGeom prst="rect">
            <a:avLst/>
          </a:prstGeom>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en-CA" sz="32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Physical Changes in </a:t>
            </a:r>
            <a:r>
              <a:rPr lang="en-CA" sz="3200" dirty="0">
                <a:solidFill>
                  <a:prstClr val="black">
                    <a:lumMod val="50000"/>
                    <a:lumOff val="50000"/>
                  </a:prstClr>
                </a:solidFill>
                <a:latin typeface="Century Gothic" panose="020B0502020202020204"/>
              </a:rPr>
              <a:t>Older</a:t>
            </a:r>
            <a:r>
              <a:rPr kumimoji="0" lang="en-CA" sz="32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 Adulthood </a:t>
            </a:r>
          </a:p>
        </p:txBody>
      </p:sp>
      <p:graphicFrame>
        <p:nvGraphicFramePr>
          <p:cNvPr id="5" name="Table 4">
            <a:extLst>
              <a:ext uri="{FF2B5EF4-FFF2-40B4-BE49-F238E27FC236}">
                <a16:creationId xmlns:a16="http://schemas.microsoft.com/office/drawing/2014/main" id="{97E26DBB-429F-49E3-9DAA-45E3C6942C54}"/>
              </a:ext>
            </a:extLst>
          </p:cNvPr>
          <p:cNvGraphicFramePr>
            <a:graphicFrameLocks noGrp="1"/>
          </p:cNvGraphicFramePr>
          <p:nvPr>
            <p:extLst>
              <p:ext uri="{D42A27DB-BD31-4B8C-83A1-F6EECF244321}">
                <p14:modId xmlns:p14="http://schemas.microsoft.com/office/powerpoint/2010/main" val="1587672334"/>
              </p:ext>
            </p:extLst>
          </p:nvPr>
        </p:nvGraphicFramePr>
        <p:xfrm>
          <a:off x="998385" y="404664"/>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704318456"/>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3552" y="2204864"/>
            <a:ext cx="7992888" cy="3672408"/>
          </a:xfrm>
        </p:spPr>
        <p:txBody>
          <a:bodyPr>
            <a:normAutofit/>
          </a:bodyPr>
          <a:lstStyle/>
          <a:p>
            <a:r>
              <a:rPr lang="en-CA" sz="2400" dirty="0"/>
              <a:t>Osteoarthritis and rheumatoid arthritis are wide spread among older adults, especially women.</a:t>
            </a:r>
          </a:p>
          <a:p>
            <a:r>
              <a:rPr lang="en-CA" sz="2400" dirty="0"/>
              <a:t>Type II diabetes </a:t>
            </a:r>
            <a:r>
              <a:rPr lang="en-CA" sz="2400"/>
              <a:t>also increases.</a:t>
            </a:r>
            <a:endParaRPr lang="en-CA" sz="2400" dirty="0"/>
          </a:p>
          <a:p>
            <a:r>
              <a:rPr lang="en-CA" sz="2400" dirty="0"/>
              <a:t>The death rate from unintentional injuries reaches an all-time high largely due to motor vehicles collisions, pedestrian accidents, and falls</a:t>
            </a:r>
            <a:r>
              <a:rPr lang="en-CA" sz="2400"/>
              <a:t>. </a:t>
            </a:r>
          </a:p>
          <a:p>
            <a:r>
              <a:rPr lang="en-CA" sz="2400"/>
              <a:t>Declines </a:t>
            </a:r>
            <a:r>
              <a:rPr lang="en-CA" sz="2400" dirty="0"/>
              <a:t>in visual processing, selective attention and slowed reaction time contribute</a:t>
            </a:r>
          </a:p>
          <a:p>
            <a:pPr lvl="1"/>
            <a:endParaRPr lang="en-CA" sz="1800" dirty="0"/>
          </a:p>
          <a:p>
            <a:endParaRPr lang="en-CA" sz="1800" dirty="0"/>
          </a:p>
          <a:p>
            <a:endParaRPr lang="en-CA" sz="1800" dirty="0"/>
          </a:p>
          <a:p>
            <a:endParaRPr lang="en-CA" sz="1800" dirty="0"/>
          </a:p>
        </p:txBody>
      </p:sp>
      <p:sp>
        <p:nvSpPr>
          <p:cNvPr id="6" name="Rectangle 5">
            <a:extLst>
              <a:ext uri="{FF2B5EF4-FFF2-40B4-BE49-F238E27FC236}">
                <a16:creationId xmlns:a16="http://schemas.microsoft.com/office/drawing/2014/main" id="{8E2B1C42-4EA6-4EA9-86AE-E8E3131965FE}"/>
              </a:ext>
            </a:extLst>
          </p:cNvPr>
          <p:cNvSpPr/>
          <p:nvPr/>
        </p:nvSpPr>
        <p:spPr>
          <a:xfrm>
            <a:off x="736484" y="1340768"/>
            <a:ext cx="10369151" cy="584775"/>
          </a:xfrm>
          <a:prstGeom prst="rect">
            <a:avLst/>
          </a:prstGeom>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en-CA" sz="32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Physical Changes in </a:t>
            </a:r>
            <a:r>
              <a:rPr lang="en-CA" sz="3200" dirty="0">
                <a:solidFill>
                  <a:prstClr val="black">
                    <a:lumMod val="50000"/>
                    <a:lumOff val="50000"/>
                  </a:prstClr>
                </a:solidFill>
                <a:latin typeface="Century Gothic" panose="020B0502020202020204"/>
              </a:rPr>
              <a:t>Older</a:t>
            </a:r>
            <a:r>
              <a:rPr kumimoji="0" lang="en-CA" sz="32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 Adulthood </a:t>
            </a:r>
          </a:p>
        </p:txBody>
      </p:sp>
      <p:graphicFrame>
        <p:nvGraphicFramePr>
          <p:cNvPr id="5" name="Table 4">
            <a:extLst>
              <a:ext uri="{FF2B5EF4-FFF2-40B4-BE49-F238E27FC236}">
                <a16:creationId xmlns:a16="http://schemas.microsoft.com/office/drawing/2014/main" id="{3245C2BC-8178-4779-B9BC-D5E21FB49806}"/>
              </a:ext>
            </a:extLst>
          </p:cNvPr>
          <p:cNvGraphicFramePr>
            <a:graphicFrameLocks noGrp="1"/>
          </p:cNvGraphicFramePr>
          <p:nvPr>
            <p:extLst>
              <p:ext uri="{D42A27DB-BD31-4B8C-83A1-F6EECF244321}">
                <p14:modId xmlns:p14="http://schemas.microsoft.com/office/powerpoint/2010/main" val="1587672334"/>
              </p:ext>
            </p:extLst>
          </p:nvPr>
        </p:nvGraphicFramePr>
        <p:xfrm>
          <a:off x="998385" y="404664"/>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321725929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75520" y="2060848"/>
            <a:ext cx="8640960" cy="2088232"/>
          </a:xfrm>
        </p:spPr>
        <p:txBody>
          <a:bodyPr>
            <a:normAutofit fontScale="92500" lnSpcReduction="10000"/>
          </a:bodyPr>
          <a:lstStyle/>
          <a:p>
            <a:pPr marL="0" indent="0">
              <a:buNone/>
            </a:pPr>
            <a:r>
              <a:rPr lang="en-CA" sz="2400" b="1" dirty="0"/>
              <a:t>Mental disabilities common in older adulthood</a:t>
            </a:r>
          </a:p>
          <a:p>
            <a:r>
              <a:rPr lang="en-CA" sz="2400" dirty="0"/>
              <a:t>Alzheimer’s disease is the most common form of dementia often starting with severe memory problems, bringing personality changes, depression, disintegration of purposeful movement, loss of ability to comprehend and produce speech, and death</a:t>
            </a:r>
          </a:p>
          <a:p>
            <a:endParaRPr lang="en-CA" sz="1800" dirty="0"/>
          </a:p>
          <a:p>
            <a:endParaRPr lang="en-CA" sz="1800" dirty="0"/>
          </a:p>
          <a:p>
            <a:endParaRPr lang="en-CA" sz="18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95800" y="4357851"/>
            <a:ext cx="3600400" cy="2250250"/>
          </a:xfrm>
          <a:prstGeom prst="rect">
            <a:avLst/>
          </a:prstGeom>
        </p:spPr>
      </p:pic>
      <p:sp>
        <p:nvSpPr>
          <p:cNvPr id="7" name="Rectangle 6">
            <a:extLst>
              <a:ext uri="{FF2B5EF4-FFF2-40B4-BE49-F238E27FC236}">
                <a16:creationId xmlns:a16="http://schemas.microsoft.com/office/drawing/2014/main" id="{D2F08F65-D8BB-4B86-86EA-EB2CC77BE1F6}"/>
              </a:ext>
            </a:extLst>
          </p:cNvPr>
          <p:cNvSpPr/>
          <p:nvPr/>
        </p:nvSpPr>
        <p:spPr>
          <a:xfrm>
            <a:off x="736484" y="1340768"/>
            <a:ext cx="10369151" cy="584775"/>
          </a:xfrm>
          <a:prstGeom prst="rect">
            <a:avLst/>
          </a:prstGeom>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en-CA" sz="3200" b="0" i="0" u="none" strike="noStrike" kern="1200" cap="none" spc="0" normalizeH="0" baseline="0" noProof="0" dirty="0">
                <a:ln>
                  <a:noFill/>
                </a:ln>
                <a:solidFill>
                  <a:prstClr val="black">
                    <a:lumMod val="50000"/>
                    <a:lumOff val="50000"/>
                  </a:prstClr>
                </a:solidFill>
                <a:effectLst/>
                <a:uLnTx/>
                <a:uFillTx/>
                <a:latin typeface="Century Gothic" panose="020B0502020202020204"/>
                <a:ea typeface="+mn-ea"/>
                <a:cs typeface="+mn-cs"/>
              </a:rPr>
              <a:t>Physical Changes in Older Adulthood </a:t>
            </a:r>
          </a:p>
        </p:txBody>
      </p:sp>
      <p:graphicFrame>
        <p:nvGraphicFramePr>
          <p:cNvPr id="9" name="Table 8">
            <a:extLst>
              <a:ext uri="{FF2B5EF4-FFF2-40B4-BE49-F238E27FC236}">
                <a16:creationId xmlns:a16="http://schemas.microsoft.com/office/drawing/2014/main" id="{6069142E-CBD9-429D-94CE-98066C876CEA}"/>
              </a:ext>
            </a:extLst>
          </p:cNvPr>
          <p:cNvGraphicFramePr>
            <a:graphicFrameLocks noGrp="1"/>
          </p:cNvGraphicFramePr>
          <p:nvPr>
            <p:extLst>
              <p:ext uri="{D42A27DB-BD31-4B8C-83A1-F6EECF244321}">
                <p14:modId xmlns:p14="http://schemas.microsoft.com/office/powerpoint/2010/main" val="1587672334"/>
              </p:ext>
            </p:extLst>
          </p:nvPr>
        </p:nvGraphicFramePr>
        <p:xfrm>
          <a:off x="998385" y="404664"/>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2413071489"/>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BA383AF-1461-40FF-A43E-857EB6183565}"/>
              </a:ext>
            </a:extLst>
          </p:cNvPr>
          <p:cNvSpPr>
            <a:spLocks noGrp="1"/>
          </p:cNvSpPr>
          <p:nvPr>
            <p:ph type="title"/>
          </p:nvPr>
        </p:nvSpPr>
        <p:spPr>
          <a:xfrm>
            <a:off x="763403" y="1124744"/>
            <a:ext cx="10809212" cy="788666"/>
          </a:xfrm>
        </p:spPr>
        <p:txBody>
          <a:bodyPr>
            <a:normAutofit/>
          </a:bodyPr>
          <a:lstStyle/>
          <a:p>
            <a:r>
              <a:rPr lang="en-CA" sz="3200" dirty="0">
                <a:solidFill>
                  <a:schemeClr val="tx1">
                    <a:lumMod val="50000"/>
                    <a:lumOff val="50000"/>
                  </a:schemeClr>
                </a:solidFill>
              </a:rPr>
              <a:t>Sexuality in Older Adulthood</a:t>
            </a:r>
          </a:p>
        </p:txBody>
      </p:sp>
      <p:pic>
        <p:nvPicPr>
          <p:cNvPr id="16386" name="Picture 2" descr="Image result for middle age physical decline">
            <a:extLst>
              <a:ext uri="{FF2B5EF4-FFF2-40B4-BE49-F238E27FC236}">
                <a16:creationId xmlns:a16="http://schemas.microsoft.com/office/drawing/2014/main" id="{FD89CE46-A763-4624-9BC5-A108FD55810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1651" b="13250"/>
          <a:stretch/>
        </p:blipFill>
        <p:spPr bwMode="auto">
          <a:xfrm>
            <a:off x="1523999" y="1913410"/>
            <a:ext cx="9144000" cy="446449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a:extLst>
              <a:ext uri="{FF2B5EF4-FFF2-40B4-BE49-F238E27FC236}">
                <a16:creationId xmlns:a16="http://schemas.microsoft.com/office/drawing/2014/main" id="{E72C469D-D229-4BA6-9470-D42FE8831357}"/>
              </a:ext>
            </a:extLst>
          </p:cNvPr>
          <p:cNvGraphicFramePr>
            <a:graphicFrameLocks noGrp="1"/>
          </p:cNvGraphicFramePr>
          <p:nvPr>
            <p:extLst>
              <p:ext uri="{D42A27DB-BD31-4B8C-83A1-F6EECF244321}">
                <p14:modId xmlns:p14="http://schemas.microsoft.com/office/powerpoint/2010/main" val="1587672334"/>
              </p:ext>
            </p:extLst>
          </p:nvPr>
        </p:nvGraphicFramePr>
        <p:xfrm>
          <a:off x="998385" y="404664"/>
          <a:ext cx="10195230" cy="648072"/>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959000902"/>
                    </a:ext>
                  </a:extLst>
                </a:gridCol>
                <a:gridCol w="3487842">
                  <a:extLst>
                    <a:ext uri="{9D8B030D-6E8A-4147-A177-3AD203B41FA5}">
                      <a16:colId xmlns:a16="http://schemas.microsoft.com/office/drawing/2014/main" val="4045004654"/>
                    </a:ext>
                  </a:extLst>
                </a:gridCol>
                <a:gridCol w="3487842">
                  <a:extLst>
                    <a:ext uri="{9D8B030D-6E8A-4147-A177-3AD203B41FA5}">
                      <a16:colId xmlns:a16="http://schemas.microsoft.com/office/drawing/2014/main" val="3374248771"/>
                    </a:ext>
                  </a:extLst>
                </a:gridCol>
              </a:tblGrid>
              <a:tr h="648072">
                <a:tc>
                  <a:txBody>
                    <a:bodyPr/>
                    <a:lstStyle/>
                    <a:p>
                      <a:pPr algn="ctr"/>
                      <a:r>
                        <a:rPr lang="en-CA" sz="2400" u="none" dirty="0">
                          <a:solidFill>
                            <a:srgbClr val="FFFF00"/>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197596814"/>
                  </a:ext>
                </a:extLst>
              </a:tr>
            </a:tbl>
          </a:graphicData>
        </a:graphic>
      </p:graphicFrame>
    </p:spTree>
    <p:extLst>
      <p:ext uri="{BB962C8B-B14F-4D97-AF65-F5344CB8AC3E}">
        <p14:creationId xmlns:p14="http://schemas.microsoft.com/office/powerpoint/2010/main" val="203537118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75520" y="2132856"/>
            <a:ext cx="4896544" cy="4043238"/>
          </a:xfrm>
        </p:spPr>
        <p:txBody>
          <a:bodyPr>
            <a:normAutofit/>
          </a:bodyPr>
          <a:lstStyle/>
          <a:p>
            <a:pPr marL="0" indent="0">
              <a:buNone/>
            </a:pPr>
            <a:r>
              <a:rPr lang="en-US" sz="2000" b="1" dirty="0"/>
              <a:t>Theories – psychosocial development</a:t>
            </a:r>
          </a:p>
          <a:p>
            <a:r>
              <a:rPr lang="en-US" sz="2000" dirty="0"/>
              <a:t>Erickson’s theory – the final psychological of Erikson’s theory, ego integrity </a:t>
            </a:r>
            <a:r>
              <a:rPr lang="en-US" sz="2000" dirty="0" err="1"/>
              <a:t>vs</a:t>
            </a:r>
            <a:r>
              <a:rPr lang="en-US" sz="2000" dirty="0"/>
              <a:t> despair, involves coming to terms with one’s life</a:t>
            </a:r>
          </a:p>
          <a:p>
            <a:r>
              <a:rPr lang="en-US" sz="2000" dirty="0"/>
              <a:t>Adults who arrive a sense of integrity feel whole and satisfied</a:t>
            </a:r>
          </a:p>
          <a:p>
            <a:r>
              <a:rPr lang="en-US" sz="2000" dirty="0"/>
              <a:t>Despair occurs when elders feel time is too short to find an alternate route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59843" y="2852936"/>
            <a:ext cx="3391290" cy="2263526"/>
          </a:xfrm>
          <a:prstGeom prst="rect">
            <a:avLst/>
          </a:prstGeom>
        </p:spPr>
      </p:pic>
      <p:sp>
        <p:nvSpPr>
          <p:cNvPr id="8" name="Title 1">
            <a:extLst>
              <a:ext uri="{FF2B5EF4-FFF2-40B4-BE49-F238E27FC236}">
                <a16:creationId xmlns:a16="http://schemas.microsoft.com/office/drawing/2014/main" id="{2E8C71BC-4304-4E85-839B-E3A406A96E79}"/>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Social / Emotional / MoraI Development in Older Adulthood</a:t>
            </a:r>
          </a:p>
        </p:txBody>
      </p:sp>
      <p:graphicFrame>
        <p:nvGraphicFramePr>
          <p:cNvPr id="6" name="Table 5">
            <a:extLst>
              <a:ext uri="{FF2B5EF4-FFF2-40B4-BE49-F238E27FC236}">
                <a16:creationId xmlns:a16="http://schemas.microsoft.com/office/drawing/2014/main" id="{427B8103-2D15-44E1-827D-FA2EBF0D357A}"/>
              </a:ext>
            </a:extLst>
          </p:cNvPr>
          <p:cNvGraphicFramePr>
            <a:graphicFrameLocks noGrp="1"/>
          </p:cNvGraphicFramePr>
          <p:nvPr>
            <p:extLst>
              <p:ext uri="{D42A27DB-BD31-4B8C-83A1-F6EECF244321}">
                <p14:modId xmlns:p14="http://schemas.microsoft.com/office/powerpoint/2010/main" val="3739401553"/>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2849895631"/>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75520" y="2060848"/>
            <a:ext cx="5112568" cy="2880320"/>
          </a:xfrm>
        </p:spPr>
        <p:txBody>
          <a:bodyPr>
            <a:normAutofit/>
          </a:bodyPr>
          <a:lstStyle/>
          <a:p>
            <a:pPr marL="0" indent="0">
              <a:buNone/>
            </a:pPr>
            <a:r>
              <a:rPr lang="en-US" sz="2000" b="1" dirty="0"/>
              <a:t>Theories-psychosocial development</a:t>
            </a:r>
          </a:p>
          <a:p>
            <a:r>
              <a:rPr lang="en-US" sz="2000" dirty="0"/>
              <a:t>Labouvie-Vief points out that older adults improve in </a:t>
            </a:r>
            <a:r>
              <a:rPr lang="en-US" sz="2000" b="1" dirty="0"/>
              <a:t>affect optimization – </a:t>
            </a:r>
            <a:r>
              <a:rPr lang="en-US" sz="2000" dirty="0"/>
              <a:t>which is the ability to maximize positive emotion and dampen negative emotion</a:t>
            </a:r>
          </a:p>
          <a:p>
            <a:r>
              <a:rPr lang="en-US" sz="2000" b="1" dirty="0"/>
              <a:t>Reminiscence </a:t>
            </a:r>
            <a:r>
              <a:rPr lang="en-US" sz="2000" dirty="0"/>
              <a:t>can be positive and adaptive for older people</a:t>
            </a:r>
            <a:endParaRPr lang="en-US" sz="2000" b="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78370" y="2348881"/>
            <a:ext cx="3096344" cy="2902823"/>
          </a:xfrm>
          <a:prstGeom prst="rect">
            <a:avLst/>
          </a:prstGeom>
        </p:spPr>
      </p:pic>
      <p:sp>
        <p:nvSpPr>
          <p:cNvPr id="5" name="TextBox 4"/>
          <p:cNvSpPr txBox="1"/>
          <p:nvPr/>
        </p:nvSpPr>
        <p:spPr>
          <a:xfrm>
            <a:off x="2063552" y="4941168"/>
            <a:ext cx="4464496" cy="923330"/>
          </a:xfrm>
          <a:prstGeom prst="rect">
            <a:avLst/>
          </a:prstGeom>
          <a:noFill/>
          <a:ln>
            <a:solidFill>
              <a:schemeClr val="tx2">
                <a:lumMod val="60000"/>
                <a:lumOff val="40000"/>
              </a:schemeClr>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entury Gothic" panose="020B0502020202020204"/>
                <a:ea typeface="+mn-ea"/>
                <a:cs typeface="+mn-cs"/>
              </a:rPr>
              <a:t>For more on Labouvie-Vief’s theory: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entury Gothic" panose="020B0502020202020204"/>
                <a:ea typeface="+mn-ea"/>
                <a:cs typeface="+mn-cs"/>
                <a:hlinkClick r:id="rId3"/>
              </a:rPr>
              <a:t>http://barnejr0.tripod.com/giselalabouvievief/</a:t>
            </a:r>
            <a:endParaRPr kumimoji="0" lang="en-CA"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9" name="Title 1">
            <a:extLst>
              <a:ext uri="{FF2B5EF4-FFF2-40B4-BE49-F238E27FC236}">
                <a16:creationId xmlns:a16="http://schemas.microsoft.com/office/drawing/2014/main" id="{B2A98147-75D2-4AC0-865C-90B7F2DF7455}"/>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Social / Emotional / MoraI Development in Older Adulthood</a:t>
            </a:r>
          </a:p>
        </p:txBody>
      </p:sp>
      <p:graphicFrame>
        <p:nvGraphicFramePr>
          <p:cNvPr id="7" name="Table 6">
            <a:extLst>
              <a:ext uri="{FF2B5EF4-FFF2-40B4-BE49-F238E27FC236}">
                <a16:creationId xmlns:a16="http://schemas.microsoft.com/office/drawing/2014/main" id="{AE6DF5C9-4CCD-4C32-8BBF-AC0FF77646ED}"/>
              </a:ext>
            </a:extLst>
          </p:cNvPr>
          <p:cNvGraphicFramePr>
            <a:graphicFrameLocks noGrp="1"/>
          </p:cNvGraphicFramePr>
          <p:nvPr>
            <p:extLst>
              <p:ext uri="{D42A27DB-BD31-4B8C-83A1-F6EECF244321}">
                <p14:modId xmlns:p14="http://schemas.microsoft.com/office/powerpoint/2010/main" val="3739401553"/>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888352800"/>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27645" y="2145192"/>
            <a:ext cx="4968553" cy="4178234"/>
          </a:xfrm>
        </p:spPr>
        <p:txBody>
          <a:bodyPr>
            <a:normAutofit/>
          </a:bodyPr>
          <a:lstStyle/>
          <a:p>
            <a:pPr marL="0" indent="0">
              <a:buNone/>
            </a:pPr>
            <a:r>
              <a:rPr lang="en-US" sz="2000" b="1" dirty="0"/>
              <a:t>Self-concept and personality</a:t>
            </a:r>
          </a:p>
          <a:p>
            <a:r>
              <a:rPr lang="en-US" sz="2000" dirty="0"/>
              <a:t>With the accumulation of a life time of self-knowledge, elders have more secure and complex self-concepts</a:t>
            </a:r>
          </a:p>
          <a:p>
            <a:r>
              <a:rPr lang="en-US" sz="2000" dirty="0"/>
              <a:t>Those who continue to strive toward hoped for positive selves improve in life satisfaction</a:t>
            </a:r>
          </a:p>
          <a:p>
            <a:r>
              <a:rPr lang="en-US" sz="2000" dirty="0"/>
              <a:t>In late adulthood, resilience is fostered by gains in agreeableness and acceptance of change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60302" y="2996952"/>
            <a:ext cx="3352105" cy="2232248"/>
          </a:xfrm>
          <a:prstGeom prst="rect">
            <a:avLst/>
          </a:prstGeom>
        </p:spPr>
      </p:pic>
      <p:sp>
        <p:nvSpPr>
          <p:cNvPr id="8" name="Title 1">
            <a:extLst>
              <a:ext uri="{FF2B5EF4-FFF2-40B4-BE49-F238E27FC236}">
                <a16:creationId xmlns:a16="http://schemas.microsoft.com/office/drawing/2014/main" id="{D39CC690-8AC9-46B8-8A3C-99A4F632DFE7}"/>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Social / Emotional / MoraI Development in Older Adulthood</a:t>
            </a:r>
          </a:p>
        </p:txBody>
      </p:sp>
      <p:graphicFrame>
        <p:nvGraphicFramePr>
          <p:cNvPr id="6" name="Table 5">
            <a:extLst>
              <a:ext uri="{FF2B5EF4-FFF2-40B4-BE49-F238E27FC236}">
                <a16:creationId xmlns:a16="http://schemas.microsoft.com/office/drawing/2014/main" id="{4A8520FF-9675-4263-9D47-2C1D20DFE6E4}"/>
              </a:ext>
            </a:extLst>
          </p:cNvPr>
          <p:cNvGraphicFramePr>
            <a:graphicFrameLocks noGrp="1"/>
          </p:cNvGraphicFramePr>
          <p:nvPr>
            <p:extLst>
              <p:ext uri="{D42A27DB-BD31-4B8C-83A1-F6EECF244321}">
                <p14:modId xmlns:p14="http://schemas.microsoft.com/office/powerpoint/2010/main" val="3739401553"/>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3733441694"/>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03512" y="2132856"/>
            <a:ext cx="4968553" cy="3960440"/>
          </a:xfrm>
        </p:spPr>
        <p:txBody>
          <a:bodyPr>
            <a:normAutofit/>
          </a:bodyPr>
          <a:lstStyle/>
          <a:p>
            <a:pPr marL="0" indent="0">
              <a:buNone/>
            </a:pPr>
            <a:r>
              <a:rPr lang="en-US" sz="2000" b="1" dirty="0"/>
              <a:t>Psychological well-being</a:t>
            </a:r>
          </a:p>
          <a:p>
            <a:r>
              <a:rPr lang="en-US" sz="2000" dirty="0"/>
              <a:t>Older adults that have control in as many areas of their lives as possible, maintain psychological well-being </a:t>
            </a:r>
          </a:p>
          <a:p>
            <a:r>
              <a:rPr lang="en-US" sz="2000" dirty="0"/>
              <a:t>Physical illness can lead to a loss of personal control</a:t>
            </a:r>
          </a:p>
          <a:p>
            <a:r>
              <a:rPr lang="en-US" sz="2000" dirty="0"/>
              <a:t>When disability results, late life depression is at risk of developing</a:t>
            </a:r>
          </a:p>
          <a:p>
            <a:r>
              <a:rPr lang="en-US" sz="2000" dirty="0"/>
              <a:t>Older adults have the highest suicide rate of all age groups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60096" y="2864634"/>
            <a:ext cx="3384376" cy="2632293"/>
          </a:xfrm>
          <a:prstGeom prst="rect">
            <a:avLst/>
          </a:prstGeom>
        </p:spPr>
      </p:pic>
      <p:sp>
        <p:nvSpPr>
          <p:cNvPr id="8" name="Title 1">
            <a:extLst>
              <a:ext uri="{FF2B5EF4-FFF2-40B4-BE49-F238E27FC236}">
                <a16:creationId xmlns:a16="http://schemas.microsoft.com/office/drawing/2014/main" id="{58AB8D1D-92CA-4DAB-8953-EA031DE074AE}"/>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Social / Emotional / MoraI Development in Older Adulthood</a:t>
            </a:r>
          </a:p>
        </p:txBody>
      </p:sp>
      <p:graphicFrame>
        <p:nvGraphicFramePr>
          <p:cNvPr id="6" name="Table 5">
            <a:extLst>
              <a:ext uri="{FF2B5EF4-FFF2-40B4-BE49-F238E27FC236}">
                <a16:creationId xmlns:a16="http://schemas.microsoft.com/office/drawing/2014/main" id="{B815EAB3-756E-42F9-9975-F8788DC9568F}"/>
              </a:ext>
            </a:extLst>
          </p:cNvPr>
          <p:cNvGraphicFramePr>
            <a:graphicFrameLocks noGrp="1"/>
          </p:cNvGraphicFramePr>
          <p:nvPr>
            <p:extLst>
              <p:ext uri="{D42A27DB-BD31-4B8C-83A1-F6EECF244321}">
                <p14:modId xmlns:p14="http://schemas.microsoft.com/office/powerpoint/2010/main" val="3739401553"/>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202067879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19537" y="1988840"/>
            <a:ext cx="4248473" cy="3816424"/>
          </a:xfrm>
        </p:spPr>
        <p:txBody>
          <a:bodyPr>
            <a:normAutofit/>
          </a:bodyPr>
          <a:lstStyle/>
          <a:p>
            <a:pPr marL="0" indent="0">
              <a:buNone/>
            </a:pPr>
            <a:r>
              <a:rPr lang="en-US" b="1" dirty="0"/>
              <a:t>Psychological well-being</a:t>
            </a:r>
          </a:p>
          <a:p>
            <a:r>
              <a:rPr lang="en-US" sz="2000" dirty="0"/>
              <a:t>Social support eases stress</a:t>
            </a:r>
          </a:p>
          <a:p>
            <a:r>
              <a:rPr lang="en-US" sz="2000" dirty="0"/>
              <a:t>If assistance is excessive it can spark feelings of dependency </a:t>
            </a:r>
            <a:r>
              <a:rPr lang="en-US" sz="2000"/>
              <a:t>and distress</a:t>
            </a:r>
          </a:p>
          <a:p>
            <a:r>
              <a:rPr lang="en-CA" sz="2000"/>
              <a:t>Negative stereotyping of aging have a stressful disorganizing impact on elders’ functioning whereas positive ones reduce stress and foster competence</a:t>
            </a:r>
          </a:p>
          <a:p>
            <a:endParaRPr lang="en-US" sz="2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84032" y="2204865"/>
            <a:ext cx="3600400" cy="2710789"/>
          </a:xfrm>
          <a:prstGeom prst="rect">
            <a:avLst/>
          </a:prstGeom>
        </p:spPr>
      </p:pic>
      <p:sp>
        <p:nvSpPr>
          <p:cNvPr id="8" name="Title 1">
            <a:extLst>
              <a:ext uri="{FF2B5EF4-FFF2-40B4-BE49-F238E27FC236}">
                <a16:creationId xmlns:a16="http://schemas.microsoft.com/office/drawing/2014/main" id="{222A8EFF-42FD-46D4-B4CA-4DAB71C5E63B}"/>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Social / Emotional / MoraI Development in Older Adulthood</a:t>
            </a:r>
          </a:p>
        </p:txBody>
      </p:sp>
      <p:graphicFrame>
        <p:nvGraphicFramePr>
          <p:cNvPr id="6" name="Table 5">
            <a:extLst>
              <a:ext uri="{FF2B5EF4-FFF2-40B4-BE49-F238E27FC236}">
                <a16:creationId xmlns:a16="http://schemas.microsoft.com/office/drawing/2014/main" id="{1F71CF3F-1DCF-4449-8993-284B5FED0B71}"/>
              </a:ext>
            </a:extLst>
          </p:cNvPr>
          <p:cNvGraphicFramePr>
            <a:graphicFrameLocks noGrp="1"/>
          </p:cNvGraphicFramePr>
          <p:nvPr>
            <p:extLst>
              <p:ext uri="{D42A27DB-BD31-4B8C-83A1-F6EECF244321}">
                <p14:modId xmlns:p14="http://schemas.microsoft.com/office/powerpoint/2010/main" val="3739401553"/>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2420481475"/>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3473" y="2204864"/>
            <a:ext cx="4752528" cy="4464496"/>
          </a:xfrm>
        </p:spPr>
        <p:txBody>
          <a:bodyPr>
            <a:normAutofit/>
          </a:bodyPr>
          <a:lstStyle/>
          <a:p>
            <a:pPr marL="0" indent="0">
              <a:buNone/>
            </a:pPr>
            <a:r>
              <a:rPr lang="en-US" b="1" dirty="0"/>
              <a:t>Social theories of aging</a:t>
            </a:r>
          </a:p>
          <a:p>
            <a:r>
              <a:rPr lang="en-US" b="1" dirty="0"/>
              <a:t>Disengagement theory </a:t>
            </a:r>
            <a:r>
              <a:rPr lang="en-US" dirty="0"/>
              <a:t>– social interaction declines because of mutual withdrawal between elders and society in anticipation of death</a:t>
            </a:r>
          </a:p>
          <a:p>
            <a:r>
              <a:rPr lang="en-US" b="1" dirty="0"/>
              <a:t>Activity theory </a:t>
            </a:r>
            <a:r>
              <a:rPr lang="en-US" dirty="0"/>
              <a:t>– social barriers to engagement, not the desires of elders, cause declining rates of interaction</a:t>
            </a:r>
            <a:endParaRPr lang="en-US" b="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8472" y="3135493"/>
            <a:ext cx="4110210" cy="2320280"/>
          </a:xfrm>
          <a:prstGeom prst="rect">
            <a:avLst/>
          </a:prstGeom>
        </p:spPr>
      </p:pic>
      <p:sp>
        <p:nvSpPr>
          <p:cNvPr id="8" name="Title 1">
            <a:extLst>
              <a:ext uri="{FF2B5EF4-FFF2-40B4-BE49-F238E27FC236}">
                <a16:creationId xmlns:a16="http://schemas.microsoft.com/office/drawing/2014/main" id="{F6BCE0C6-5C67-4EC0-AC1B-E3A6CB67404A}"/>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Social / Emotional / MoraI Development in Older Adulthood</a:t>
            </a:r>
          </a:p>
        </p:txBody>
      </p:sp>
      <p:graphicFrame>
        <p:nvGraphicFramePr>
          <p:cNvPr id="6" name="Table 5">
            <a:extLst>
              <a:ext uri="{FF2B5EF4-FFF2-40B4-BE49-F238E27FC236}">
                <a16:creationId xmlns:a16="http://schemas.microsoft.com/office/drawing/2014/main" id="{02D30F9E-06C0-4397-BB73-5C00F5799347}"/>
              </a:ext>
            </a:extLst>
          </p:cNvPr>
          <p:cNvGraphicFramePr>
            <a:graphicFrameLocks noGrp="1"/>
          </p:cNvGraphicFramePr>
          <p:nvPr>
            <p:extLst>
              <p:ext uri="{D42A27DB-BD31-4B8C-83A1-F6EECF244321}">
                <p14:modId xmlns:p14="http://schemas.microsoft.com/office/powerpoint/2010/main" val="3739401553"/>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4187698725"/>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1425" y="2276872"/>
            <a:ext cx="5400600" cy="3024336"/>
          </a:xfrm>
        </p:spPr>
        <p:txBody>
          <a:bodyPr>
            <a:normAutofit/>
          </a:bodyPr>
          <a:lstStyle/>
          <a:p>
            <a:pPr marL="0" indent="0">
              <a:buNone/>
            </a:pPr>
            <a:r>
              <a:rPr lang="en-US" b="1" dirty="0"/>
              <a:t>Social theories of aging</a:t>
            </a:r>
          </a:p>
          <a:p>
            <a:r>
              <a:rPr lang="en-US" b="1" dirty="0"/>
              <a:t>Continuity theory </a:t>
            </a:r>
            <a:r>
              <a:rPr lang="en-US" dirty="0"/>
              <a:t>– proposes that most aging adults strive to maintain consistency between their past and anticipated future</a:t>
            </a:r>
          </a:p>
          <a:p>
            <a:r>
              <a:rPr lang="en-US" b="1" dirty="0"/>
              <a:t>Socio-emotional selectivity theory </a:t>
            </a:r>
            <a:r>
              <a:rPr lang="en-US" dirty="0"/>
              <a:t>– social networks become more selective as we age, preferring high quality relationships</a:t>
            </a:r>
            <a:endParaRPr lang="en-US" b="1" dirty="0"/>
          </a:p>
        </p:txBody>
      </p:sp>
      <p:sp>
        <p:nvSpPr>
          <p:cNvPr id="8" name="Title 1">
            <a:extLst>
              <a:ext uri="{FF2B5EF4-FFF2-40B4-BE49-F238E27FC236}">
                <a16:creationId xmlns:a16="http://schemas.microsoft.com/office/drawing/2014/main" id="{CCC76829-B0CD-4E50-A4F6-46991A6DC122}"/>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Social / Emotional / MoraI Development in Older Adulthood</a:t>
            </a:r>
          </a:p>
        </p:txBody>
      </p:sp>
      <p:pic>
        <p:nvPicPr>
          <p:cNvPr id="6146" name="Picture 2" descr="69,200+ Active Black Seniors Stock Photos, Pictures &amp; Royalty-Free Images -  iStock | Active seniors, Senior surfer">
            <a:extLst>
              <a:ext uri="{FF2B5EF4-FFF2-40B4-BE49-F238E27FC236}">
                <a16:creationId xmlns:a16="http://schemas.microsoft.com/office/drawing/2014/main" id="{A0A6CF26-8DFB-4863-9123-E2C7A34A11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8226" y="2276872"/>
            <a:ext cx="5119092" cy="341272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Table 8">
            <a:extLst>
              <a:ext uri="{FF2B5EF4-FFF2-40B4-BE49-F238E27FC236}">
                <a16:creationId xmlns:a16="http://schemas.microsoft.com/office/drawing/2014/main" id="{8022D034-3DCB-48C0-9899-46D771FDE0A2}"/>
              </a:ext>
            </a:extLst>
          </p:cNvPr>
          <p:cNvGraphicFramePr>
            <a:graphicFrameLocks noGrp="1"/>
          </p:cNvGraphicFramePr>
          <p:nvPr>
            <p:extLst>
              <p:ext uri="{D42A27DB-BD31-4B8C-83A1-F6EECF244321}">
                <p14:modId xmlns:p14="http://schemas.microsoft.com/office/powerpoint/2010/main" val="3486804149"/>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4035075149"/>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1424" y="1988840"/>
            <a:ext cx="4032448" cy="4320480"/>
          </a:xfrm>
        </p:spPr>
        <p:txBody>
          <a:bodyPr>
            <a:normAutofit lnSpcReduction="10000"/>
          </a:bodyPr>
          <a:lstStyle/>
          <a:p>
            <a:pPr marL="0" indent="0">
              <a:buNone/>
            </a:pPr>
            <a:r>
              <a:rPr lang="en-US" sz="2000" b="1" dirty="0"/>
              <a:t>Social theories of aging</a:t>
            </a:r>
          </a:p>
          <a:p>
            <a:r>
              <a:rPr lang="en-US" sz="2000" dirty="0"/>
              <a:t>Suburban elders are better off in terms of income and health</a:t>
            </a:r>
          </a:p>
          <a:p>
            <a:r>
              <a:rPr lang="en-US" sz="2000" dirty="0"/>
              <a:t>Inner city elders have easier access to social services</a:t>
            </a:r>
          </a:p>
          <a:p>
            <a:r>
              <a:rPr lang="en-US" sz="2000" dirty="0"/>
              <a:t>Small town and rural elders are least well off in these ways</a:t>
            </a:r>
          </a:p>
          <a:p>
            <a:r>
              <a:rPr lang="en-US" sz="2000" dirty="0"/>
              <a:t>Urban elders fear crime</a:t>
            </a:r>
          </a:p>
          <a:p>
            <a:r>
              <a:rPr lang="en-US" sz="2000" dirty="0"/>
              <a:t>Most elders prefer </a:t>
            </a:r>
            <a:r>
              <a:rPr lang="en-US" sz="2000" b="1" dirty="0"/>
              <a:t>aging in place</a:t>
            </a:r>
          </a:p>
        </p:txBody>
      </p:sp>
      <p:sp>
        <p:nvSpPr>
          <p:cNvPr id="8" name="Title 1">
            <a:extLst>
              <a:ext uri="{FF2B5EF4-FFF2-40B4-BE49-F238E27FC236}">
                <a16:creationId xmlns:a16="http://schemas.microsoft.com/office/drawing/2014/main" id="{51AED316-6ED4-4F8A-B690-C125114E001B}"/>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Social / Emotional / MoraI Development in Older Adulthood</a:t>
            </a:r>
          </a:p>
        </p:txBody>
      </p:sp>
      <p:pic>
        <p:nvPicPr>
          <p:cNvPr id="1026" name="Picture 2" descr="Image result for aging in place">
            <a:extLst>
              <a:ext uri="{FF2B5EF4-FFF2-40B4-BE49-F238E27FC236}">
                <a16:creationId xmlns:a16="http://schemas.microsoft.com/office/drawing/2014/main" id="{020C8077-05F2-4755-A57A-A757F21CCE8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749" r="2370"/>
          <a:stretch/>
        </p:blipFill>
        <p:spPr bwMode="auto">
          <a:xfrm>
            <a:off x="4963427" y="2060849"/>
            <a:ext cx="6461163" cy="414185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graphicFrame>
        <p:nvGraphicFramePr>
          <p:cNvPr id="6" name="Table 5">
            <a:extLst>
              <a:ext uri="{FF2B5EF4-FFF2-40B4-BE49-F238E27FC236}">
                <a16:creationId xmlns:a16="http://schemas.microsoft.com/office/drawing/2014/main" id="{DDAB26CD-F10B-4E49-8118-89C95840383E}"/>
              </a:ext>
            </a:extLst>
          </p:cNvPr>
          <p:cNvGraphicFramePr>
            <a:graphicFrameLocks noGrp="1"/>
          </p:cNvGraphicFramePr>
          <p:nvPr>
            <p:extLst>
              <p:ext uri="{D42A27DB-BD31-4B8C-83A1-F6EECF244321}">
                <p14:modId xmlns:p14="http://schemas.microsoft.com/office/powerpoint/2010/main" val="3486804149"/>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3275655043"/>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09" y="1916832"/>
            <a:ext cx="4392487" cy="4464496"/>
          </a:xfrm>
        </p:spPr>
        <p:txBody>
          <a:bodyPr>
            <a:normAutofit/>
          </a:bodyPr>
          <a:lstStyle/>
          <a:p>
            <a:pPr marL="0" indent="0">
              <a:buNone/>
            </a:pPr>
            <a:r>
              <a:rPr lang="en-US" b="1"/>
              <a:t>Congregate housing</a:t>
            </a:r>
            <a:endParaRPr lang="en-US" b="1" dirty="0"/>
          </a:p>
          <a:p>
            <a:r>
              <a:rPr lang="en-CA"/>
              <a:t>Congregate housing, or congregate living, offers independent living in separate apartments, and opportunities to share activities of daily living with other residents, as one chooses. They may be rental or ownership units.</a:t>
            </a:r>
          </a:p>
          <a:p>
            <a:r>
              <a:rPr lang="en-CA"/>
              <a:t>Active senior apartments offering meals, services, transportation and planned activities, will generally not include additional levels of life senior services within the same community.</a:t>
            </a:r>
          </a:p>
          <a:p>
            <a:endParaRPr lang="en-CA" b="1"/>
          </a:p>
        </p:txBody>
      </p:sp>
      <p:sp>
        <p:nvSpPr>
          <p:cNvPr id="8" name="Title 1">
            <a:extLst>
              <a:ext uri="{FF2B5EF4-FFF2-40B4-BE49-F238E27FC236}">
                <a16:creationId xmlns:a16="http://schemas.microsoft.com/office/drawing/2014/main" id="{76F55DDC-AF6F-44EE-8D83-D5C1BAFFFF3F}"/>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Social / Emotional / MoraI Development in Older Adulthood</a:t>
            </a:r>
          </a:p>
        </p:txBody>
      </p:sp>
      <p:pic>
        <p:nvPicPr>
          <p:cNvPr id="2050" name="Picture 2" descr="Image result for congregate housing">
            <a:extLst>
              <a:ext uri="{FF2B5EF4-FFF2-40B4-BE49-F238E27FC236}">
                <a16:creationId xmlns:a16="http://schemas.microsoft.com/office/drawing/2014/main" id="{42D9EABA-5EBA-41D1-B859-E6AC89F82AA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215" b="2975"/>
          <a:stretch/>
        </p:blipFill>
        <p:spPr bwMode="auto">
          <a:xfrm>
            <a:off x="5349565" y="2060848"/>
            <a:ext cx="6080935" cy="417646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a:extLst>
              <a:ext uri="{FF2B5EF4-FFF2-40B4-BE49-F238E27FC236}">
                <a16:creationId xmlns:a16="http://schemas.microsoft.com/office/drawing/2014/main" id="{B25AA9C9-9998-4725-A0C3-D3F7C9AD09FC}"/>
              </a:ext>
            </a:extLst>
          </p:cNvPr>
          <p:cNvGraphicFramePr>
            <a:graphicFrameLocks noGrp="1"/>
          </p:cNvGraphicFramePr>
          <p:nvPr>
            <p:extLst>
              <p:ext uri="{D42A27DB-BD31-4B8C-83A1-F6EECF244321}">
                <p14:modId xmlns:p14="http://schemas.microsoft.com/office/powerpoint/2010/main" val="3486804149"/>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594307624"/>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9417" y="1899933"/>
            <a:ext cx="5256583" cy="4337379"/>
          </a:xfrm>
        </p:spPr>
        <p:txBody>
          <a:bodyPr>
            <a:normAutofit/>
          </a:bodyPr>
          <a:lstStyle/>
          <a:p>
            <a:pPr marL="0" indent="0">
              <a:buNone/>
            </a:pPr>
            <a:r>
              <a:rPr lang="en-US" sz="2000" b="1" dirty="0"/>
              <a:t>Relationships</a:t>
            </a:r>
          </a:p>
          <a:p>
            <a:r>
              <a:rPr lang="en-US" sz="2000" dirty="0"/>
              <a:t>As we move through life, a </a:t>
            </a:r>
            <a:r>
              <a:rPr lang="en-US" sz="2000" b="1" dirty="0"/>
              <a:t>social convoy, </a:t>
            </a:r>
            <a:r>
              <a:rPr lang="en-US" sz="2000" dirty="0"/>
              <a:t>or cluster of family members and friends, provides safety and support</a:t>
            </a:r>
          </a:p>
          <a:p>
            <a:r>
              <a:rPr lang="en-US" sz="2000" dirty="0"/>
              <a:t>Marital satisfaction peaks in late adulthood as stressful responsibilities decline</a:t>
            </a:r>
          </a:p>
          <a:p>
            <a:r>
              <a:rPr lang="en-US" sz="2000" dirty="0"/>
              <a:t>Most gay and lesbian elders also report happy relationships</a:t>
            </a:r>
          </a:p>
          <a:p>
            <a:r>
              <a:rPr lang="en-US" sz="2000" dirty="0"/>
              <a:t>When divorce occurs stress is higher</a:t>
            </a:r>
          </a:p>
        </p:txBody>
      </p:sp>
      <p:sp>
        <p:nvSpPr>
          <p:cNvPr id="7" name="Title 1">
            <a:extLst>
              <a:ext uri="{FF2B5EF4-FFF2-40B4-BE49-F238E27FC236}">
                <a16:creationId xmlns:a16="http://schemas.microsoft.com/office/drawing/2014/main" id="{C15E3D3B-236B-4A4C-91F7-FE849C15959E}"/>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Social / Emotional / MoraI Development in Older Adulthood</a:t>
            </a:r>
          </a:p>
        </p:txBody>
      </p:sp>
      <p:graphicFrame>
        <p:nvGraphicFramePr>
          <p:cNvPr id="8" name="Table 7">
            <a:extLst>
              <a:ext uri="{FF2B5EF4-FFF2-40B4-BE49-F238E27FC236}">
                <a16:creationId xmlns:a16="http://schemas.microsoft.com/office/drawing/2014/main" id="{E4C1ADB4-933A-4DF9-AE2E-0B35E9C974DA}"/>
              </a:ext>
            </a:extLst>
          </p:cNvPr>
          <p:cNvGraphicFramePr>
            <a:graphicFrameLocks noGrp="1"/>
          </p:cNvGraphicFramePr>
          <p:nvPr>
            <p:extLst>
              <p:ext uri="{D42A27DB-BD31-4B8C-83A1-F6EECF244321}">
                <p14:modId xmlns:p14="http://schemas.microsoft.com/office/powerpoint/2010/main" val="3486804149"/>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pic>
        <p:nvPicPr>
          <p:cNvPr id="7170" name="Picture 2" descr="530,800+ Asian Seniors Stock Photos, Pictures &amp; Royalty-Free Images -  iStock | Asian couple, Hispanic senior, Seniors">
            <a:extLst>
              <a:ext uri="{FF2B5EF4-FFF2-40B4-BE49-F238E27FC236}">
                <a16:creationId xmlns:a16="http://schemas.microsoft.com/office/drawing/2014/main" id="{1D020DBA-8BE0-439B-BA4F-1B0219EFD8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1661" y="2548005"/>
            <a:ext cx="5829300" cy="38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700937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1424" y="2204864"/>
            <a:ext cx="5256585" cy="3744416"/>
          </a:xfrm>
        </p:spPr>
        <p:txBody>
          <a:bodyPr>
            <a:normAutofit/>
          </a:bodyPr>
          <a:lstStyle/>
          <a:p>
            <a:pPr marL="0" indent="0">
              <a:buNone/>
            </a:pPr>
            <a:r>
              <a:rPr lang="en-US" sz="2400" b="1" dirty="0"/>
              <a:t>Relationships</a:t>
            </a:r>
          </a:p>
          <a:p>
            <a:r>
              <a:rPr lang="en-US" sz="2000" dirty="0"/>
              <a:t>Some </a:t>
            </a:r>
            <a:r>
              <a:rPr lang="en-US" sz="2000"/>
              <a:t>elders experience maltreatment </a:t>
            </a:r>
            <a:r>
              <a:rPr lang="en-US" sz="2000" dirty="0"/>
              <a:t>at the hands of family members, friends, or caregivers</a:t>
            </a:r>
          </a:p>
          <a:p>
            <a:r>
              <a:rPr lang="en-US" sz="2000" dirty="0"/>
              <a:t>Risk factors include dependent perpetrator-victim relationship, perpetrator psychological disturbance and stress, history of family violence and inadequate nursing homes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27711" y="2348880"/>
            <a:ext cx="5058636" cy="3366293"/>
          </a:xfrm>
          <a:prstGeom prst="rect">
            <a:avLst/>
          </a:prstGeom>
        </p:spPr>
      </p:pic>
      <p:sp>
        <p:nvSpPr>
          <p:cNvPr id="8" name="Title 1">
            <a:extLst>
              <a:ext uri="{FF2B5EF4-FFF2-40B4-BE49-F238E27FC236}">
                <a16:creationId xmlns:a16="http://schemas.microsoft.com/office/drawing/2014/main" id="{C6D50A69-02EA-4A79-966F-57386504EC8C}"/>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Social / Emotional / MoraI Development in Older Adulthood</a:t>
            </a:r>
          </a:p>
        </p:txBody>
      </p:sp>
      <p:graphicFrame>
        <p:nvGraphicFramePr>
          <p:cNvPr id="9" name="Table 8">
            <a:extLst>
              <a:ext uri="{FF2B5EF4-FFF2-40B4-BE49-F238E27FC236}">
                <a16:creationId xmlns:a16="http://schemas.microsoft.com/office/drawing/2014/main" id="{51EF0663-60F7-4840-87C7-DD608606B3FC}"/>
              </a:ext>
            </a:extLst>
          </p:cNvPr>
          <p:cNvGraphicFramePr>
            <a:graphicFrameLocks noGrp="1"/>
          </p:cNvGraphicFramePr>
          <p:nvPr>
            <p:extLst>
              <p:ext uri="{D42A27DB-BD31-4B8C-83A1-F6EECF244321}">
                <p14:modId xmlns:p14="http://schemas.microsoft.com/office/powerpoint/2010/main" val="1841111806"/>
              </p:ext>
            </p:extLst>
          </p:nvPr>
        </p:nvGraphicFramePr>
        <p:xfrm>
          <a:off x="855513" y="274352"/>
          <a:ext cx="10195230" cy="822960"/>
        </p:xfrm>
        <a:graphic>
          <a:graphicData uri="http://schemas.openxmlformats.org/drawingml/2006/table">
            <a:tbl>
              <a:tblPr firstRow="1" bandRow="1">
                <a:tableStyleId>{5C22544A-7EE6-4342-B048-85BDC9FD1C3A}</a:tableStyleId>
              </a:tblPr>
              <a:tblGrid>
                <a:gridCol w="3219546">
                  <a:extLst>
                    <a:ext uri="{9D8B030D-6E8A-4147-A177-3AD203B41FA5}">
                      <a16:colId xmlns:a16="http://schemas.microsoft.com/office/drawing/2014/main" val="1331053252"/>
                    </a:ext>
                  </a:extLst>
                </a:gridCol>
                <a:gridCol w="3487842">
                  <a:extLst>
                    <a:ext uri="{9D8B030D-6E8A-4147-A177-3AD203B41FA5}">
                      <a16:colId xmlns:a16="http://schemas.microsoft.com/office/drawing/2014/main" val="1705947535"/>
                    </a:ext>
                  </a:extLst>
                </a:gridCol>
                <a:gridCol w="3487842">
                  <a:extLst>
                    <a:ext uri="{9D8B030D-6E8A-4147-A177-3AD203B41FA5}">
                      <a16:colId xmlns:a16="http://schemas.microsoft.com/office/drawing/2014/main" val="3247156689"/>
                    </a:ext>
                  </a:extLst>
                </a:gridCol>
              </a:tblGrid>
              <a:tr h="64807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2400" dirty="0">
                          <a:solidFill>
                            <a:srgbClr val="FFFF00"/>
                          </a:solidFill>
                          <a:latin typeface="Arial Narrow" pitchFamily="34" charset="0"/>
                        </a:rPr>
                        <a:t>SOCIAL/ EMOTIONAL / MORAL</a:t>
                      </a:r>
                    </a:p>
                  </a:txBody>
                  <a:tcPr anchor="ctr" anchorCtr="1"/>
                </a:tc>
                <a:tc>
                  <a:txBody>
                    <a:bodyPr/>
                    <a:lstStyle/>
                    <a:p>
                      <a:pPr algn="ctr"/>
                      <a:r>
                        <a:rPr lang="en-CA" sz="1400" dirty="0">
                          <a:solidFill>
                            <a:schemeClr val="accent6">
                              <a:lumMod val="40000"/>
                              <a:lumOff val="60000"/>
                            </a:schemeClr>
                          </a:solidFill>
                          <a:latin typeface="Arial Narrow" pitchFamily="34" charset="0"/>
                        </a:rPr>
                        <a:t>COGNITIVE</a:t>
                      </a:r>
                    </a:p>
                  </a:txBody>
                  <a:tcPr anchor="ctr" anchorCtr="1"/>
                </a:tc>
                <a:extLst>
                  <a:ext uri="{0D108BD9-81ED-4DB2-BD59-A6C34878D82A}">
                    <a16:rowId xmlns:a16="http://schemas.microsoft.com/office/drawing/2014/main" val="2127445546"/>
                  </a:ext>
                </a:extLst>
              </a:tr>
            </a:tbl>
          </a:graphicData>
        </a:graphic>
      </p:graphicFrame>
    </p:spTree>
    <p:extLst>
      <p:ext uri="{BB962C8B-B14F-4D97-AF65-F5344CB8AC3E}">
        <p14:creationId xmlns:p14="http://schemas.microsoft.com/office/powerpoint/2010/main" val="386698336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31904" y="1844824"/>
            <a:ext cx="6010525" cy="4463883"/>
          </a:xfrm>
        </p:spPr>
        <p:txBody>
          <a:bodyPr>
            <a:normAutofit/>
          </a:bodyPr>
          <a:lstStyle/>
          <a:p>
            <a:r>
              <a:rPr lang="en-CA" sz="2400" dirty="0"/>
              <a:t>With opportunities to enhance cognitive skills, crystallized intelligence can offset losses in fluid intelligence</a:t>
            </a:r>
          </a:p>
          <a:p>
            <a:r>
              <a:rPr lang="en-CA" sz="2400" dirty="0"/>
              <a:t>Older adults can make the most of their cognitive resources through selective optimization </a:t>
            </a:r>
            <a:r>
              <a:rPr lang="en-CA" sz="2400"/>
              <a:t>with compensation</a:t>
            </a:r>
          </a:p>
          <a:p>
            <a:r>
              <a:rPr lang="en-CA" sz="2400">
                <a:solidFill>
                  <a:srgbClr val="727272"/>
                </a:solidFill>
              </a:rPr>
              <a:t>Individual differences in cognitive functioning are greater in late adulthood than any other time of life</a:t>
            </a:r>
          </a:p>
          <a:p>
            <a:endParaRPr lang="en-CA" sz="2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9571" y="2313792"/>
            <a:ext cx="4047035" cy="3419464"/>
          </a:xfrm>
          <a:prstGeom prst="rect">
            <a:avLst/>
          </a:prstGeom>
        </p:spPr>
      </p:pic>
      <p:sp>
        <p:nvSpPr>
          <p:cNvPr id="9" name="Title 1">
            <a:extLst>
              <a:ext uri="{FF2B5EF4-FFF2-40B4-BE49-F238E27FC236}">
                <a16:creationId xmlns:a16="http://schemas.microsoft.com/office/drawing/2014/main" id="{3E083877-645A-4D92-BD5D-D2E8B9D26F8A}"/>
              </a:ext>
            </a:extLst>
          </p:cNvPr>
          <p:cNvSpPr>
            <a:spLocks noGrp="1"/>
          </p:cNvSpPr>
          <p:nvPr>
            <p:ph type="title"/>
          </p:nvPr>
        </p:nvSpPr>
        <p:spPr>
          <a:xfrm>
            <a:off x="763403" y="1124744"/>
            <a:ext cx="10809212" cy="788666"/>
          </a:xfrm>
        </p:spPr>
        <p:txBody>
          <a:bodyPr>
            <a:normAutofit/>
          </a:bodyPr>
          <a:lstStyle/>
          <a:p>
            <a:r>
              <a:rPr lang="en-CA" sz="3200" dirty="0">
                <a:solidFill>
                  <a:schemeClr val="tx1">
                    <a:lumMod val="50000"/>
                    <a:lumOff val="50000"/>
                  </a:schemeClr>
                </a:solidFill>
              </a:rPr>
              <a:t>Cognitive Changes in Older Adulthood</a:t>
            </a:r>
          </a:p>
        </p:txBody>
      </p:sp>
      <p:graphicFrame>
        <p:nvGraphicFramePr>
          <p:cNvPr id="6" name="Table 5">
            <a:extLst>
              <a:ext uri="{FF2B5EF4-FFF2-40B4-BE49-F238E27FC236}">
                <a16:creationId xmlns:a16="http://schemas.microsoft.com/office/drawing/2014/main" id="{C98FDDE9-C99F-47F8-BCC2-396770F21BF8}"/>
              </a:ext>
            </a:extLst>
          </p:cNvPr>
          <p:cNvGraphicFramePr>
            <a:graphicFrameLocks noGrp="1"/>
          </p:cNvGraphicFramePr>
          <p:nvPr>
            <p:extLst>
              <p:ext uri="{D42A27DB-BD31-4B8C-83A1-F6EECF244321}">
                <p14:modId xmlns:p14="http://schemas.microsoft.com/office/powerpoint/2010/main" val="1278266687"/>
              </p:ext>
            </p:extLst>
          </p:nvPr>
        </p:nvGraphicFramePr>
        <p:xfrm>
          <a:off x="1104900" y="405088"/>
          <a:ext cx="9831694" cy="638547"/>
        </p:xfrm>
        <a:graphic>
          <a:graphicData uri="http://schemas.openxmlformats.org/drawingml/2006/table">
            <a:tbl>
              <a:tblPr firstRow="1" bandRow="1">
                <a:tableStyleId>{5C22544A-7EE6-4342-B048-85BDC9FD1C3A}</a:tableStyleId>
              </a:tblPr>
              <a:tblGrid>
                <a:gridCol w="3340630">
                  <a:extLst>
                    <a:ext uri="{9D8B030D-6E8A-4147-A177-3AD203B41FA5}">
                      <a16:colId xmlns:a16="http://schemas.microsoft.com/office/drawing/2014/main" val="216825002"/>
                    </a:ext>
                  </a:extLst>
                </a:gridCol>
                <a:gridCol w="3245532">
                  <a:extLst>
                    <a:ext uri="{9D8B030D-6E8A-4147-A177-3AD203B41FA5}">
                      <a16:colId xmlns:a16="http://schemas.microsoft.com/office/drawing/2014/main" val="3904671981"/>
                    </a:ext>
                  </a:extLst>
                </a:gridCol>
                <a:gridCol w="3245532">
                  <a:extLst>
                    <a:ext uri="{9D8B030D-6E8A-4147-A177-3AD203B41FA5}">
                      <a16:colId xmlns:a16="http://schemas.microsoft.com/office/drawing/2014/main" val="1714021000"/>
                    </a:ext>
                  </a:extLst>
                </a:gridCol>
              </a:tblGrid>
              <a:tr h="638547">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3598385380"/>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1424" y="1913410"/>
            <a:ext cx="5040560" cy="4467918"/>
          </a:xfrm>
        </p:spPr>
        <p:txBody>
          <a:bodyPr>
            <a:normAutofit fontScale="92500" lnSpcReduction="10000"/>
          </a:bodyPr>
          <a:lstStyle/>
          <a:p>
            <a:pPr marL="0" indent="0">
              <a:buNone/>
            </a:pPr>
            <a:r>
              <a:rPr lang="en-US" sz="2200" b="1" dirty="0"/>
              <a:t>Memory</a:t>
            </a:r>
          </a:p>
          <a:p>
            <a:r>
              <a:rPr lang="en-CA" sz="1900" dirty="0"/>
              <a:t>Memory failures become more apparent especially on tasks that are complex and require deliberate processing.</a:t>
            </a:r>
          </a:p>
          <a:p>
            <a:r>
              <a:rPr lang="en-CA" sz="1900" dirty="0"/>
              <a:t>Recall of context source and temporal order of events decline.</a:t>
            </a:r>
          </a:p>
          <a:p>
            <a:r>
              <a:rPr lang="en-CA" sz="1900" dirty="0"/>
              <a:t>Automatic forms of memory such as recognition and implicit memory </a:t>
            </a:r>
            <a:r>
              <a:rPr lang="en-CA" sz="1900"/>
              <a:t>suffer less.</a:t>
            </a:r>
            <a:endParaRPr lang="en-CA" sz="1900" dirty="0"/>
          </a:p>
          <a:p>
            <a:r>
              <a:rPr lang="en-CA" sz="1900" dirty="0"/>
              <a:t>In general an associative memory deficit or difficulty creating and retrieving links between pieces of information, seems to characterize </a:t>
            </a:r>
            <a:r>
              <a:rPr lang="en-CA" sz="1900"/>
              <a:t>older adults’ memory problems.</a:t>
            </a:r>
            <a:endParaRPr lang="en-CA" sz="1900" dirty="0"/>
          </a:p>
        </p:txBody>
      </p:sp>
      <p:sp>
        <p:nvSpPr>
          <p:cNvPr id="7" name="Title 1">
            <a:extLst>
              <a:ext uri="{FF2B5EF4-FFF2-40B4-BE49-F238E27FC236}">
                <a16:creationId xmlns:a16="http://schemas.microsoft.com/office/drawing/2014/main" id="{22B4656F-095A-40FE-B812-DCF670C0D174}"/>
              </a:ext>
            </a:extLst>
          </p:cNvPr>
          <p:cNvSpPr>
            <a:spLocks noGrp="1"/>
          </p:cNvSpPr>
          <p:nvPr>
            <p:ph type="title"/>
          </p:nvPr>
        </p:nvSpPr>
        <p:spPr>
          <a:xfrm>
            <a:off x="763403" y="1124744"/>
            <a:ext cx="10809212" cy="788666"/>
          </a:xfrm>
        </p:spPr>
        <p:txBody>
          <a:bodyPr>
            <a:normAutofit/>
          </a:bodyPr>
          <a:lstStyle/>
          <a:p>
            <a:r>
              <a:rPr lang="en-CA" sz="3200" dirty="0">
                <a:solidFill>
                  <a:schemeClr val="tx1">
                    <a:lumMod val="50000"/>
                    <a:lumOff val="50000"/>
                  </a:schemeClr>
                </a:solidFill>
              </a:rPr>
              <a:t>Cognitive Changes in Older Adulthood</a:t>
            </a:r>
          </a:p>
        </p:txBody>
      </p:sp>
      <p:pic>
        <p:nvPicPr>
          <p:cNvPr id="5122" name="Picture 2" descr="Related image">
            <a:extLst>
              <a:ext uri="{FF2B5EF4-FFF2-40B4-BE49-F238E27FC236}">
                <a16:creationId xmlns:a16="http://schemas.microsoft.com/office/drawing/2014/main" id="{084C734C-B354-4B84-9A8B-D241D7E802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5070" y="1913410"/>
            <a:ext cx="5152721" cy="410787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graphicFrame>
        <p:nvGraphicFramePr>
          <p:cNvPr id="8" name="Table 7">
            <a:extLst>
              <a:ext uri="{FF2B5EF4-FFF2-40B4-BE49-F238E27FC236}">
                <a16:creationId xmlns:a16="http://schemas.microsoft.com/office/drawing/2014/main" id="{7D0E9645-4E16-4E68-8CF8-2A216578F3BF}"/>
              </a:ext>
            </a:extLst>
          </p:cNvPr>
          <p:cNvGraphicFramePr>
            <a:graphicFrameLocks noGrp="1"/>
          </p:cNvGraphicFramePr>
          <p:nvPr>
            <p:extLst>
              <p:ext uri="{D42A27DB-BD31-4B8C-83A1-F6EECF244321}">
                <p14:modId xmlns:p14="http://schemas.microsoft.com/office/powerpoint/2010/main" val="200778603"/>
              </p:ext>
            </p:extLst>
          </p:nvPr>
        </p:nvGraphicFramePr>
        <p:xfrm>
          <a:off x="911424" y="340122"/>
          <a:ext cx="9898369" cy="667122"/>
        </p:xfrm>
        <a:graphic>
          <a:graphicData uri="http://schemas.openxmlformats.org/drawingml/2006/table">
            <a:tbl>
              <a:tblPr firstRow="1" bandRow="1">
                <a:tableStyleId>{5C22544A-7EE6-4342-B048-85BDC9FD1C3A}</a:tableStyleId>
              </a:tblPr>
              <a:tblGrid>
                <a:gridCol w="3363285">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671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3427139242"/>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83832" y="1913410"/>
            <a:ext cx="6840758" cy="4755950"/>
          </a:xfrm>
        </p:spPr>
        <p:txBody>
          <a:bodyPr>
            <a:normAutofit/>
          </a:bodyPr>
          <a:lstStyle/>
          <a:p>
            <a:pPr marL="0" indent="0">
              <a:buNone/>
            </a:pPr>
            <a:r>
              <a:rPr lang="en-US" sz="2000" b="1" dirty="0"/>
              <a:t>Memory</a:t>
            </a:r>
          </a:p>
          <a:p>
            <a:r>
              <a:rPr lang="en-CA" sz="2000" dirty="0"/>
              <a:t>Contrary to what older people report, </a:t>
            </a:r>
            <a:r>
              <a:rPr lang="en-CA" sz="2000" b="1" dirty="0"/>
              <a:t>remote memory </a:t>
            </a:r>
            <a:r>
              <a:rPr lang="en-CA" sz="2000" dirty="0"/>
              <a:t>is not clearer that recent memory.</a:t>
            </a:r>
          </a:p>
          <a:p>
            <a:r>
              <a:rPr lang="en-CA" sz="2000" dirty="0"/>
              <a:t>Autobiographical memory is best for recent experiences, followed by personally meaningful events that happened between ages 10 and 30, a period of rapid life change and identity development.</a:t>
            </a:r>
          </a:p>
          <a:p>
            <a:r>
              <a:rPr lang="en-CA" sz="2000" dirty="0"/>
              <a:t>Older adults do better </a:t>
            </a:r>
            <a:r>
              <a:rPr lang="en-CA" sz="2000"/>
              <a:t>on event-based than time-based </a:t>
            </a:r>
            <a:r>
              <a:rPr lang="en-CA" sz="2000" b="1" dirty="0"/>
              <a:t>prospective memory.</a:t>
            </a:r>
          </a:p>
          <a:p>
            <a:r>
              <a:rPr lang="en-CA" sz="2000" dirty="0"/>
              <a:t>In everyday life they compensate for declines in prospective memory by </a:t>
            </a:r>
            <a:r>
              <a:rPr lang="en-CA" sz="2000"/>
              <a:t>using external memory aids.</a:t>
            </a:r>
            <a:endParaRPr lang="en-CA" sz="2000" dirty="0"/>
          </a:p>
          <a:p>
            <a:endParaRPr lang="en-CA" dirty="0"/>
          </a:p>
        </p:txBody>
      </p:sp>
      <p:sp>
        <p:nvSpPr>
          <p:cNvPr id="7" name="Title 1">
            <a:extLst>
              <a:ext uri="{FF2B5EF4-FFF2-40B4-BE49-F238E27FC236}">
                <a16:creationId xmlns:a16="http://schemas.microsoft.com/office/drawing/2014/main" id="{8F3DA02E-B04B-4CA3-AC2C-21457AA85B19}"/>
              </a:ext>
            </a:extLst>
          </p:cNvPr>
          <p:cNvSpPr>
            <a:spLocks noGrp="1"/>
          </p:cNvSpPr>
          <p:nvPr>
            <p:ph type="title"/>
          </p:nvPr>
        </p:nvSpPr>
        <p:spPr>
          <a:xfrm>
            <a:off x="763403" y="1124744"/>
            <a:ext cx="10809212" cy="788666"/>
          </a:xfrm>
        </p:spPr>
        <p:txBody>
          <a:bodyPr>
            <a:normAutofit/>
          </a:bodyPr>
          <a:lstStyle/>
          <a:p>
            <a:r>
              <a:rPr lang="en-CA" sz="3200" dirty="0">
                <a:solidFill>
                  <a:schemeClr val="tx1">
                    <a:lumMod val="50000"/>
                    <a:lumOff val="50000"/>
                  </a:schemeClr>
                </a:solidFill>
              </a:rPr>
              <a:t>Cognitive Changes in Older Adulthood</a:t>
            </a:r>
          </a:p>
        </p:txBody>
      </p:sp>
      <p:pic>
        <p:nvPicPr>
          <p:cNvPr id="6146" name="Picture 2" descr="Image result for memory aids">
            <a:extLst>
              <a:ext uri="{FF2B5EF4-FFF2-40B4-BE49-F238E27FC236}">
                <a16:creationId xmlns:a16="http://schemas.microsoft.com/office/drawing/2014/main" id="{5B70F903-AA01-414B-A947-7D15AB2C1D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251" y="2636912"/>
            <a:ext cx="4105082" cy="230767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le 7">
            <a:extLst>
              <a:ext uri="{FF2B5EF4-FFF2-40B4-BE49-F238E27FC236}">
                <a16:creationId xmlns:a16="http://schemas.microsoft.com/office/drawing/2014/main" id="{8D557488-A8E8-4987-8582-7E226340191E}"/>
              </a:ext>
            </a:extLst>
          </p:cNvPr>
          <p:cNvGraphicFramePr>
            <a:graphicFrameLocks noGrp="1"/>
          </p:cNvGraphicFramePr>
          <p:nvPr>
            <p:extLst>
              <p:ext uri="{D42A27DB-BD31-4B8C-83A1-F6EECF244321}">
                <p14:modId xmlns:p14="http://schemas.microsoft.com/office/powerpoint/2010/main" val="4163118539"/>
              </p:ext>
            </p:extLst>
          </p:nvPr>
        </p:nvGraphicFramePr>
        <p:xfrm>
          <a:off x="971549" y="396850"/>
          <a:ext cx="9898369" cy="667122"/>
        </p:xfrm>
        <a:graphic>
          <a:graphicData uri="http://schemas.openxmlformats.org/drawingml/2006/table">
            <a:tbl>
              <a:tblPr firstRow="1" bandRow="1">
                <a:tableStyleId>{5C22544A-7EE6-4342-B048-85BDC9FD1C3A}</a:tableStyleId>
              </a:tblPr>
              <a:tblGrid>
                <a:gridCol w="3363285">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671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1394223369"/>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1424" y="2023133"/>
            <a:ext cx="8496944" cy="1512168"/>
          </a:xfrm>
        </p:spPr>
        <p:txBody>
          <a:bodyPr>
            <a:normAutofit/>
          </a:bodyPr>
          <a:lstStyle/>
          <a:p>
            <a:pPr marL="0" indent="0">
              <a:buNone/>
            </a:pPr>
            <a:r>
              <a:rPr lang="en-US" b="1" dirty="0"/>
              <a:t>Problem solving</a:t>
            </a:r>
          </a:p>
          <a:p>
            <a:r>
              <a:rPr lang="en-US" dirty="0"/>
              <a:t>Although hypothetical problem solving declines, in everyday problem solving, older adults are active and effective as long as they perceive problems as important and under their control.</a:t>
            </a:r>
          </a:p>
        </p:txBody>
      </p:sp>
      <p:sp>
        <p:nvSpPr>
          <p:cNvPr id="4" name="TextBox 3"/>
          <p:cNvSpPr txBox="1"/>
          <p:nvPr/>
        </p:nvSpPr>
        <p:spPr>
          <a:xfrm>
            <a:off x="1703512" y="3645024"/>
            <a:ext cx="5184576" cy="1938992"/>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727272"/>
                </a:solidFill>
                <a:effectLst/>
                <a:uLnTx/>
                <a:uFillTx/>
                <a:latin typeface="Century Gothic" panose="020B0502020202020204"/>
                <a:ea typeface="+mn-ea"/>
                <a:cs typeface="+mn-cs"/>
              </a:rPr>
              <a:t>In matters of health elders make quicker decisions than younger people.</a:t>
            </a:r>
          </a:p>
          <a:p>
            <a:pPr marL="342900" marR="0" lvl="0" indent="-342900" algn="l" defTabSz="457200" rtl="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727272"/>
                </a:solidFill>
                <a:effectLst/>
                <a:uLnTx/>
                <a:uFillTx/>
                <a:latin typeface="Century Gothic" panose="020B0502020202020204"/>
                <a:ea typeface="+mn-ea"/>
                <a:cs typeface="+mn-cs"/>
              </a:rPr>
              <a:t>They often consult others about everyday problems.</a:t>
            </a:r>
            <a:endParaRPr kumimoji="0" lang="en-CA" sz="2400" b="0" i="0" u="none" strike="noStrike" kern="1200" cap="none" spc="0" normalizeH="0" baseline="0" noProof="0" dirty="0">
              <a:ln>
                <a:noFill/>
              </a:ln>
              <a:solidFill>
                <a:srgbClr val="727272"/>
              </a:solidFill>
              <a:effectLst/>
              <a:uLnTx/>
              <a:uFillTx/>
              <a:latin typeface="Century Gothic" panose="020B0502020202020204"/>
              <a:ea typeface="+mn-ea"/>
              <a:cs typeface="+mn-cs"/>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92144" y="3531853"/>
            <a:ext cx="2819556" cy="2779739"/>
          </a:xfrm>
          <a:prstGeom prst="rect">
            <a:avLst/>
          </a:prstGeom>
        </p:spPr>
      </p:pic>
      <p:sp>
        <p:nvSpPr>
          <p:cNvPr id="9" name="Title 1">
            <a:extLst>
              <a:ext uri="{FF2B5EF4-FFF2-40B4-BE49-F238E27FC236}">
                <a16:creationId xmlns:a16="http://schemas.microsoft.com/office/drawing/2014/main" id="{EB20B32A-CBCC-4205-A505-8BD3AAB82A74}"/>
              </a:ext>
            </a:extLst>
          </p:cNvPr>
          <p:cNvSpPr>
            <a:spLocks noGrp="1"/>
          </p:cNvSpPr>
          <p:nvPr>
            <p:ph type="title"/>
          </p:nvPr>
        </p:nvSpPr>
        <p:spPr>
          <a:xfrm>
            <a:off x="763403" y="1124744"/>
            <a:ext cx="10809212" cy="788666"/>
          </a:xfrm>
        </p:spPr>
        <p:txBody>
          <a:bodyPr>
            <a:normAutofit/>
          </a:bodyPr>
          <a:lstStyle/>
          <a:p>
            <a:r>
              <a:rPr lang="en-CA" sz="3200" dirty="0">
                <a:solidFill>
                  <a:schemeClr val="tx1">
                    <a:lumMod val="50000"/>
                    <a:lumOff val="50000"/>
                  </a:schemeClr>
                </a:solidFill>
              </a:rPr>
              <a:t>Cognitive Changes in Older Adulthood</a:t>
            </a:r>
          </a:p>
        </p:txBody>
      </p:sp>
      <p:graphicFrame>
        <p:nvGraphicFramePr>
          <p:cNvPr id="7" name="Table 6">
            <a:extLst>
              <a:ext uri="{FF2B5EF4-FFF2-40B4-BE49-F238E27FC236}">
                <a16:creationId xmlns:a16="http://schemas.microsoft.com/office/drawing/2014/main" id="{C169E146-C315-4F3A-AA2D-5656C201570F}"/>
              </a:ext>
            </a:extLst>
          </p:cNvPr>
          <p:cNvGraphicFramePr>
            <a:graphicFrameLocks noGrp="1"/>
          </p:cNvGraphicFramePr>
          <p:nvPr>
            <p:extLst>
              <p:ext uri="{D42A27DB-BD31-4B8C-83A1-F6EECF244321}">
                <p14:modId xmlns:p14="http://schemas.microsoft.com/office/powerpoint/2010/main" val="835866669"/>
              </p:ext>
            </p:extLst>
          </p:nvPr>
        </p:nvGraphicFramePr>
        <p:xfrm>
          <a:off x="763403" y="262048"/>
          <a:ext cx="9879318" cy="667122"/>
        </p:xfrm>
        <a:graphic>
          <a:graphicData uri="http://schemas.openxmlformats.org/drawingml/2006/table">
            <a:tbl>
              <a:tblPr firstRow="1" bandRow="1">
                <a:tableStyleId>{5C22544A-7EE6-4342-B048-85BDC9FD1C3A}</a:tableStyleId>
              </a:tblPr>
              <a:tblGrid>
                <a:gridCol w="3344234">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671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324895945"/>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1504" y="2057426"/>
            <a:ext cx="8820472" cy="1659606"/>
          </a:xfrm>
        </p:spPr>
        <p:txBody>
          <a:bodyPr>
            <a:normAutofit/>
          </a:bodyPr>
          <a:lstStyle/>
          <a:p>
            <a:pPr marL="0" indent="0">
              <a:buNone/>
            </a:pPr>
            <a:r>
              <a:rPr lang="en-US" b="1" dirty="0"/>
              <a:t>Wisdom</a:t>
            </a:r>
          </a:p>
          <a:p>
            <a:r>
              <a:rPr lang="en-US" dirty="0"/>
              <a:t>Wisdom involves practical knowledge, ability to reflect on and apply that knowledge in ways that make life more bearable and worthwhile</a:t>
            </a:r>
          </a:p>
          <a:p>
            <a:r>
              <a:rPr lang="en-US" dirty="0"/>
              <a:t>More older than younger people rank among the wise</a:t>
            </a:r>
            <a:endParaRPr lang="en-CA"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87787" y="3717032"/>
            <a:ext cx="3816424" cy="2668515"/>
          </a:xfrm>
          <a:prstGeom prst="rect">
            <a:avLst/>
          </a:prstGeom>
        </p:spPr>
      </p:pic>
      <p:sp>
        <p:nvSpPr>
          <p:cNvPr id="8" name="Title 1">
            <a:extLst>
              <a:ext uri="{FF2B5EF4-FFF2-40B4-BE49-F238E27FC236}">
                <a16:creationId xmlns:a16="http://schemas.microsoft.com/office/drawing/2014/main" id="{AD111461-2143-413A-B825-529ACC5AD06F}"/>
              </a:ext>
            </a:extLst>
          </p:cNvPr>
          <p:cNvSpPr>
            <a:spLocks noGrp="1"/>
          </p:cNvSpPr>
          <p:nvPr>
            <p:ph type="title"/>
          </p:nvPr>
        </p:nvSpPr>
        <p:spPr>
          <a:xfrm>
            <a:off x="763403" y="1124744"/>
            <a:ext cx="10809212" cy="788666"/>
          </a:xfrm>
        </p:spPr>
        <p:txBody>
          <a:bodyPr>
            <a:normAutofit/>
          </a:bodyPr>
          <a:lstStyle/>
          <a:p>
            <a:r>
              <a:rPr lang="en-CA" sz="3200" dirty="0">
                <a:solidFill>
                  <a:schemeClr val="tx1">
                    <a:lumMod val="50000"/>
                    <a:lumOff val="50000"/>
                  </a:schemeClr>
                </a:solidFill>
              </a:rPr>
              <a:t>Cognitive Changes in Older Adulthood</a:t>
            </a:r>
          </a:p>
        </p:txBody>
      </p:sp>
      <p:graphicFrame>
        <p:nvGraphicFramePr>
          <p:cNvPr id="6" name="Table 5">
            <a:extLst>
              <a:ext uri="{FF2B5EF4-FFF2-40B4-BE49-F238E27FC236}">
                <a16:creationId xmlns:a16="http://schemas.microsoft.com/office/drawing/2014/main" id="{DFD0592E-EAB1-4836-900F-8C07D7816BB4}"/>
              </a:ext>
            </a:extLst>
          </p:cNvPr>
          <p:cNvGraphicFramePr>
            <a:graphicFrameLocks noGrp="1"/>
          </p:cNvGraphicFramePr>
          <p:nvPr>
            <p:extLst>
              <p:ext uri="{D42A27DB-BD31-4B8C-83A1-F6EECF244321}">
                <p14:modId xmlns:p14="http://schemas.microsoft.com/office/powerpoint/2010/main" val="2250900252"/>
              </p:ext>
            </p:extLst>
          </p:nvPr>
        </p:nvGraphicFramePr>
        <p:xfrm>
          <a:off x="885825" y="313606"/>
          <a:ext cx="9850743" cy="667122"/>
        </p:xfrm>
        <a:graphic>
          <a:graphicData uri="http://schemas.openxmlformats.org/drawingml/2006/table">
            <a:tbl>
              <a:tblPr firstRow="1" bandRow="1">
                <a:tableStyleId>{5C22544A-7EE6-4342-B048-85BDC9FD1C3A}</a:tableStyleId>
              </a:tblPr>
              <a:tblGrid>
                <a:gridCol w="3315659">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671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1186860475"/>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1504" y="2057426"/>
            <a:ext cx="8820472" cy="4323902"/>
          </a:xfrm>
        </p:spPr>
        <p:txBody>
          <a:bodyPr>
            <a:normAutofit/>
          </a:bodyPr>
          <a:lstStyle/>
          <a:p>
            <a:pPr marL="0" indent="0">
              <a:buNone/>
            </a:pPr>
            <a:r>
              <a:rPr lang="en-US" b="1" dirty="0"/>
              <a:t>Factors related to cognitive change</a:t>
            </a:r>
          </a:p>
          <a:p>
            <a:r>
              <a:rPr lang="en-US" dirty="0"/>
              <a:t>Mentally active people are likely to maintain their cognitive abilities into advanced old age</a:t>
            </a:r>
          </a:p>
          <a:p>
            <a:r>
              <a:rPr lang="en-US" dirty="0"/>
              <a:t>A wide array of chronic conditions are associated with cognitive decline</a:t>
            </a:r>
          </a:p>
          <a:p>
            <a:r>
              <a:rPr lang="en-US" dirty="0"/>
              <a:t>Stimulating leisure activities and complex, challenging work facilitate intellectual functioning </a:t>
            </a:r>
          </a:p>
          <a:p>
            <a:r>
              <a:rPr lang="en-US" dirty="0"/>
              <a:t>As elders grow older their scores on cognitive tasks become increasingly unstable</a:t>
            </a:r>
          </a:p>
          <a:p>
            <a:r>
              <a:rPr lang="en-US" dirty="0"/>
              <a:t>As death approaches, </a:t>
            </a:r>
            <a:r>
              <a:rPr lang="en-US" b="1" dirty="0"/>
              <a:t>terminal decline </a:t>
            </a:r>
            <a:r>
              <a:rPr lang="en-US" dirty="0"/>
              <a:t>– a marked acceleration in deterioration of cognitive functioning – often occurs</a:t>
            </a:r>
            <a:endParaRPr lang="en-CA" b="1" dirty="0"/>
          </a:p>
        </p:txBody>
      </p:sp>
      <p:sp>
        <p:nvSpPr>
          <p:cNvPr id="7" name="Title 1">
            <a:extLst>
              <a:ext uri="{FF2B5EF4-FFF2-40B4-BE49-F238E27FC236}">
                <a16:creationId xmlns:a16="http://schemas.microsoft.com/office/drawing/2014/main" id="{83A0FB41-05DE-49F5-9113-A410D03FEA6C}"/>
              </a:ext>
            </a:extLst>
          </p:cNvPr>
          <p:cNvSpPr>
            <a:spLocks noGrp="1"/>
          </p:cNvSpPr>
          <p:nvPr>
            <p:ph type="title"/>
          </p:nvPr>
        </p:nvSpPr>
        <p:spPr>
          <a:xfrm>
            <a:off x="763403" y="1124744"/>
            <a:ext cx="10809212" cy="788666"/>
          </a:xfrm>
        </p:spPr>
        <p:txBody>
          <a:bodyPr>
            <a:normAutofit/>
          </a:bodyPr>
          <a:lstStyle/>
          <a:p>
            <a:r>
              <a:rPr lang="en-CA" sz="3200" dirty="0">
                <a:solidFill>
                  <a:schemeClr val="tx1">
                    <a:lumMod val="50000"/>
                    <a:lumOff val="50000"/>
                  </a:schemeClr>
                </a:solidFill>
              </a:rPr>
              <a:t>Cognitive Changes in Older Adulthood</a:t>
            </a:r>
          </a:p>
        </p:txBody>
      </p:sp>
      <p:graphicFrame>
        <p:nvGraphicFramePr>
          <p:cNvPr id="5" name="Table 4">
            <a:extLst>
              <a:ext uri="{FF2B5EF4-FFF2-40B4-BE49-F238E27FC236}">
                <a16:creationId xmlns:a16="http://schemas.microsoft.com/office/drawing/2014/main" id="{9F29AD5A-0C1D-46CE-91C6-4AF4B40BCFE0}"/>
              </a:ext>
            </a:extLst>
          </p:cNvPr>
          <p:cNvGraphicFramePr>
            <a:graphicFrameLocks noGrp="1"/>
          </p:cNvGraphicFramePr>
          <p:nvPr>
            <p:extLst>
              <p:ext uri="{D42A27DB-BD31-4B8C-83A1-F6EECF244321}">
                <p14:modId xmlns:p14="http://schemas.microsoft.com/office/powerpoint/2010/main" val="788920075"/>
              </p:ext>
            </p:extLst>
          </p:nvPr>
        </p:nvGraphicFramePr>
        <p:xfrm>
          <a:off x="763403" y="313606"/>
          <a:ext cx="9898369" cy="667122"/>
        </p:xfrm>
        <a:graphic>
          <a:graphicData uri="http://schemas.openxmlformats.org/drawingml/2006/table">
            <a:tbl>
              <a:tblPr firstRow="1" bandRow="1">
                <a:tableStyleId>{5C22544A-7EE6-4342-B048-85BDC9FD1C3A}</a:tableStyleId>
              </a:tblPr>
              <a:tblGrid>
                <a:gridCol w="3363285">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671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150879378"/>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3472" y="2057426"/>
            <a:ext cx="9145016" cy="4539926"/>
          </a:xfrm>
        </p:spPr>
        <p:txBody>
          <a:bodyPr>
            <a:normAutofit/>
          </a:bodyPr>
          <a:lstStyle/>
          <a:p>
            <a:pPr marL="0" indent="0">
              <a:buNone/>
            </a:pPr>
            <a:r>
              <a:rPr lang="en-US" sz="2400" b="1"/>
              <a:t>Factors </a:t>
            </a:r>
            <a:r>
              <a:rPr lang="en-US" sz="2400" b="1" dirty="0"/>
              <a:t>related to cognitive change</a:t>
            </a:r>
          </a:p>
          <a:p>
            <a:r>
              <a:rPr lang="en-US" sz="2200" dirty="0"/>
              <a:t>Training can enhance cognitive skills in older adults, with large benefits for those who had experienced </a:t>
            </a:r>
            <a:r>
              <a:rPr lang="en-US" sz="2200"/>
              <a:t>cognitive declines.</a:t>
            </a:r>
            <a:endParaRPr lang="en-US" sz="2200" dirty="0"/>
          </a:p>
          <a:p>
            <a:endParaRPr lang="en-US" sz="2000" i="1" dirty="0"/>
          </a:p>
          <a:p>
            <a:pPr marL="0" indent="0">
              <a:buNone/>
            </a:pPr>
            <a:r>
              <a:rPr lang="en-US" sz="2000" i="1" dirty="0"/>
              <a:t> </a:t>
            </a:r>
            <a:r>
              <a:rPr lang="en-US" sz="2400" b="1" dirty="0"/>
              <a:t>Lifelong learning</a:t>
            </a:r>
          </a:p>
          <a:p>
            <a:r>
              <a:rPr lang="en-US" sz="2200" dirty="0"/>
              <a:t>Increasing numbers of older people continue their education through university and community </a:t>
            </a:r>
            <a:r>
              <a:rPr lang="en-US" sz="2200"/>
              <a:t>college courses.</a:t>
            </a:r>
            <a:endParaRPr lang="en-US" sz="2200" dirty="0"/>
          </a:p>
          <a:p>
            <a:r>
              <a:rPr lang="en-US" sz="2200" dirty="0"/>
              <a:t>Participants acquire new knowledge, new friends, a broader perspective on the world and an image of themselves as </a:t>
            </a:r>
            <a:r>
              <a:rPr lang="en-US" sz="2200"/>
              <a:t>more competent.</a:t>
            </a:r>
            <a:endParaRPr lang="en-US" sz="2200" dirty="0"/>
          </a:p>
        </p:txBody>
      </p:sp>
      <p:sp>
        <p:nvSpPr>
          <p:cNvPr id="7" name="Title 1">
            <a:extLst>
              <a:ext uri="{FF2B5EF4-FFF2-40B4-BE49-F238E27FC236}">
                <a16:creationId xmlns:a16="http://schemas.microsoft.com/office/drawing/2014/main" id="{8BA383AF-1461-40FF-A43E-857EB6183565}"/>
              </a:ext>
            </a:extLst>
          </p:cNvPr>
          <p:cNvSpPr>
            <a:spLocks noGrp="1"/>
          </p:cNvSpPr>
          <p:nvPr>
            <p:ph type="title"/>
          </p:nvPr>
        </p:nvSpPr>
        <p:spPr>
          <a:xfrm>
            <a:off x="763403" y="1124744"/>
            <a:ext cx="10809212" cy="788666"/>
          </a:xfrm>
        </p:spPr>
        <p:txBody>
          <a:bodyPr>
            <a:normAutofit/>
          </a:bodyPr>
          <a:lstStyle/>
          <a:p>
            <a:r>
              <a:rPr lang="en-CA" sz="3200" dirty="0">
                <a:solidFill>
                  <a:schemeClr val="tx1">
                    <a:lumMod val="50000"/>
                    <a:lumOff val="50000"/>
                  </a:schemeClr>
                </a:solidFill>
              </a:rPr>
              <a:t>Cognitive Changes in Older Adulthood</a:t>
            </a:r>
          </a:p>
        </p:txBody>
      </p:sp>
      <p:graphicFrame>
        <p:nvGraphicFramePr>
          <p:cNvPr id="5" name="Table 4">
            <a:extLst>
              <a:ext uri="{FF2B5EF4-FFF2-40B4-BE49-F238E27FC236}">
                <a16:creationId xmlns:a16="http://schemas.microsoft.com/office/drawing/2014/main" id="{9AB05E08-C5D5-453A-BC0D-17564F28E1CD}"/>
              </a:ext>
            </a:extLst>
          </p:cNvPr>
          <p:cNvGraphicFramePr>
            <a:graphicFrameLocks noGrp="1"/>
          </p:cNvGraphicFramePr>
          <p:nvPr>
            <p:extLst>
              <p:ext uri="{D42A27DB-BD31-4B8C-83A1-F6EECF244321}">
                <p14:modId xmlns:p14="http://schemas.microsoft.com/office/powerpoint/2010/main" val="1486103735"/>
              </p:ext>
            </p:extLst>
          </p:nvPr>
        </p:nvGraphicFramePr>
        <p:xfrm>
          <a:off x="1057274" y="323131"/>
          <a:ext cx="9898369" cy="657597"/>
        </p:xfrm>
        <a:graphic>
          <a:graphicData uri="http://schemas.openxmlformats.org/drawingml/2006/table">
            <a:tbl>
              <a:tblPr firstRow="1" bandRow="1">
                <a:tableStyleId>{5C22544A-7EE6-4342-B048-85BDC9FD1C3A}</a:tableStyleId>
              </a:tblPr>
              <a:tblGrid>
                <a:gridCol w="3363285">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57597">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5687420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1424" y="1700808"/>
            <a:ext cx="5760640" cy="4608512"/>
          </a:xfrm>
        </p:spPr>
        <p:txBody>
          <a:bodyPr>
            <a:normAutofit/>
          </a:bodyPr>
          <a:lstStyle/>
          <a:p>
            <a:pPr marL="0" indent="0">
              <a:buNone/>
            </a:pPr>
            <a:r>
              <a:rPr lang="en-US" sz="2400" b="1" dirty="0"/>
              <a:t>Language processing</a:t>
            </a:r>
          </a:p>
          <a:p>
            <a:r>
              <a:rPr lang="en-US" sz="2400" dirty="0"/>
              <a:t>Age related losses occur in two aspects of language production: retrieving words from long term memory and planning what to say and/ how to say it. </a:t>
            </a:r>
          </a:p>
          <a:p>
            <a:r>
              <a:rPr lang="en-US" sz="2400" dirty="0"/>
              <a:t>Elders compensate by simplifying their </a:t>
            </a:r>
            <a:r>
              <a:rPr lang="en-US" sz="2400"/>
              <a:t>grammatical structures.</a:t>
            </a:r>
            <a:endParaRPr lang="en-US" sz="2400" dirty="0"/>
          </a:p>
          <a:p>
            <a:endParaRPr lang="en-CA"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3831" r="11170"/>
          <a:stretch/>
        </p:blipFill>
        <p:spPr>
          <a:xfrm>
            <a:off x="6674568" y="1700808"/>
            <a:ext cx="4593459" cy="4176464"/>
          </a:xfrm>
          <a:prstGeom prst="rect">
            <a:avLst/>
          </a:prstGeom>
        </p:spPr>
      </p:pic>
      <p:graphicFrame>
        <p:nvGraphicFramePr>
          <p:cNvPr id="5" name="Table 4">
            <a:extLst>
              <a:ext uri="{FF2B5EF4-FFF2-40B4-BE49-F238E27FC236}">
                <a16:creationId xmlns:a16="http://schemas.microsoft.com/office/drawing/2014/main" id="{D53BB75A-D8E8-46E2-8DEB-682A30BB7D21}"/>
              </a:ext>
            </a:extLst>
          </p:cNvPr>
          <p:cNvGraphicFramePr>
            <a:graphicFrameLocks noGrp="1"/>
          </p:cNvGraphicFramePr>
          <p:nvPr>
            <p:extLst>
              <p:ext uri="{D42A27DB-BD31-4B8C-83A1-F6EECF244321}">
                <p14:modId xmlns:p14="http://schemas.microsoft.com/office/powerpoint/2010/main" val="4240722082"/>
              </p:ext>
            </p:extLst>
          </p:nvPr>
        </p:nvGraphicFramePr>
        <p:xfrm>
          <a:off x="1009649" y="457200"/>
          <a:ext cx="9898369" cy="667122"/>
        </p:xfrm>
        <a:graphic>
          <a:graphicData uri="http://schemas.openxmlformats.org/drawingml/2006/table">
            <a:tbl>
              <a:tblPr firstRow="1" bandRow="1">
                <a:tableStyleId>{5C22544A-7EE6-4342-B048-85BDC9FD1C3A}</a:tableStyleId>
              </a:tblPr>
              <a:tblGrid>
                <a:gridCol w="3363285">
                  <a:extLst>
                    <a:ext uri="{9D8B030D-6E8A-4147-A177-3AD203B41FA5}">
                      <a16:colId xmlns:a16="http://schemas.microsoft.com/office/drawing/2014/main" val="216825002"/>
                    </a:ext>
                  </a:extLst>
                </a:gridCol>
                <a:gridCol w="3267542">
                  <a:extLst>
                    <a:ext uri="{9D8B030D-6E8A-4147-A177-3AD203B41FA5}">
                      <a16:colId xmlns:a16="http://schemas.microsoft.com/office/drawing/2014/main" val="3904671981"/>
                    </a:ext>
                  </a:extLst>
                </a:gridCol>
                <a:gridCol w="3267542">
                  <a:extLst>
                    <a:ext uri="{9D8B030D-6E8A-4147-A177-3AD203B41FA5}">
                      <a16:colId xmlns:a16="http://schemas.microsoft.com/office/drawing/2014/main" val="1714021000"/>
                    </a:ext>
                  </a:extLst>
                </a:gridCol>
              </a:tblGrid>
              <a:tr h="667122">
                <a:tc>
                  <a:txBody>
                    <a:bodyPr/>
                    <a:lstStyle/>
                    <a:p>
                      <a:pPr algn="ctr"/>
                      <a:r>
                        <a:rPr lang="en-CA" sz="1400" u="none" dirty="0">
                          <a:solidFill>
                            <a:schemeClr val="accent6">
                              <a:lumMod val="40000"/>
                              <a:lumOff val="60000"/>
                            </a:schemeClr>
                          </a:solidFill>
                          <a:latin typeface="Arial Narrow" pitchFamily="34" charset="0"/>
                        </a:rPr>
                        <a:t>PHYSICAL/SEXUAL</a:t>
                      </a:r>
                    </a:p>
                  </a:txBody>
                  <a:tcPr anchor="ctr" anchorCtr="1"/>
                </a:tc>
                <a:tc>
                  <a:txBody>
                    <a:bodyPr/>
                    <a:lstStyle/>
                    <a:p>
                      <a:pPr algn="ctr"/>
                      <a:r>
                        <a:rPr lang="en-CA" sz="1400" dirty="0">
                          <a:solidFill>
                            <a:schemeClr val="accent6">
                              <a:lumMod val="40000"/>
                              <a:lumOff val="60000"/>
                            </a:schemeClr>
                          </a:solidFill>
                          <a:latin typeface="Arial Narrow" pitchFamily="34" charset="0"/>
                        </a:rPr>
                        <a:t>SOCIAL/ EMOTIONAL / MORAL</a:t>
                      </a:r>
                    </a:p>
                  </a:txBody>
                  <a:tcPr anchor="ctr" anchorCtr="1"/>
                </a:tc>
                <a:tc>
                  <a:txBody>
                    <a:bodyPr/>
                    <a:lstStyle/>
                    <a:p>
                      <a:pPr algn="ctr"/>
                      <a:r>
                        <a:rPr lang="en-CA" sz="2400" dirty="0">
                          <a:solidFill>
                            <a:srgbClr val="FFFF00"/>
                          </a:solidFill>
                          <a:latin typeface="Arial Narrow" pitchFamily="34" charset="0"/>
                        </a:rPr>
                        <a:t>COGNITIVE</a:t>
                      </a:r>
                    </a:p>
                  </a:txBody>
                  <a:tcPr anchor="ctr" anchorCtr="1"/>
                </a:tc>
                <a:extLst>
                  <a:ext uri="{0D108BD9-81ED-4DB2-BD59-A6C34878D82A}">
                    <a16:rowId xmlns:a16="http://schemas.microsoft.com/office/drawing/2014/main" val="2625161971"/>
                  </a:ext>
                </a:extLst>
              </a:tr>
            </a:tbl>
          </a:graphicData>
        </a:graphic>
      </p:graphicFrame>
    </p:spTree>
    <p:extLst>
      <p:ext uri="{BB962C8B-B14F-4D97-AF65-F5344CB8AC3E}">
        <p14:creationId xmlns:p14="http://schemas.microsoft.com/office/powerpoint/2010/main" val="3566009532"/>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4111" name="Rectangle 4110">
            <a:extLst>
              <a:ext uri="{FF2B5EF4-FFF2-40B4-BE49-F238E27FC236}">
                <a16:creationId xmlns:a16="http://schemas.microsoft.com/office/drawing/2014/main" id="{9073237B-D536-4B4C-8928-3510CB0F89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096D43-D647-4A3F-B2BD-8EE96187C3F8}"/>
              </a:ext>
            </a:extLst>
          </p:cNvPr>
          <p:cNvSpPr>
            <a:spLocks noGrp="1"/>
          </p:cNvSpPr>
          <p:nvPr>
            <p:ph type="title"/>
          </p:nvPr>
        </p:nvSpPr>
        <p:spPr>
          <a:xfrm>
            <a:off x="649224" y="645106"/>
            <a:ext cx="5938612" cy="871967"/>
          </a:xfrm>
        </p:spPr>
        <p:txBody>
          <a:bodyPr>
            <a:normAutofit/>
          </a:bodyPr>
          <a:lstStyle/>
          <a:p>
            <a:r>
              <a:rPr lang="en-US" sz="3300" dirty="0"/>
              <a:t>Culture in Older Adulthood </a:t>
            </a:r>
          </a:p>
        </p:txBody>
      </p:sp>
      <p:sp>
        <p:nvSpPr>
          <p:cNvPr id="4112" name="Rectangle 4111">
            <a:extLst>
              <a:ext uri="{FF2B5EF4-FFF2-40B4-BE49-F238E27FC236}">
                <a16:creationId xmlns:a16="http://schemas.microsoft.com/office/drawing/2014/main" id="{488B1383-B33A-45D9-AF5F-DD1522135A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 name="Content Placeholder 2">
            <a:extLst>
              <a:ext uri="{FF2B5EF4-FFF2-40B4-BE49-F238E27FC236}">
                <a16:creationId xmlns:a16="http://schemas.microsoft.com/office/drawing/2014/main" id="{A1B49FF3-0308-4DC3-A2A1-ED9A279B68CF}"/>
              </a:ext>
            </a:extLst>
          </p:cNvPr>
          <p:cNvSpPr>
            <a:spLocks noGrp="1"/>
          </p:cNvSpPr>
          <p:nvPr>
            <p:ph idx="1"/>
          </p:nvPr>
        </p:nvSpPr>
        <p:spPr>
          <a:xfrm>
            <a:off x="649225" y="1444336"/>
            <a:ext cx="3650278" cy="4448517"/>
          </a:xfrm>
        </p:spPr>
        <p:txBody>
          <a:bodyPr>
            <a:normAutofit/>
          </a:bodyPr>
          <a:lstStyle/>
          <a:p>
            <a:r>
              <a:rPr lang="en-US" dirty="0">
                <a:hlinkClick r:id="rId2"/>
              </a:rPr>
              <a:t>Aging across borders</a:t>
            </a:r>
            <a:endParaRPr lang="en-US" dirty="0"/>
          </a:p>
          <a:p>
            <a:endParaRPr lang="en-US" dirty="0"/>
          </a:p>
          <a:p>
            <a:endParaRPr lang="en-US" dirty="0"/>
          </a:p>
        </p:txBody>
      </p:sp>
      <p:pic>
        <p:nvPicPr>
          <p:cNvPr id="4098" name="Picture 2" descr="Aging 01">
            <a:extLst>
              <a:ext uri="{FF2B5EF4-FFF2-40B4-BE49-F238E27FC236}">
                <a16:creationId xmlns:a16="http://schemas.microsoft.com/office/drawing/2014/main" id="{0726066D-AC4B-4B3F-902E-BAE34A116B4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233986" y="295448"/>
            <a:ext cx="4185549" cy="655780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hinese family">
            <a:extLst>
              <a:ext uri="{FF2B5EF4-FFF2-40B4-BE49-F238E27FC236}">
                <a16:creationId xmlns:a16="http://schemas.microsoft.com/office/drawing/2014/main" id="{24FF5888-400F-4218-8EDF-706E555C4E1E}"/>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82872" y="2235680"/>
            <a:ext cx="6471315" cy="3898965"/>
          </a:xfrm>
          <a:prstGeom prst="rect">
            <a:avLst/>
          </a:prstGeom>
          <a:noFill/>
          <a:extLst>
            <a:ext uri="{909E8E84-426E-40DD-AFC4-6F175D3DCCD1}">
              <a14:hiddenFill xmlns:a14="http://schemas.microsoft.com/office/drawing/2010/main">
                <a:solidFill>
                  <a:srgbClr val="FFFFFF"/>
                </a:solidFill>
              </a14:hiddenFill>
            </a:ext>
          </a:extLst>
        </p:spPr>
      </p:pic>
      <p:sp>
        <p:nvSpPr>
          <p:cNvPr id="4113" name="Freeform 11">
            <a:extLst>
              <a:ext uri="{FF2B5EF4-FFF2-40B4-BE49-F238E27FC236}">
                <a16:creationId xmlns:a16="http://schemas.microsoft.com/office/drawing/2014/main" id="{ADD2565E-493E-4545-99C0-2F033FAF9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9043973"/>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3094" name="Rectangle 3093">
            <a:extLst>
              <a:ext uri="{FF2B5EF4-FFF2-40B4-BE49-F238E27FC236}">
                <a16:creationId xmlns:a16="http://schemas.microsoft.com/office/drawing/2014/main" id="{CADF4631-3C8F-45EE-8D19-4D3E8426B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08" name="Group 3107">
            <a:extLst>
              <a:ext uri="{FF2B5EF4-FFF2-40B4-BE49-F238E27FC236}">
                <a16:creationId xmlns:a16="http://schemas.microsoft.com/office/drawing/2014/main" id="{F291099C-17EE-4E0E-B096-C799750500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3082" name="Freeform 11">
              <a:extLst>
                <a:ext uri="{FF2B5EF4-FFF2-40B4-BE49-F238E27FC236}">
                  <a16:creationId xmlns:a16="http://schemas.microsoft.com/office/drawing/2014/main" id="{E21C6221-3E1B-4ABD-8172-FAE995E65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CA"/>
            </a:p>
          </p:txBody>
        </p:sp>
        <p:sp>
          <p:nvSpPr>
            <p:cNvPr id="3110" name="Freeform 12">
              <a:extLst>
                <a:ext uri="{FF2B5EF4-FFF2-40B4-BE49-F238E27FC236}">
                  <a16:creationId xmlns:a16="http://schemas.microsoft.com/office/drawing/2014/main" id="{D3EF5991-93EA-451F-BB82-1ABC4AC0D2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CA"/>
            </a:p>
          </p:txBody>
        </p:sp>
        <p:sp>
          <p:nvSpPr>
            <p:cNvPr id="3084" name="Freeform 13">
              <a:extLst>
                <a:ext uri="{FF2B5EF4-FFF2-40B4-BE49-F238E27FC236}">
                  <a16:creationId xmlns:a16="http://schemas.microsoft.com/office/drawing/2014/main" id="{136F96F7-16E6-48A1-A211-0B4A4D0C83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CA"/>
            </a:p>
          </p:txBody>
        </p:sp>
        <p:sp>
          <p:nvSpPr>
            <p:cNvPr id="3085" name="Freeform 14">
              <a:extLst>
                <a:ext uri="{FF2B5EF4-FFF2-40B4-BE49-F238E27FC236}">
                  <a16:creationId xmlns:a16="http://schemas.microsoft.com/office/drawing/2014/main" id="{5C00D000-7FA5-40C4-AB6A-DE3A61AB83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CA"/>
            </a:p>
          </p:txBody>
        </p:sp>
        <p:sp>
          <p:nvSpPr>
            <p:cNvPr id="3086" name="Freeform 15">
              <a:extLst>
                <a:ext uri="{FF2B5EF4-FFF2-40B4-BE49-F238E27FC236}">
                  <a16:creationId xmlns:a16="http://schemas.microsoft.com/office/drawing/2014/main" id="{5AAEB880-A03D-4743-9060-D7A846FA6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CA"/>
            </a:p>
          </p:txBody>
        </p:sp>
        <p:sp>
          <p:nvSpPr>
            <p:cNvPr id="3087" name="Freeform 16">
              <a:extLst>
                <a:ext uri="{FF2B5EF4-FFF2-40B4-BE49-F238E27FC236}">
                  <a16:creationId xmlns:a16="http://schemas.microsoft.com/office/drawing/2014/main" id="{CC64DD68-0B96-4DE9-8FD5-3175E4A3F1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CA"/>
            </a:p>
          </p:txBody>
        </p:sp>
        <p:sp>
          <p:nvSpPr>
            <p:cNvPr id="3088" name="Freeform 17">
              <a:extLst>
                <a:ext uri="{FF2B5EF4-FFF2-40B4-BE49-F238E27FC236}">
                  <a16:creationId xmlns:a16="http://schemas.microsoft.com/office/drawing/2014/main" id="{69118400-C17B-4068-86D3-93CAE7702C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CA"/>
            </a:p>
          </p:txBody>
        </p:sp>
        <p:sp>
          <p:nvSpPr>
            <p:cNvPr id="3089" name="Freeform 18">
              <a:extLst>
                <a:ext uri="{FF2B5EF4-FFF2-40B4-BE49-F238E27FC236}">
                  <a16:creationId xmlns:a16="http://schemas.microsoft.com/office/drawing/2014/main" id="{117FA22F-CBA8-4CF5-B8CC-2D169B67E4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CA"/>
            </a:p>
          </p:txBody>
        </p:sp>
        <p:sp>
          <p:nvSpPr>
            <p:cNvPr id="3090" name="Freeform 19">
              <a:extLst>
                <a:ext uri="{FF2B5EF4-FFF2-40B4-BE49-F238E27FC236}">
                  <a16:creationId xmlns:a16="http://schemas.microsoft.com/office/drawing/2014/main" id="{8FB2D443-8598-4CEE-AED2-BEF49AA95C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CA"/>
            </a:p>
          </p:txBody>
        </p:sp>
        <p:sp>
          <p:nvSpPr>
            <p:cNvPr id="3091" name="Freeform 20">
              <a:extLst>
                <a:ext uri="{FF2B5EF4-FFF2-40B4-BE49-F238E27FC236}">
                  <a16:creationId xmlns:a16="http://schemas.microsoft.com/office/drawing/2014/main" id="{92593E33-68AF-485D-99D0-080CEA1971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CA"/>
            </a:p>
          </p:txBody>
        </p:sp>
        <p:sp>
          <p:nvSpPr>
            <p:cNvPr id="3092" name="Freeform 21">
              <a:extLst>
                <a:ext uri="{FF2B5EF4-FFF2-40B4-BE49-F238E27FC236}">
                  <a16:creationId xmlns:a16="http://schemas.microsoft.com/office/drawing/2014/main" id="{96A28427-575C-4904-AC4B-3DD62801DC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CA"/>
            </a:p>
          </p:txBody>
        </p:sp>
        <p:sp>
          <p:nvSpPr>
            <p:cNvPr id="3093" name="Freeform 22">
              <a:extLst>
                <a:ext uri="{FF2B5EF4-FFF2-40B4-BE49-F238E27FC236}">
                  <a16:creationId xmlns:a16="http://schemas.microsoft.com/office/drawing/2014/main" id="{782FA736-DE89-4D13-B0A7-3906B32CEF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CA"/>
            </a:p>
          </p:txBody>
        </p:sp>
      </p:grpSp>
      <p:sp>
        <p:nvSpPr>
          <p:cNvPr id="2" name="Title 1">
            <a:extLst>
              <a:ext uri="{FF2B5EF4-FFF2-40B4-BE49-F238E27FC236}">
                <a16:creationId xmlns:a16="http://schemas.microsoft.com/office/drawing/2014/main" id="{02A1FE38-766B-478D-9D39-5AC42FA7E565}"/>
              </a:ext>
            </a:extLst>
          </p:cNvPr>
          <p:cNvSpPr>
            <a:spLocks noGrp="1"/>
          </p:cNvSpPr>
          <p:nvPr>
            <p:ph type="ctrTitle"/>
          </p:nvPr>
        </p:nvSpPr>
        <p:spPr>
          <a:xfrm>
            <a:off x="2383899" y="3803549"/>
            <a:ext cx="8915399" cy="1162423"/>
          </a:xfrm>
        </p:spPr>
        <p:txBody>
          <a:bodyPr>
            <a:normAutofit/>
          </a:bodyPr>
          <a:lstStyle/>
          <a:p>
            <a:r>
              <a:rPr lang="en-US" dirty="0"/>
              <a:t>TRANSITIONS </a:t>
            </a:r>
          </a:p>
        </p:txBody>
      </p:sp>
      <p:sp>
        <p:nvSpPr>
          <p:cNvPr id="4" name="Subtitle 3">
            <a:extLst>
              <a:ext uri="{FF2B5EF4-FFF2-40B4-BE49-F238E27FC236}">
                <a16:creationId xmlns:a16="http://schemas.microsoft.com/office/drawing/2014/main" id="{010A6D1A-5958-4972-8B67-398E52DF342E}"/>
              </a:ext>
            </a:extLst>
          </p:cNvPr>
          <p:cNvSpPr>
            <a:spLocks noGrp="1"/>
          </p:cNvSpPr>
          <p:nvPr>
            <p:ph type="subTitle" idx="1"/>
          </p:nvPr>
        </p:nvSpPr>
        <p:spPr>
          <a:xfrm>
            <a:off x="2589213" y="4965973"/>
            <a:ext cx="8915399" cy="1237928"/>
          </a:xfrm>
        </p:spPr>
        <p:txBody>
          <a:bodyPr>
            <a:normAutofit/>
          </a:bodyPr>
          <a:lstStyle/>
          <a:p>
            <a:pPr>
              <a:lnSpc>
                <a:spcPct val="90000"/>
              </a:lnSpc>
            </a:pPr>
            <a:r>
              <a:rPr lang="en-US" sz="1500" b="1" dirty="0">
                <a:solidFill>
                  <a:schemeClr val="tx1"/>
                </a:solidFill>
              </a:rPr>
              <a:t>We have discussed developmental milestones or developmental transitions but there are other transitions in life that are personal and specific to each individual’s experiences.  Transitions happen throughout the </a:t>
            </a:r>
            <a:r>
              <a:rPr lang="en-US" sz="1500" b="1" dirty="0" err="1">
                <a:solidFill>
                  <a:schemeClr val="tx1"/>
                </a:solidFill>
              </a:rPr>
              <a:t>Iifespan</a:t>
            </a:r>
            <a:r>
              <a:rPr lang="en-US" sz="1500" b="1" dirty="0">
                <a:solidFill>
                  <a:schemeClr val="tx1"/>
                </a:solidFill>
              </a:rPr>
              <a:t>.</a:t>
            </a:r>
          </a:p>
        </p:txBody>
      </p:sp>
      <p:grpSp>
        <p:nvGrpSpPr>
          <p:cNvPr id="3095" name="Group 3094">
            <a:extLst>
              <a:ext uri="{FF2B5EF4-FFF2-40B4-BE49-F238E27FC236}">
                <a16:creationId xmlns:a16="http://schemas.microsoft.com/office/drawing/2014/main" id="{6A54B62D-FC5C-4E1A-8D8B-279576FE53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3096" name="Freeform 27">
              <a:extLst>
                <a:ext uri="{FF2B5EF4-FFF2-40B4-BE49-F238E27FC236}">
                  <a16:creationId xmlns:a16="http://schemas.microsoft.com/office/drawing/2014/main" id="{4706D2CB-CE4C-4F40-B189-FD7BB4466B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CA"/>
            </a:p>
          </p:txBody>
        </p:sp>
        <p:sp>
          <p:nvSpPr>
            <p:cNvPr id="3097" name="Freeform 28">
              <a:extLst>
                <a:ext uri="{FF2B5EF4-FFF2-40B4-BE49-F238E27FC236}">
                  <a16:creationId xmlns:a16="http://schemas.microsoft.com/office/drawing/2014/main" id="{2714CF7E-2DF6-4F91-8BB2-D62E8B549D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CA"/>
            </a:p>
          </p:txBody>
        </p:sp>
        <p:sp>
          <p:nvSpPr>
            <p:cNvPr id="3098" name="Freeform 29">
              <a:extLst>
                <a:ext uri="{FF2B5EF4-FFF2-40B4-BE49-F238E27FC236}">
                  <a16:creationId xmlns:a16="http://schemas.microsoft.com/office/drawing/2014/main" id="{F30DCFE1-624D-4D3C-AC61-757C2FF356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CA"/>
            </a:p>
          </p:txBody>
        </p:sp>
        <p:sp>
          <p:nvSpPr>
            <p:cNvPr id="3099" name="Freeform 30">
              <a:extLst>
                <a:ext uri="{FF2B5EF4-FFF2-40B4-BE49-F238E27FC236}">
                  <a16:creationId xmlns:a16="http://schemas.microsoft.com/office/drawing/2014/main" id="{BF08ABFE-DD31-4F1F-9520-93CC613CD3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CA"/>
            </a:p>
          </p:txBody>
        </p:sp>
        <p:sp>
          <p:nvSpPr>
            <p:cNvPr id="3100" name="Freeform 31">
              <a:extLst>
                <a:ext uri="{FF2B5EF4-FFF2-40B4-BE49-F238E27FC236}">
                  <a16:creationId xmlns:a16="http://schemas.microsoft.com/office/drawing/2014/main" id="{ADFB2DBD-F00A-4820-876F-4E75F216B1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CA"/>
            </a:p>
          </p:txBody>
        </p:sp>
        <p:sp>
          <p:nvSpPr>
            <p:cNvPr id="3101" name="Freeform 32">
              <a:extLst>
                <a:ext uri="{FF2B5EF4-FFF2-40B4-BE49-F238E27FC236}">
                  <a16:creationId xmlns:a16="http://schemas.microsoft.com/office/drawing/2014/main" id="{3F85387B-5668-4570-BC5C-AA89417C71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CA"/>
            </a:p>
          </p:txBody>
        </p:sp>
        <p:sp>
          <p:nvSpPr>
            <p:cNvPr id="3102" name="Freeform 33">
              <a:extLst>
                <a:ext uri="{FF2B5EF4-FFF2-40B4-BE49-F238E27FC236}">
                  <a16:creationId xmlns:a16="http://schemas.microsoft.com/office/drawing/2014/main" id="{FEA70EF6-623D-453D-8360-1B0C142A29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CA"/>
            </a:p>
          </p:txBody>
        </p:sp>
        <p:sp>
          <p:nvSpPr>
            <p:cNvPr id="3103" name="Freeform 34">
              <a:extLst>
                <a:ext uri="{FF2B5EF4-FFF2-40B4-BE49-F238E27FC236}">
                  <a16:creationId xmlns:a16="http://schemas.microsoft.com/office/drawing/2014/main" id="{FE3B449C-A5FE-44B9-A01C-A115C37D3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CA"/>
            </a:p>
          </p:txBody>
        </p:sp>
        <p:sp>
          <p:nvSpPr>
            <p:cNvPr id="3104" name="Freeform 35">
              <a:extLst>
                <a:ext uri="{FF2B5EF4-FFF2-40B4-BE49-F238E27FC236}">
                  <a16:creationId xmlns:a16="http://schemas.microsoft.com/office/drawing/2014/main" id="{BD672E89-DAB4-41AE-891D-6B6A52B0EA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CA"/>
            </a:p>
          </p:txBody>
        </p:sp>
        <p:sp>
          <p:nvSpPr>
            <p:cNvPr id="3105" name="Freeform 36">
              <a:extLst>
                <a:ext uri="{FF2B5EF4-FFF2-40B4-BE49-F238E27FC236}">
                  <a16:creationId xmlns:a16="http://schemas.microsoft.com/office/drawing/2014/main" id="{C69123C3-F0F9-4AA7-BA7B-9E5E0AF27E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CA"/>
            </a:p>
          </p:txBody>
        </p:sp>
        <p:sp>
          <p:nvSpPr>
            <p:cNvPr id="3106" name="Freeform 37">
              <a:extLst>
                <a:ext uri="{FF2B5EF4-FFF2-40B4-BE49-F238E27FC236}">
                  <a16:creationId xmlns:a16="http://schemas.microsoft.com/office/drawing/2014/main" id="{E10779C5-3DD9-489D-9A2D-EF45B7BE30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CA"/>
            </a:p>
          </p:txBody>
        </p:sp>
        <p:sp>
          <p:nvSpPr>
            <p:cNvPr id="3107" name="Freeform 38">
              <a:extLst>
                <a:ext uri="{FF2B5EF4-FFF2-40B4-BE49-F238E27FC236}">
                  <a16:creationId xmlns:a16="http://schemas.microsoft.com/office/drawing/2014/main" id="{1D3B4B35-2090-4DA8-ADBE-DD888B4E17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CA"/>
            </a:p>
          </p:txBody>
        </p:sp>
      </p:grpSp>
      <p:sp>
        <p:nvSpPr>
          <p:cNvPr id="3109" name="Rectangle 3108">
            <a:extLst>
              <a:ext uri="{FF2B5EF4-FFF2-40B4-BE49-F238E27FC236}">
                <a16:creationId xmlns:a16="http://schemas.microsoft.com/office/drawing/2014/main" id="{46FA917F-43A3-4FA3-A085-59D0DC397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pic>
        <p:nvPicPr>
          <p:cNvPr id="3074" name="Picture 2" descr="Life Transitions - The Ultimate Guide">
            <a:extLst>
              <a:ext uri="{FF2B5EF4-FFF2-40B4-BE49-F238E27FC236}">
                <a16:creationId xmlns:a16="http://schemas.microsoft.com/office/drawing/2014/main" id="{CC52199B-9725-4AC9-8E49-5C56C9D7AEB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589212" y="640080"/>
            <a:ext cx="7550468" cy="2926080"/>
          </a:xfrm>
          <a:prstGeom prst="rect">
            <a:avLst/>
          </a:prstGeom>
          <a:noFill/>
          <a:extLst>
            <a:ext uri="{909E8E84-426E-40DD-AFC4-6F175D3DCCD1}">
              <a14:hiddenFill xmlns:a14="http://schemas.microsoft.com/office/drawing/2010/main">
                <a:solidFill>
                  <a:srgbClr val="FFFFFF"/>
                </a:solidFill>
              </a14:hiddenFill>
            </a:ext>
          </a:extLst>
        </p:spPr>
      </p:pic>
      <p:sp>
        <p:nvSpPr>
          <p:cNvPr id="3111" name="Freeform 33">
            <a:extLst>
              <a:ext uri="{FF2B5EF4-FFF2-40B4-BE49-F238E27FC236}">
                <a16:creationId xmlns:a16="http://schemas.microsoft.com/office/drawing/2014/main" id="{9CBF007B-8C8C-4F79-B037-9F4C61F9F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753578"/>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CA"/>
          </a:p>
        </p:txBody>
      </p:sp>
    </p:spTree>
    <p:extLst>
      <p:ext uri="{BB962C8B-B14F-4D97-AF65-F5344CB8AC3E}">
        <p14:creationId xmlns:p14="http://schemas.microsoft.com/office/powerpoint/2010/main" val="841633086"/>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A44C337-3893-4B29-A265-B1329150B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1" name="Group 10">
            <a:extLst>
              <a:ext uri="{FF2B5EF4-FFF2-40B4-BE49-F238E27FC236}">
                <a16:creationId xmlns:a16="http://schemas.microsoft.com/office/drawing/2014/main" id="{81E0B358-1267-4844-8B3D-B7A279B417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12" name="Freeform 11">
              <a:extLst>
                <a:ext uri="{FF2B5EF4-FFF2-40B4-BE49-F238E27FC236}">
                  <a16:creationId xmlns:a16="http://schemas.microsoft.com/office/drawing/2014/main" id="{B24AA06A-F1A5-4BB3-9486-9AE7A53B3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CA"/>
            </a:p>
          </p:txBody>
        </p:sp>
        <p:sp>
          <p:nvSpPr>
            <p:cNvPr id="13" name="Freeform 12">
              <a:extLst>
                <a:ext uri="{FF2B5EF4-FFF2-40B4-BE49-F238E27FC236}">
                  <a16:creationId xmlns:a16="http://schemas.microsoft.com/office/drawing/2014/main" id="{BDF97590-C600-44CB-9303-4A3679F51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CA"/>
            </a:p>
          </p:txBody>
        </p:sp>
        <p:sp>
          <p:nvSpPr>
            <p:cNvPr id="14" name="Freeform 13">
              <a:extLst>
                <a:ext uri="{FF2B5EF4-FFF2-40B4-BE49-F238E27FC236}">
                  <a16:creationId xmlns:a16="http://schemas.microsoft.com/office/drawing/2014/main" id="{A9BBE156-3FFA-4DC4-8468-35BD28DDC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CA"/>
            </a:p>
          </p:txBody>
        </p:sp>
        <p:sp>
          <p:nvSpPr>
            <p:cNvPr id="15" name="Freeform 14">
              <a:extLst>
                <a:ext uri="{FF2B5EF4-FFF2-40B4-BE49-F238E27FC236}">
                  <a16:creationId xmlns:a16="http://schemas.microsoft.com/office/drawing/2014/main" id="{F7960DE5-3810-4B1E-B1E2-3BAFEA91E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CA"/>
            </a:p>
          </p:txBody>
        </p:sp>
        <p:sp>
          <p:nvSpPr>
            <p:cNvPr id="16" name="Freeform 15">
              <a:extLst>
                <a:ext uri="{FF2B5EF4-FFF2-40B4-BE49-F238E27FC236}">
                  <a16:creationId xmlns:a16="http://schemas.microsoft.com/office/drawing/2014/main" id="{359E957C-CE11-446F-8AA7-B3E98390B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CA"/>
            </a:p>
          </p:txBody>
        </p:sp>
        <p:sp>
          <p:nvSpPr>
            <p:cNvPr id="17" name="Freeform 16">
              <a:extLst>
                <a:ext uri="{FF2B5EF4-FFF2-40B4-BE49-F238E27FC236}">
                  <a16:creationId xmlns:a16="http://schemas.microsoft.com/office/drawing/2014/main" id="{A3E9FE34-CA9E-4443-BEBF-D1B9A1C6C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CA"/>
            </a:p>
          </p:txBody>
        </p:sp>
        <p:sp>
          <p:nvSpPr>
            <p:cNvPr id="18" name="Freeform 17">
              <a:extLst>
                <a:ext uri="{FF2B5EF4-FFF2-40B4-BE49-F238E27FC236}">
                  <a16:creationId xmlns:a16="http://schemas.microsoft.com/office/drawing/2014/main" id="{4F39D814-8A48-4509-BDEB-826F106591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CA"/>
            </a:p>
          </p:txBody>
        </p:sp>
        <p:sp>
          <p:nvSpPr>
            <p:cNvPr id="19" name="Freeform 18">
              <a:extLst>
                <a:ext uri="{FF2B5EF4-FFF2-40B4-BE49-F238E27FC236}">
                  <a16:creationId xmlns:a16="http://schemas.microsoft.com/office/drawing/2014/main" id="{8C6D08C0-8C49-4B87-9CF4-A1F08714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CA"/>
            </a:p>
          </p:txBody>
        </p:sp>
        <p:sp>
          <p:nvSpPr>
            <p:cNvPr id="20" name="Freeform 19">
              <a:extLst>
                <a:ext uri="{FF2B5EF4-FFF2-40B4-BE49-F238E27FC236}">
                  <a16:creationId xmlns:a16="http://schemas.microsoft.com/office/drawing/2014/main" id="{308C612B-4C0D-4863-B9CD-F86ABAA1B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CA"/>
            </a:p>
          </p:txBody>
        </p:sp>
        <p:sp>
          <p:nvSpPr>
            <p:cNvPr id="21" name="Freeform 20">
              <a:extLst>
                <a:ext uri="{FF2B5EF4-FFF2-40B4-BE49-F238E27FC236}">
                  <a16:creationId xmlns:a16="http://schemas.microsoft.com/office/drawing/2014/main" id="{600B1EC8-1B55-4390-A183-C33B5E227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CA"/>
            </a:p>
          </p:txBody>
        </p:sp>
        <p:sp>
          <p:nvSpPr>
            <p:cNvPr id="22" name="Freeform 21">
              <a:extLst>
                <a:ext uri="{FF2B5EF4-FFF2-40B4-BE49-F238E27FC236}">
                  <a16:creationId xmlns:a16="http://schemas.microsoft.com/office/drawing/2014/main" id="{1790A225-91E1-4BE5-A801-5F1E32721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CA"/>
            </a:p>
          </p:txBody>
        </p:sp>
        <p:sp>
          <p:nvSpPr>
            <p:cNvPr id="23" name="Freeform 22">
              <a:extLst>
                <a:ext uri="{FF2B5EF4-FFF2-40B4-BE49-F238E27FC236}">
                  <a16:creationId xmlns:a16="http://schemas.microsoft.com/office/drawing/2014/main" id="{DFFC46A2-6BBF-47FD-BC17-5EE1DF7CB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CA"/>
            </a:p>
          </p:txBody>
        </p:sp>
      </p:grpSp>
      <p:grpSp>
        <p:nvGrpSpPr>
          <p:cNvPr id="25" name="Group 24">
            <a:extLst>
              <a:ext uri="{FF2B5EF4-FFF2-40B4-BE49-F238E27FC236}">
                <a16:creationId xmlns:a16="http://schemas.microsoft.com/office/drawing/2014/main" id="{AF44CA9C-80E8-44E1-A79C-D6EBFC73BC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26" name="Freeform 27">
              <a:extLst>
                <a:ext uri="{FF2B5EF4-FFF2-40B4-BE49-F238E27FC236}">
                  <a16:creationId xmlns:a16="http://schemas.microsoft.com/office/drawing/2014/main" id="{8CB9417F-98D9-4998-B00B-A5932E4C7D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CA"/>
            </a:p>
          </p:txBody>
        </p:sp>
        <p:sp>
          <p:nvSpPr>
            <p:cNvPr id="27" name="Freeform 28">
              <a:extLst>
                <a:ext uri="{FF2B5EF4-FFF2-40B4-BE49-F238E27FC236}">
                  <a16:creationId xmlns:a16="http://schemas.microsoft.com/office/drawing/2014/main" id="{FA79AA3D-583E-4A1E-AF7E-CBD980F596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CA"/>
            </a:p>
          </p:txBody>
        </p:sp>
        <p:sp>
          <p:nvSpPr>
            <p:cNvPr id="28" name="Freeform 29">
              <a:extLst>
                <a:ext uri="{FF2B5EF4-FFF2-40B4-BE49-F238E27FC236}">
                  <a16:creationId xmlns:a16="http://schemas.microsoft.com/office/drawing/2014/main" id="{D80C9F17-A6B2-4A12-BC77-F84264A66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CA"/>
            </a:p>
          </p:txBody>
        </p:sp>
        <p:sp>
          <p:nvSpPr>
            <p:cNvPr id="29" name="Freeform 30">
              <a:extLst>
                <a:ext uri="{FF2B5EF4-FFF2-40B4-BE49-F238E27FC236}">
                  <a16:creationId xmlns:a16="http://schemas.microsoft.com/office/drawing/2014/main" id="{949C9A53-ED97-44CE-BDD5-ED24892116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CA"/>
            </a:p>
          </p:txBody>
        </p:sp>
        <p:sp>
          <p:nvSpPr>
            <p:cNvPr id="30" name="Freeform 31">
              <a:extLst>
                <a:ext uri="{FF2B5EF4-FFF2-40B4-BE49-F238E27FC236}">
                  <a16:creationId xmlns:a16="http://schemas.microsoft.com/office/drawing/2014/main" id="{0F9FDAE7-225B-4072-8907-6EAA06174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CA"/>
            </a:p>
          </p:txBody>
        </p:sp>
        <p:sp>
          <p:nvSpPr>
            <p:cNvPr id="31" name="Freeform 32">
              <a:extLst>
                <a:ext uri="{FF2B5EF4-FFF2-40B4-BE49-F238E27FC236}">
                  <a16:creationId xmlns:a16="http://schemas.microsoft.com/office/drawing/2014/main" id="{9D49818B-8EA3-4B41-9783-EFE0C618C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CA"/>
            </a:p>
          </p:txBody>
        </p:sp>
        <p:sp>
          <p:nvSpPr>
            <p:cNvPr id="32" name="Freeform 33">
              <a:extLst>
                <a:ext uri="{FF2B5EF4-FFF2-40B4-BE49-F238E27FC236}">
                  <a16:creationId xmlns:a16="http://schemas.microsoft.com/office/drawing/2014/main" id="{01903E65-D822-4457-B0A5-2F4168224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CA"/>
            </a:p>
          </p:txBody>
        </p:sp>
        <p:sp>
          <p:nvSpPr>
            <p:cNvPr id="33" name="Freeform 34">
              <a:extLst>
                <a:ext uri="{FF2B5EF4-FFF2-40B4-BE49-F238E27FC236}">
                  <a16:creationId xmlns:a16="http://schemas.microsoft.com/office/drawing/2014/main" id="{A5CF9DAB-75BF-43D9-B1E7-817D1FAA00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CA"/>
            </a:p>
          </p:txBody>
        </p:sp>
        <p:sp>
          <p:nvSpPr>
            <p:cNvPr id="34" name="Freeform 35">
              <a:extLst>
                <a:ext uri="{FF2B5EF4-FFF2-40B4-BE49-F238E27FC236}">
                  <a16:creationId xmlns:a16="http://schemas.microsoft.com/office/drawing/2014/main" id="{BB22916D-4BCF-4A4C-8714-A2564D34C3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CA"/>
            </a:p>
          </p:txBody>
        </p:sp>
        <p:sp>
          <p:nvSpPr>
            <p:cNvPr id="35" name="Freeform 36">
              <a:extLst>
                <a:ext uri="{FF2B5EF4-FFF2-40B4-BE49-F238E27FC236}">
                  <a16:creationId xmlns:a16="http://schemas.microsoft.com/office/drawing/2014/main" id="{4CD9F734-569E-44E7-BD53-6214E0F18C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CA"/>
            </a:p>
          </p:txBody>
        </p:sp>
        <p:sp>
          <p:nvSpPr>
            <p:cNvPr id="36" name="Freeform 37">
              <a:extLst>
                <a:ext uri="{FF2B5EF4-FFF2-40B4-BE49-F238E27FC236}">
                  <a16:creationId xmlns:a16="http://schemas.microsoft.com/office/drawing/2014/main" id="{7A5DAACB-2F42-40C8-BF6A-75B79299F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CA"/>
            </a:p>
          </p:txBody>
        </p:sp>
        <p:sp>
          <p:nvSpPr>
            <p:cNvPr id="37" name="Freeform 38">
              <a:extLst>
                <a:ext uri="{FF2B5EF4-FFF2-40B4-BE49-F238E27FC236}">
                  <a16:creationId xmlns:a16="http://schemas.microsoft.com/office/drawing/2014/main" id="{AD78E0F9-8568-4672-A22F-4ED5B1A96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CA"/>
            </a:p>
          </p:txBody>
        </p:sp>
      </p:grpSp>
      <p:sp>
        <p:nvSpPr>
          <p:cNvPr id="2" name="Title 1">
            <a:extLst>
              <a:ext uri="{FF2B5EF4-FFF2-40B4-BE49-F238E27FC236}">
                <a16:creationId xmlns:a16="http://schemas.microsoft.com/office/drawing/2014/main" id="{5FAA19F5-D798-4DDE-8D66-E4CF68D1BFE4}"/>
              </a:ext>
            </a:extLst>
          </p:cNvPr>
          <p:cNvSpPr>
            <a:spLocks noGrp="1"/>
          </p:cNvSpPr>
          <p:nvPr>
            <p:ph type="title"/>
          </p:nvPr>
        </p:nvSpPr>
        <p:spPr>
          <a:xfrm>
            <a:off x="6483096" y="624110"/>
            <a:ext cx="5021516" cy="1280890"/>
          </a:xfrm>
        </p:spPr>
        <p:txBody>
          <a:bodyPr>
            <a:normAutofit/>
          </a:bodyPr>
          <a:lstStyle/>
          <a:p>
            <a:r>
              <a:rPr lang="en-US" dirty="0"/>
              <a:t>Transitions &amp; literature </a:t>
            </a:r>
          </a:p>
        </p:txBody>
      </p:sp>
      <p:sp>
        <p:nvSpPr>
          <p:cNvPr id="39" name="Rectangle 38">
            <a:extLst>
              <a:ext uri="{FF2B5EF4-FFF2-40B4-BE49-F238E27FC236}">
                <a16:creationId xmlns:a16="http://schemas.microsoft.com/office/drawing/2014/main" id="{AA5CD610-ED7C-4CED-A9A1-174432C88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1" name="Freeform 11">
            <a:extLst>
              <a:ext uri="{FF2B5EF4-FFF2-40B4-BE49-F238E27FC236}">
                <a16:creationId xmlns:a16="http://schemas.microsoft.com/office/drawing/2014/main" id="{0C4379BF-8C7A-480A-BC36-DA55D92A9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CA"/>
          </a:p>
        </p:txBody>
      </p:sp>
      <p:pic>
        <p:nvPicPr>
          <p:cNvPr id="5" name="Picture 4">
            <a:extLst>
              <a:ext uri="{FF2B5EF4-FFF2-40B4-BE49-F238E27FC236}">
                <a16:creationId xmlns:a16="http://schemas.microsoft.com/office/drawing/2014/main" id="{08C199CC-550E-144E-C26F-50EC4C658970}"/>
              </a:ext>
            </a:extLst>
          </p:cNvPr>
          <p:cNvPicPr>
            <a:picLocks noChangeAspect="1"/>
          </p:cNvPicPr>
          <p:nvPr/>
        </p:nvPicPr>
        <p:blipFill>
          <a:blip r:embed="rId2"/>
          <a:srcRect l="28566" r="33121"/>
          <a:stretch>
            <a:fillRect/>
          </a:stretch>
        </p:blipFill>
        <p:spPr>
          <a:xfrm>
            <a:off x="-1555" y="1731"/>
            <a:ext cx="4671091" cy="6858000"/>
          </a:xfrm>
          <a:prstGeom prst="rect">
            <a:avLst/>
          </a:prstGeom>
        </p:spPr>
      </p:pic>
      <p:sp>
        <p:nvSpPr>
          <p:cNvPr id="3" name="Content Placeholder 2">
            <a:extLst>
              <a:ext uri="{FF2B5EF4-FFF2-40B4-BE49-F238E27FC236}">
                <a16:creationId xmlns:a16="http://schemas.microsoft.com/office/drawing/2014/main" id="{67BA7DE6-7558-4F7A-93EE-E7CA84A0EFD5}"/>
              </a:ext>
            </a:extLst>
          </p:cNvPr>
          <p:cNvSpPr>
            <a:spLocks noGrp="1"/>
          </p:cNvSpPr>
          <p:nvPr>
            <p:ph idx="1"/>
          </p:nvPr>
        </p:nvSpPr>
        <p:spPr>
          <a:xfrm>
            <a:off x="6208305" y="1389802"/>
            <a:ext cx="5567135" cy="4932720"/>
          </a:xfrm>
        </p:spPr>
        <p:txBody>
          <a:bodyPr>
            <a:normAutofit fontScale="70000" lnSpcReduction="20000"/>
          </a:bodyPr>
          <a:lstStyle/>
          <a:p>
            <a:endParaRPr lang="en-US" dirty="0">
              <a:hlinkClick r:id="rId3"/>
            </a:endParaRPr>
          </a:p>
          <a:p>
            <a:r>
              <a:rPr lang="en-US" sz="3400" dirty="0"/>
              <a:t>“transitions are periods in life involving changes to your lifestyle. They might also be a result of important events that make you stop and re-evaluate your life. Life transitions may run smoothly alongside your life causing few ripples. However, it is not uncommon for people to struggle to adjust to change, and many find these periods of life highly stressful and perhaps distressing”</a:t>
            </a:r>
          </a:p>
          <a:p>
            <a:endParaRPr lang="en-US" dirty="0">
              <a:hlinkClick r:id="rId3"/>
            </a:endParaRPr>
          </a:p>
          <a:p>
            <a:pPr marL="0" indent="0">
              <a:buNone/>
            </a:pPr>
            <a:r>
              <a:rPr lang="en-US" dirty="0">
                <a:hlinkClick r:id="rId3"/>
              </a:rPr>
              <a:t>Managing first transitions</a:t>
            </a:r>
            <a:endParaRPr lang="en-US" dirty="0"/>
          </a:p>
          <a:p>
            <a:endParaRPr lang="en-US" dirty="0"/>
          </a:p>
          <a:p>
            <a:endParaRPr lang="en-US" dirty="0"/>
          </a:p>
        </p:txBody>
      </p:sp>
    </p:spTree>
    <p:extLst>
      <p:ext uri="{BB962C8B-B14F-4D97-AF65-F5344CB8AC3E}">
        <p14:creationId xmlns:p14="http://schemas.microsoft.com/office/powerpoint/2010/main" val="4171140213"/>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F8F66-4490-4C52-9081-658C81846328}"/>
              </a:ext>
            </a:extLst>
          </p:cNvPr>
          <p:cNvSpPr>
            <a:spLocks noGrp="1"/>
          </p:cNvSpPr>
          <p:nvPr>
            <p:ph type="title"/>
          </p:nvPr>
        </p:nvSpPr>
        <p:spPr/>
        <p:txBody>
          <a:bodyPr/>
          <a:lstStyle/>
          <a:p>
            <a:r>
              <a:rPr lang="en-US" dirty="0"/>
              <a:t>Examples of life transitions </a:t>
            </a:r>
          </a:p>
        </p:txBody>
      </p:sp>
      <p:graphicFrame>
        <p:nvGraphicFramePr>
          <p:cNvPr id="4" name="Table 4">
            <a:extLst>
              <a:ext uri="{FF2B5EF4-FFF2-40B4-BE49-F238E27FC236}">
                <a16:creationId xmlns:a16="http://schemas.microsoft.com/office/drawing/2014/main" id="{B7DA04E7-D257-4E1E-B376-A49FD160971E}"/>
              </a:ext>
            </a:extLst>
          </p:cNvPr>
          <p:cNvGraphicFramePr>
            <a:graphicFrameLocks noGrp="1"/>
          </p:cNvGraphicFramePr>
          <p:nvPr>
            <p:ph idx="1"/>
            <p:extLst>
              <p:ext uri="{D42A27DB-BD31-4B8C-83A1-F6EECF244321}">
                <p14:modId xmlns:p14="http://schemas.microsoft.com/office/powerpoint/2010/main" val="549351007"/>
              </p:ext>
            </p:extLst>
          </p:nvPr>
        </p:nvGraphicFramePr>
        <p:xfrm>
          <a:off x="942975" y="1333500"/>
          <a:ext cx="10561640" cy="5652135"/>
        </p:xfrm>
        <a:graphic>
          <a:graphicData uri="http://schemas.openxmlformats.org/drawingml/2006/table">
            <a:tbl>
              <a:tblPr firstRow="1" bandRow="1">
                <a:tableStyleId>{5C22544A-7EE6-4342-B048-85BDC9FD1C3A}</a:tableStyleId>
              </a:tblPr>
              <a:tblGrid>
                <a:gridCol w="5280820">
                  <a:extLst>
                    <a:ext uri="{9D8B030D-6E8A-4147-A177-3AD203B41FA5}">
                      <a16:colId xmlns:a16="http://schemas.microsoft.com/office/drawing/2014/main" val="649011569"/>
                    </a:ext>
                  </a:extLst>
                </a:gridCol>
                <a:gridCol w="5280820">
                  <a:extLst>
                    <a:ext uri="{9D8B030D-6E8A-4147-A177-3AD203B41FA5}">
                      <a16:colId xmlns:a16="http://schemas.microsoft.com/office/drawing/2014/main" val="1867378272"/>
                    </a:ext>
                  </a:extLst>
                </a:gridCol>
              </a:tblGrid>
              <a:tr h="1398405">
                <a:tc>
                  <a:txBody>
                    <a:bodyPr/>
                    <a:lstStyle/>
                    <a:p>
                      <a:r>
                        <a:rPr lang="en-US" b="0" dirty="0">
                          <a:solidFill>
                            <a:sysClr val="windowText" lastClr="000000"/>
                          </a:solidFill>
                        </a:rPr>
                        <a:t>Childhood</a:t>
                      </a:r>
                    </a:p>
                  </a:txBody>
                  <a:tcPr>
                    <a:solidFill>
                      <a:srgbClr val="73E7F3"/>
                    </a:solidFill>
                  </a:tcPr>
                </a:tc>
                <a:tc>
                  <a:txBody>
                    <a:bodyPr/>
                    <a:lstStyle/>
                    <a:p>
                      <a:r>
                        <a:rPr lang="en-US" b="0" dirty="0">
                          <a:solidFill>
                            <a:sysClr val="windowText" lastClr="000000"/>
                          </a:solidFill>
                        </a:rPr>
                        <a:t>Becoming an older sibling</a:t>
                      </a:r>
                    </a:p>
                    <a:p>
                      <a:r>
                        <a:rPr lang="en-US" b="0" dirty="0">
                          <a:solidFill>
                            <a:sysClr val="windowText" lastClr="000000"/>
                          </a:solidFill>
                        </a:rPr>
                        <a:t>Starting daycare</a:t>
                      </a:r>
                    </a:p>
                    <a:p>
                      <a:r>
                        <a:rPr lang="en-US" b="0" dirty="0">
                          <a:solidFill>
                            <a:sysClr val="windowText" lastClr="000000"/>
                          </a:solidFill>
                        </a:rPr>
                        <a:t>Starting elementary school</a:t>
                      </a:r>
                    </a:p>
                    <a:p>
                      <a:r>
                        <a:rPr lang="en-US" b="0" dirty="0">
                          <a:solidFill>
                            <a:sysClr val="windowText" lastClr="000000"/>
                          </a:solidFill>
                        </a:rPr>
                        <a:t>Loosing a grandparent </a:t>
                      </a:r>
                    </a:p>
                  </a:txBody>
                  <a:tcPr>
                    <a:solidFill>
                      <a:srgbClr val="73E7F3"/>
                    </a:solidFill>
                  </a:tcPr>
                </a:tc>
                <a:extLst>
                  <a:ext uri="{0D108BD9-81ED-4DB2-BD59-A6C34878D82A}">
                    <a16:rowId xmlns:a16="http://schemas.microsoft.com/office/drawing/2014/main" val="2559376209"/>
                  </a:ext>
                </a:extLst>
              </a:tr>
              <a:tr h="1537895">
                <a:tc>
                  <a:txBody>
                    <a:bodyPr/>
                    <a:lstStyle/>
                    <a:p>
                      <a:r>
                        <a:rPr lang="en-US" dirty="0"/>
                        <a:t>Adolescence </a:t>
                      </a:r>
                    </a:p>
                  </a:txBody>
                  <a:tcPr>
                    <a:solidFill>
                      <a:srgbClr val="73E7F3"/>
                    </a:solidFill>
                  </a:tcPr>
                </a:tc>
                <a:tc>
                  <a:txBody>
                    <a:bodyPr/>
                    <a:lstStyle/>
                    <a:p>
                      <a:r>
                        <a:rPr lang="en-US" dirty="0"/>
                        <a:t>Puberty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Transitioning to high school</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First job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Learning to drive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Graduating high school</a:t>
                      </a:r>
                    </a:p>
                  </a:txBody>
                  <a:tcPr>
                    <a:solidFill>
                      <a:srgbClr val="73E7F3"/>
                    </a:solidFill>
                  </a:tcPr>
                </a:tc>
                <a:extLst>
                  <a:ext uri="{0D108BD9-81ED-4DB2-BD59-A6C34878D82A}">
                    <a16:rowId xmlns:a16="http://schemas.microsoft.com/office/drawing/2014/main" val="1706297521"/>
                  </a:ext>
                </a:extLst>
              </a:tr>
              <a:tr h="1779340">
                <a:tc>
                  <a:txBody>
                    <a:bodyPr/>
                    <a:lstStyle/>
                    <a:p>
                      <a:r>
                        <a:rPr lang="en-US" dirty="0"/>
                        <a:t>Adulthood</a:t>
                      </a:r>
                    </a:p>
                  </a:txBody>
                  <a:tcPr>
                    <a:solidFill>
                      <a:srgbClr val="73E7F3"/>
                    </a:solidFill>
                  </a:tcPr>
                </a:tc>
                <a:tc>
                  <a:txBody>
                    <a:bodyPr/>
                    <a:lstStyle/>
                    <a:p>
                      <a:r>
                        <a:rPr lang="en-US" dirty="0"/>
                        <a:t>Leaving home </a:t>
                      </a:r>
                    </a:p>
                    <a:p>
                      <a:r>
                        <a:rPr lang="en-US" dirty="0"/>
                        <a:t>First career job </a:t>
                      </a:r>
                    </a:p>
                    <a:p>
                      <a:r>
                        <a:rPr lang="en-US" dirty="0"/>
                        <a:t>Marriage / Divorce</a:t>
                      </a:r>
                    </a:p>
                    <a:p>
                      <a:r>
                        <a:rPr lang="en-US" dirty="0"/>
                        <a:t>Becoming a parent </a:t>
                      </a:r>
                    </a:p>
                    <a:p>
                      <a:r>
                        <a:rPr lang="en-US" dirty="0"/>
                        <a:t>Buying a home</a:t>
                      </a:r>
                    </a:p>
                    <a:p>
                      <a:r>
                        <a:rPr lang="en-US" dirty="0"/>
                        <a:t>menopause</a:t>
                      </a:r>
                    </a:p>
                  </a:txBody>
                  <a:tcPr>
                    <a:solidFill>
                      <a:srgbClr val="73E7F3"/>
                    </a:solidFill>
                  </a:tcPr>
                </a:tc>
                <a:extLst>
                  <a:ext uri="{0D108BD9-81ED-4DB2-BD59-A6C34878D82A}">
                    <a16:rowId xmlns:a16="http://schemas.microsoft.com/office/drawing/2014/main" val="188940135"/>
                  </a:ext>
                </a:extLst>
              </a:tr>
              <a:tr h="936495">
                <a:tc>
                  <a:txBody>
                    <a:bodyPr/>
                    <a:lstStyle/>
                    <a:p>
                      <a:r>
                        <a:rPr lang="en-US" dirty="0"/>
                        <a:t>Older adulthood</a:t>
                      </a:r>
                    </a:p>
                  </a:txBody>
                  <a:tcPr>
                    <a:solidFill>
                      <a:srgbClr val="73E7F3"/>
                    </a:solidFill>
                  </a:tcPr>
                </a:tc>
                <a:tc>
                  <a:txBody>
                    <a:bodyPr/>
                    <a:lstStyle/>
                    <a:p>
                      <a:r>
                        <a:rPr lang="en-US" dirty="0"/>
                        <a:t>Retirement </a:t>
                      </a:r>
                    </a:p>
                    <a:p>
                      <a:r>
                        <a:rPr lang="en-US" dirty="0"/>
                        <a:t>Becoming a grandparent </a:t>
                      </a:r>
                    </a:p>
                    <a:p>
                      <a:r>
                        <a:rPr lang="en-US" dirty="0"/>
                        <a:t>Loss of a spouse</a:t>
                      </a:r>
                    </a:p>
                  </a:txBody>
                  <a:tcPr>
                    <a:solidFill>
                      <a:srgbClr val="73E7F3"/>
                    </a:solidFill>
                  </a:tcPr>
                </a:tc>
                <a:extLst>
                  <a:ext uri="{0D108BD9-81ED-4DB2-BD59-A6C34878D82A}">
                    <a16:rowId xmlns:a16="http://schemas.microsoft.com/office/drawing/2014/main" val="1166835174"/>
                  </a:ext>
                </a:extLst>
              </a:tr>
            </a:tbl>
          </a:graphicData>
        </a:graphic>
      </p:graphicFrame>
    </p:spTree>
    <p:extLst>
      <p:ext uri="{BB962C8B-B14F-4D97-AF65-F5344CB8AC3E}">
        <p14:creationId xmlns:p14="http://schemas.microsoft.com/office/powerpoint/2010/main" val="1441301855"/>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pic>
        <p:nvPicPr>
          <p:cNvPr id="3074" name="Picture 2" descr="Students shouldn't worry about finding a job while studying, says Ucas ...">
            <a:extLst>
              <a:ext uri="{FF2B5EF4-FFF2-40B4-BE49-F238E27FC236}">
                <a16:creationId xmlns:a16="http://schemas.microsoft.com/office/drawing/2014/main" id="{BD6A424E-944D-47E2-E90E-A29D75847C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9654"/>
          <a:stretch>
            <a:fillRect/>
          </a:stretch>
        </p:blipFill>
        <p:spPr bwMode="auto">
          <a:xfrm>
            <a:off x="4485557" y="10"/>
            <a:ext cx="7706443"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3079" name="Freeform: Shape 3078">
            <a:extLst>
              <a:ext uri="{FF2B5EF4-FFF2-40B4-BE49-F238E27FC236}">
                <a16:creationId xmlns:a16="http://schemas.microsoft.com/office/drawing/2014/main" id="{23C7736A-5A08-4021-9AB6-390DFF50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8170246" cy="6858000"/>
          </a:xfrm>
          <a:custGeom>
            <a:avLst/>
            <a:gdLst>
              <a:gd name="connsiteX0" fmla="*/ 4738960 w 8170246"/>
              <a:gd name="connsiteY0" fmla="*/ 0 h 6858000"/>
              <a:gd name="connsiteX1" fmla="*/ 4862151 w 8170246"/>
              <a:gd name="connsiteY1" fmla="*/ 0 h 6858000"/>
              <a:gd name="connsiteX2" fmla="*/ 8088169 w 8170246"/>
              <a:gd name="connsiteY2" fmla="*/ 3226735 h 6858000"/>
              <a:gd name="connsiteX3" fmla="*/ 8088169 w 8170246"/>
              <a:gd name="connsiteY3" fmla="*/ 3626507 h 6858000"/>
              <a:gd name="connsiteX4" fmla="*/ 4857393 w 8170246"/>
              <a:gd name="connsiteY4" fmla="*/ 6858000 h 6858000"/>
              <a:gd name="connsiteX5" fmla="*/ 4783581 w 8170246"/>
              <a:gd name="connsiteY5" fmla="*/ 6858000 h 6858000"/>
              <a:gd name="connsiteX6" fmla="*/ 4734202 w 8170246"/>
              <a:gd name="connsiteY6" fmla="*/ 6858000 h 6858000"/>
              <a:gd name="connsiteX7" fmla="*/ 7964978 w 8170246"/>
              <a:gd name="connsiteY7" fmla="*/ 3626507 h 6858000"/>
              <a:gd name="connsiteX8" fmla="*/ 7964978 w 8170246"/>
              <a:gd name="connsiteY8" fmla="*/ 3226735 h 6858000"/>
              <a:gd name="connsiteX9" fmla="*/ 4738960 w 8170246"/>
              <a:gd name="connsiteY9" fmla="*/ 0 h 6858000"/>
              <a:gd name="connsiteX10" fmla="*/ 0 w 8170246"/>
              <a:gd name="connsiteY10" fmla="*/ 0 h 6858000"/>
              <a:gd name="connsiteX11" fmla="*/ 98791 w 8170246"/>
              <a:gd name="connsiteY11" fmla="*/ 0 h 6858000"/>
              <a:gd name="connsiteX12" fmla="*/ 4456718 w 8170246"/>
              <a:gd name="connsiteY12" fmla="*/ 0 h 6858000"/>
              <a:gd name="connsiteX13" fmla="*/ 4603489 w 8170246"/>
              <a:gd name="connsiteY13" fmla="*/ 0 h 6858000"/>
              <a:gd name="connsiteX14" fmla="*/ 7829507 w 8170246"/>
              <a:gd name="connsiteY14" fmla="*/ 3226735 h 6858000"/>
              <a:gd name="connsiteX15" fmla="*/ 7829507 w 8170246"/>
              <a:gd name="connsiteY15" fmla="*/ 3626507 h 6858000"/>
              <a:gd name="connsiteX16" fmla="*/ 4598731 w 8170246"/>
              <a:gd name="connsiteY16" fmla="*/ 6858000 h 6858000"/>
              <a:gd name="connsiteX17" fmla="*/ 4540663 w 8170246"/>
              <a:gd name="connsiteY17" fmla="*/ 6858000 h 6858000"/>
              <a:gd name="connsiteX18" fmla="*/ 133398 w 8170246"/>
              <a:gd name="connsiteY18" fmla="*/ 6858000 h 6858000"/>
              <a:gd name="connsiteX19" fmla="*/ 0 w 8170246"/>
              <a:gd name="connsiteY1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170246" h="6858000">
                <a:moveTo>
                  <a:pt x="4738960" y="0"/>
                </a:moveTo>
                <a:lnTo>
                  <a:pt x="4862151" y="0"/>
                </a:lnTo>
                <a:cubicBezTo>
                  <a:pt x="4862151" y="0"/>
                  <a:pt x="4862151" y="0"/>
                  <a:pt x="8088169" y="3226735"/>
                </a:cubicBezTo>
                <a:cubicBezTo>
                  <a:pt x="8197606" y="3336196"/>
                  <a:pt x="8197606" y="3517045"/>
                  <a:pt x="8088169" y="3626507"/>
                </a:cubicBezTo>
                <a:cubicBezTo>
                  <a:pt x="8088169" y="3626507"/>
                  <a:pt x="8088169" y="3626507"/>
                  <a:pt x="4857393" y="6858000"/>
                </a:cubicBezTo>
                <a:cubicBezTo>
                  <a:pt x="4857393" y="6858000"/>
                  <a:pt x="4857393" y="6858000"/>
                  <a:pt x="4783581" y="6858000"/>
                </a:cubicBezTo>
                <a:lnTo>
                  <a:pt x="4734202" y="6858000"/>
                </a:lnTo>
                <a:cubicBezTo>
                  <a:pt x="7964978" y="3626507"/>
                  <a:pt x="7964978" y="3626507"/>
                  <a:pt x="7964978" y="3626507"/>
                </a:cubicBezTo>
                <a:cubicBezTo>
                  <a:pt x="8074415" y="3517045"/>
                  <a:pt x="8074415" y="3336196"/>
                  <a:pt x="7964978" y="3226735"/>
                </a:cubicBezTo>
                <a:cubicBezTo>
                  <a:pt x="4738960" y="0"/>
                  <a:pt x="4738960" y="0"/>
                  <a:pt x="4738960" y="0"/>
                </a:cubicBezTo>
                <a:close/>
                <a:moveTo>
                  <a:pt x="0" y="0"/>
                </a:moveTo>
                <a:lnTo>
                  <a:pt x="98791" y="0"/>
                </a:lnTo>
                <a:cubicBezTo>
                  <a:pt x="1075904" y="0"/>
                  <a:pt x="2469401" y="0"/>
                  <a:pt x="4456718" y="0"/>
                </a:cubicBezTo>
                <a:lnTo>
                  <a:pt x="4603489" y="0"/>
                </a:lnTo>
                <a:cubicBezTo>
                  <a:pt x="4603489" y="0"/>
                  <a:pt x="4603489" y="0"/>
                  <a:pt x="7829507" y="3226735"/>
                </a:cubicBezTo>
                <a:cubicBezTo>
                  <a:pt x="7938944" y="3336196"/>
                  <a:pt x="7938944" y="3517045"/>
                  <a:pt x="7829507" y="3626507"/>
                </a:cubicBezTo>
                <a:cubicBezTo>
                  <a:pt x="7829507" y="3626507"/>
                  <a:pt x="7829507" y="3626507"/>
                  <a:pt x="4598731" y="6858000"/>
                </a:cubicBezTo>
                <a:lnTo>
                  <a:pt x="4540663" y="6858000"/>
                </a:lnTo>
                <a:cubicBezTo>
                  <a:pt x="4077749" y="6858000"/>
                  <a:pt x="2938270" y="6858000"/>
                  <a:pt x="133398" y="6858000"/>
                </a:cubicBezTo>
                <a:lnTo>
                  <a:pt x="0" y="6858000"/>
                </a:lnTo>
                <a:close/>
              </a:path>
            </a:pathLst>
          </a:custGeom>
          <a:ln>
            <a:noFill/>
          </a:ln>
          <a:effectLst/>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noAutofit/>
          </a:bodyPr>
          <a:lstStyle/>
          <a:p>
            <a:endParaRPr lang="en-US" dirty="0"/>
          </a:p>
        </p:txBody>
      </p:sp>
      <p:sp>
        <p:nvSpPr>
          <p:cNvPr id="2" name="Title 1">
            <a:extLst>
              <a:ext uri="{FF2B5EF4-FFF2-40B4-BE49-F238E27FC236}">
                <a16:creationId xmlns:a16="http://schemas.microsoft.com/office/drawing/2014/main" id="{55B040A3-DEDB-4077-B9EE-2DAB15D37F91}"/>
              </a:ext>
            </a:extLst>
          </p:cNvPr>
          <p:cNvSpPr>
            <a:spLocks noGrp="1"/>
          </p:cNvSpPr>
          <p:nvPr>
            <p:ph type="title"/>
          </p:nvPr>
        </p:nvSpPr>
        <p:spPr>
          <a:xfrm>
            <a:off x="535525" y="624110"/>
            <a:ext cx="4623955" cy="1280890"/>
          </a:xfrm>
        </p:spPr>
        <p:txBody>
          <a:bodyPr>
            <a:normAutofit/>
          </a:bodyPr>
          <a:lstStyle/>
          <a:p>
            <a:r>
              <a:rPr lang="en-US" dirty="0"/>
              <a:t>Factors to consider in transitions  </a:t>
            </a:r>
          </a:p>
        </p:txBody>
      </p:sp>
      <p:sp>
        <p:nvSpPr>
          <p:cNvPr id="3081" name="Rectangle 3080">
            <a:extLst>
              <a:ext uri="{FF2B5EF4-FFF2-40B4-BE49-F238E27FC236}">
                <a16:creationId xmlns:a16="http://schemas.microsoft.com/office/drawing/2014/main" id="{433DF4D3-8A35-461A-ABE0-F56B78A13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 name="Content Placeholder 2">
            <a:extLst>
              <a:ext uri="{FF2B5EF4-FFF2-40B4-BE49-F238E27FC236}">
                <a16:creationId xmlns:a16="http://schemas.microsoft.com/office/drawing/2014/main" id="{79B86225-1BA1-4C1D-82FE-76C72F754C48}"/>
              </a:ext>
            </a:extLst>
          </p:cNvPr>
          <p:cNvSpPr>
            <a:spLocks noGrp="1"/>
          </p:cNvSpPr>
          <p:nvPr>
            <p:ph idx="1"/>
          </p:nvPr>
        </p:nvSpPr>
        <p:spPr>
          <a:xfrm>
            <a:off x="531812" y="2133600"/>
            <a:ext cx="5777548" cy="3777622"/>
          </a:xfrm>
        </p:spPr>
        <p:txBody>
          <a:bodyPr>
            <a:normAutofit/>
          </a:bodyPr>
          <a:lstStyle/>
          <a:p>
            <a:r>
              <a:rPr lang="en-US" sz="3200" dirty="0"/>
              <a:t>Timing </a:t>
            </a:r>
          </a:p>
          <a:p>
            <a:r>
              <a:rPr lang="en-US" sz="3200" dirty="0"/>
              <a:t>Preparedness</a:t>
            </a:r>
          </a:p>
          <a:p>
            <a:r>
              <a:rPr lang="en-US" sz="3200" dirty="0"/>
              <a:t>Support</a:t>
            </a:r>
          </a:p>
          <a:p>
            <a:r>
              <a:rPr lang="en-US" sz="3200" dirty="0"/>
              <a:t>How it impacts the systems surrounding the person </a:t>
            </a:r>
          </a:p>
          <a:p>
            <a:endParaRPr lang="en-US" dirty="0"/>
          </a:p>
        </p:txBody>
      </p:sp>
    </p:spTree>
    <p:extLst>
      <p:ext uri="{BB962C8B-B14F-4D97-AF65-F5344CB8AC3E}">
        <p14:creationId xmlns:p14="http://schemas.microsoft.com/office/powerpoint/2010/main" val="2189573779"/>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3423" y="2131086"/>
            <a:ext cx="4892537" cy="4394258"/>
          </a:xfrm>
        </p:spPr>
        <p:txBody>
          <a:bodyPr>
            <a:normAutofit lnSpcReduction="10000"/>
          </a:bodyPr>
          <a:lstStyle/>
          <a:p>
            <a:pPr marL="0" indent="0">
              <a:buNone/>
            </a:pPr>
            <a:r>
              <a:rPr lang="en-US" sz="2400" b="1" dirty="0"/>
              <a:t>Retirement</a:t>
            </a:r>
          </a:p>
          <a:p>
            <a:r>
              <a:rPr lang="en-US" sz="2200" dirty="0"/>
              <a:t>The decision to retire depends on affordability, health status, nature of work environment, opportunities to pursue meaningful activities, and societal factors</a:t>
            </a:r>
          </a:p>
          <a:p>
            <a:r>
              <a:rPr lang="en-US" sz="2200" dirty="0"/>
              <a:t>Most older adult adapt well to retirement, especially those who view it as a time of personal growth and remain active</a:t>
            </a:r>
          </a:p>
        </p:txBody>
      </p:sp>
      <p:sp>
        <p:nvSpPr>
          <p:cNvPr id="8" name="Title 1">
            <a:extLst>
              <a:ext uri="{FF2B5EF4-FFF2-40B4-BE49-F238E27FC236}">
                <a16:creationId xmlns:a16="http://schemas.microsoft.com/office/drawing/2014/main" id="{FD5E36A0-51B2-42EF-A817-D146622064AC}"/>
              </a:ext>
            </a:extLst>
          </p:cNvPr>
          <p:cNvSpPr>
            <a:spLocks noGrp="1"/>
          </p:cNvSpPr>
          <p:nvPr>
            <p:ph type="title"/>
          </p:nvPr>
        </p:nvSpPr>
        <p:spPr>
          <a:xfrm>
            <a:off x="767409" y="1268760"/>
            <a:ext cx="10809212" cy="648072"/>
          </a:xfrm>
        </p:spPr>
        <p:txBody>
          <a:bodyPr>
            <a:normAutofit/>
          </a:bodyPr>
          <a:lstStyle/>
          <a:p>
            <a:r>
              <a:rPr lang="en-CA" sz="2800" dirty="0">
                <a:solidFill>
                  <a:schemeClr val="tx1">
                    <a:lumMod val="50000"/>
                    <a:lumOff val="50000"/>
                  </a:schemeClr>
                </a:solidFill>
              </a:rPr>
              <a:t>Transitions in Older Adulthood</a:t>
            </a:r>
          </a:p>
        </p:txBody>
      </p:sp>
      <p:pic>
        <p:nvPicPr>
          <p:cNvPr id="4098" name="Picture 2" descr="Image result for retirement">
            <a:extLst>
              <a:ext uri="{FF2B5EF4-FFF2-40B4-BE49-F238E27FC236}">
                <a16:creationId xmlns:a16="http://schemas.microsoft.com/office/drawing/2014/main" id="{6CDC1A2F-7FED-4A5E-B107-7B124181F8C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363" r="10779"/>
          <a:stretch/>
        </p:blipFill>
        <p:spPr bwMode="auto">
          <a:xfrm>
            <a:off x="5735960" y="2240118"/>
            <a:ext cx="5688630" cy="3696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73441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name="1_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4.xml><?xml version="1.0" encoding="utf-8"?>
<a:theme xmlns:a="http://schemas.openxmlformats.org/drawingml/2006/main" name="2_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5.xml><?xml version="1.0" encoding="utf-8"?>
<a:theme xmlns:a="http://schemas.openxmlformats.org/drawingml/2006/main" name="3_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549</TotalTime>
  <Words>15809</Words>
  <Application>Microsoft Office PowerPoint</Application>
  <PresentationFormat>Widescreen</PresentationFormat>
  <Paragraphs>2224</Paragraphs>
  <Slides>233</Slides>
  <Notes>101</Notes>
  <HiddenSlides>0</HiddenSlides>
  <MMClips>3</MMClips>
  <ScaleCrop>false</ScaleCrop>
  <HeadingPairs>
    <vt:vector size="6" baseType="variant">
      <vt:variant>
        <vt:lpstr>Fonts Used</vt:lpstr>
      </vt:variant>
      <vt:variant>
        <vt:i4>12</vt:i4>
      </vt:variant>
      <vt:variant>
        <vt:lpstr>Theme</vt:lpstr>
      </vt:variant>
      <vt:variant>
        <vt:i4>5</vt:i4>
      </vt:variant>
      <vt:variant>
        <vt:lpstr>Slide Titles</vt:lpstr>
      </vt:variant>
      <vt:variant>
        <vt:i4>233</vt:i4>
      </vt:variant>
    </vt:vector>
  </HeadingPairs>
  <TitlesOfParts>
    <vt:vector size="250" baseType="lpstr">
      <vt:lpstr>Aptos</vt:lpstr>
      <vt:lpstr>Aptos Display</vt:lpstr>
      <vt:lpstr>Arial</vt:lpstr>
      <vt:lpstr>Arial Narrow</vt:lpstr>
      <vt:lpstr>Calibri</vt:lpstr>
      <vt:lpstr>Century Gothic</vt:lpstr>
      <vt:lpstr>Palatino Linotype</vt:lpstr>
      <vt:lpstr>Stone Sans ITC TT-Semi</vt:lpstr>
      <vt:lpstr>Times New Roman</vt:lpstr>
      <vt:lpstr>Trebuchet MS</vt:lpstr>
      <vt:lpstr>Wingdings</vt:lpstr>
      <vt:lpstr>Wingdings 3</vt:lpstr>
      <vt:lpstr>Office Theme</vt:lpstr>
      <vt:lpstr>Wisp</vt:lpstr>
      <vt:lpstr>1_Wisp</vt:lpstr>
      <vt:lpstr>2_Wisp</vt:lpstr>
      <vt:lpstr>3_Wisp</vt:lpstr>
      <vt:lpstr>Cluster A   02FJ  Situate the person from a developmental standpoint</vt:lpstr>
      <vt:lpstr>Introduction to the Theories Related to Human Development </vt:lpstr>
      <vt:lpstr>PowerPoint Presentation</vt:lpstr>
      <vt:lpstr>PowerPoint Presentation</vt:lpstr>
      <vt:lpstr>PowerPoint Presentation</vt:lpstr>
      <vt:lpstr>PowerPoint Presentation</vt:lpstr>
      <vt:lpstr>PowerPoint Presentation</vt:lpstr>
      <vt:lpstr>PowerPoint Presentation</vt:lpstr>
      <vt:lpstr>Jean Piaget (1896-1980)</vt:lpstr>
      <vt:lpstr>PowerPoint Presentation</vt:lpstr>
      <vt:lpstr>PowerPoint Presentation</vt:lpstr>
      <vt:lpstr>PowerPoint Presentation</vt:lpstr>
      <vt:lpstr>PowerPoint Presentation</vt:lpstr>
      <vt:lpstr>PowerPoint Presentation</vt:lpstr>
      <vt:lpstr>PowerPoint Presentation</vt:lpstr>
      <vt:lpstr>Erik Erikson (1902 -1994)</vt:lpstr>
      <vt:lpstr>PowerPoint Presentation</vt:lpstr>
      <vt:lpstr>PowerPoint Presentation</vt:lpstr>
      <vt:lpstr>PowerPoint Presentation</vt:lpstr>
      <vt:lpstr>Lawrence Kohlberg (1927 -1987)  American Psychologist  </vt:lpstr>
      <vt:lpstr>PowerPoint Presentation</vt:lpstr>
      <vt:lpstr>Video &amp; reading</vt:lpstr>
      <vt:lpstr>Developmental Domains Explained </vt:lpstr>
      <vt:lpstr>PowerPoint Presentation</vt:lpstr>
      <vt:lpstr>PHYSICAL/ SEXUAL DOMAIN  (0-12)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Overview of Development  6-12 years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SOCIAL/ EMOTIONAL/ MORAL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COGNITIVE DOMAIN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Jeopardy!</vt:lpstr>
      <vt:lpstr>Culture </vt:lpstr>
      <vt:lpstr>Development – Adolescence</vt:lpstr>
      <vt:lpstr>Overview of Development    13-17 years</vt:lpstr>
      <vt:lpstr>Adolescence</vt:lpstr>
      <vt:lpstr>PowerPoint Presentation</vt:lpstr>
      <vt:lpstr>Physical Changes in Adolescence</vt:lpstr>
      <vt:lpstr>Physical Changes in Adolescence</vt:lpstr>
      <vt:lpstr>Physical Changes in Adolescence</vt:lpstr>
      <vt:lpstr>Physical Changes in Adolescence</vt:lpstr>
      <vt:lpstr>PowerPoint Presentation</vt:lpstr>
      <vt:lpstr>PowerPoint Presentation</vt:lpstr>
      <vt:lpstr>Sexuality in Adolescence</vt:lpstr>
      <vt:lpstr>Sexuality in Adolescence</vt:lpstr>
      <vt:lpstr>PowerPoint Presentation</vt:lpstr>
      <vt:lpstr>Emotional/Social Changes In Adolescence</vt:lpstr>
      <vt:lpstr>Emotional/Social Changes In Adolescence</vt:lpstr>
      <vt:lpstr>Emotional/Social Changes In Adolescence</vt:lpstr>
      <vt:lpstr>Emotional/Social Changes In Adolescence</vt:lpstr>
      <vt:lpstr>Emotional/Social Changes In Adolescence</vt:lpstr>
      <vt:lpstr>Emotional/Social Changes In Adolescence</vt:lpstr>
      <vt:lpstr>PowerPoint Presentation</vt:lpstr>
      <vt:lpstr>Cognitive Development in Adolescence</vt:lpstr>
      <vt:lpstr>Cognitive Development in Adolescence</vt:lpstr>
      <vt:lpstr>Cognitive Development in Adolescence</vt:lpstr>
      <vt:lpstr>Cognitive Development in Adolescence</vt:lpstr>
      <vt:lpstr>Cognitive Development in Adolescence</vt:lpstr>
      <vt:lpstr>Language &amp; Learning in Adolescence</vt:lpstr>
      <vt:lpstr>Culture </vt:lpstr>
      <vt:lpstr> THE ADULT YEARS 19-64 years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Emotional, Social, MoraI Development in Adulthood</vt:lpstr>
      <vt:lpstr>Cognitive Changes in Adulthood</vt:lpstr>
      <vt:lpstr>Cognitive Changes in Adulthood</vt:lpstr>
      <vt:lpstr>Cognitive Changes in Adulthood</vt:lpstr>
      <vt:lpstr>Cognitive Changes in Adulthood</vt:lpstr>
      <vt:lpstr>Cognitive Changes in  Adulthood</vt:lpstr>
      <vt:lpstr>PowerPoint Presentation</vt:lpstr>
      <vt:lpstr>Cognitive Changes in Adulthood</vt:lpstr>
      <vt:lpstr>Cognitive Changes in Adulthood</vt:lpstr>
      <vt:lpstr>Cognitive Changes in Adulthood</vt:lpstr>
      <vt:lpstr>Cognitive Changes in Adulthood</vt:lpstr>
      <vt:lpstr>Cognitive Changes in Adulthood</vt:lpstr>
      <vt:lpstr>Culture </vt:lpstr>
      <vt:lpstr> THE OLDER ADULT YEARS   65+ years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Sexuality in Older Adulthood</vt:lpstr>
      <vt:lpstr>Social / Emotional / MoraI Development in Older Adulthood</vt:lpstr>
      <vt:lpstr>Social / Emotional / MoraI Development in Older Adulthood</vt:lpstr>
      <vt:lpstr>Social / Emotional / MoraI Development in Older Adulthood</vt:lpstr>
      <vt:lpstr>Social / Emotional / MoraI Development in Older Adulthood</vt:lpstr>
      <vt:lpstr>Social / Emotional / MoraI Development in Older Adulthood</vt:lpstr>
      <vt:lpstr>Social / Emotional / MoraI Development in Older Adulthood</vt:lpstr>
      <vt:lpstr>Social / Emotional / MoraI Development in Older Adulthood</vt:lpstr>
      <vt:lpstr>Social / Emotional / MoraI Development in Older Adulthood</vt:lpstr>
      <vt:lpstr>Social / Emotional / MoraI Development in Older Adulthood</vt:lpstr>
      <vt:lpstr>Social / Emotional / MoraI Development in Older Adulthood</vt:lpstr>
      <vt:lpstr>Social / Emotional / MoraI Development in Older Adulthood</vt:lpstr>
      <vt:lpstr>Cognitive Changes in Older Adulthood</vt:lpstr>
      <vt:lpstr>Cognitive Changes in Older Adulthood</vt:lpstr>
      <vt:lpstr>Cognitive Changes in Older Adulthood</vt:lpstr>
      <vt:lpstr>Cognitive Changes in Older Adulthood</vt:lpstr>
      <vt:lpstr>Cognitive Changes in Older Adulthood</vt:lpstr>
      <vt:lpstr>Cognitive Changes in Older Adulthood</vt:lpstr>
      <vt:lpstr>Cognitive Changes in Older Adulthood</vt:lpstr>
      <vt:lpstr>PowerPoint Presentation</vt:lpstr>
      <vt:lpstr>Culture in Older Adulthood </vt:lpstr>
      <vt:lpstr>TRANSITIONS </vt:lpstr>
      <vt:lpstr>Transitions &amp; literature </vt:lpstr>
      <vt:lpstr>Examples of life transitions </vt:lpstr>
      <vt:lpstr>Factors to consider in transitions  </vt:lpstr>
      <vt:lpstr>Transitions in Older Adulthood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Cluster A   02FJ  Situate the person from a developmental standpoint</dc:title>
  <dc:creator>Susan Campbell</dc:creator>
  <cp:lastModifiedBy>Natalie Gill</cp:lastModifiedBy>
  <cp:revision>32</cp:revision>
  <dcterms:created xsi:type="dcterms:W3CDTF">2025-07-23T13:42:08Z</dcterms:created>
  <dcterms:modified xsi:type="dcterms:W3CDTF">2025-12-14T18:12:45Z</dcterms:modified>
</cp:coreProperties>
</file>