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6" r:id="rId2"/>
    <p:sldId id="339" r:id="rId3"/>
    <p:sldId id="296" r:id="rId4"/>
    <p:sldId id="257" r:id="rId5"/>
    <p:sldId id="328" r:id="rId6"/>
    <p:sldId id="261" r:id="rId7"/>
    <p:sldId id="329" r:id="rId8"/>
    <p:sldId id="335" r:id="rId9"/>
    <p:sldId id="330" r:id="rId10"/>
    <p:sldId id="336" r:id="rId11"/>
    <p:sldId id="331" r:id="rId12"/>
    <p:sldId id="337" r:id="rId13"/>
    <p:sldId id="332" r:id="rId14"/>
    <p:sldId id="262" r:id="rId15"/>
    <p:sldId id="263" r:id="rId16"/>
    <p:sldId id="264" r:id="rId17"/>
    <p:sldId id="326" r:id="rId18"/>
    <p:sldId id="280" r:id="rId19"/>
    <p:sldId id="273" r:id="rId20"/>
    <p:sldId id="281" r:id="rId21"/>
    <p:sldId id="279" r:id="rId22"/>
    <p:sldId id="271" r:id="rId23"/>
    <p:sldId id="269" r:id="rId24"/>
    <p:sldId id="304" r:id="rId25"/>
    <p:sldId id="317" r:id="rId26"/>
    <p:sldId id="318" r:id="rId27"/>
    <p:sldId id="284" r:id="rId28"/>
    <p:sldId id="319" r:id="rId29"/>
    <p:sldId id="282" r:id="rId30"/>
    <p:sldId id="320" r:id="rId31"/>
    <p:sldId id="292" r:id="rId32"/>
    <p:sldId id="298" r:id="rId33"/>
    <p:sldId id="293" r:id="rId34"/>
    <p:sldId id="338" r:id="rId35"/>
    <p:sldId id="266" r:id="rId36"/>
    <p:sldId id="267" r:id="rId37"/>
    <p:sldId id="283" r:id="rId38"/>
    <p:sldId id="274" r:id="rId39"/>
    <p:sldId id="314" r:id="rId40"/>
    <p:sldId id="275" r:id="rId41"/>
    <p:sldId id="315" r:id="rId42"/>
    <p:sldId id="316" r:id="rId43"/>
    <p:sldId id="310" r:id="rId44"/>
    <p:sldId id="305" r:id="rId45"/>
    <p:sldId id="276" r:id="rId46"/>
    <p:sldId id="277" r:id="rId47"/>
    <p:sldId id="311" r:id="rId48"/>
    <p:sldId id="312" r:id="rId49"/>
    <p:sldId id="313" r:id="rId50"/>
    <p:sldId id="258" r:id="rId51"/>
    <p:sldId id="288" r:id="rId52"/>
    <p:sldId id="287" r:id="rId53"/>
    <p:sldId id="285" r:id="rId54"/>
    <p:sldId id="340" r:id="rId55"/>
    <p:sldId id="341" r:id="rId56"/>
    <p:sldId id="286" r:id="rId57"/>
    <p:sldId id="321" r:id="rId58"/>
    <p:sldId id="306" r:id="rId5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83754" autoAdjust="0"/>
  </p:normalViewPr>
  <p:slideViewPr>
    <p:cSldViewPr snapToGrid="0">
      <p:cViewPr varScale="1">
        <p:scale>
          <a:sx n="133" d="100"/>
          <a:sy n="133" d="100"/>
        </p:scale>
        <p:origin x="3630" y="120"/>
      </p:cViewPr>
      <p:guideLst/>
    </p:cSldViewPr>
  </p:slideViewPr>
  <p:outlineViewPr>
    <p:cViewPr>
      <p:scale>
        <a:sx n="33" d="100"/>
        <a:sy n="33" d="100"/>
      </p:scale>
      <p:origin x="0" y="-1728"/>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4" d="100"/>
          <a:sy n="54" d="100"/>
        </p:scale>
        <p:origin x="2874"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5A6B40-8AD4-4EC0-8D80-4A4C05EA618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87D2DFB-A978-45FD-92F8-D5123FD31972}">
      <dgm:prSet/>
      <dgm:spPr/>
      <dgm:t>
        <a:bodyPr/>
        <a:lstStyle/>
        <a:p>
          <a:r>
            <a:rPr lang="en-US" dirty="0"/>
            <a:t>1. Find out about the client’s capabilities and condition</a:t>
          </a:r>
        </a:p>
      </dgm:t>
    </dgm:pt>
    <dgm:pt modelId="{78F84F2B-7963-4608-8FBB-041233B520A9}" type="parTrans" cxnId="{59518B66-BE9A-4FFB-85E4-28E8ECAE98D8}">
      <dgm:prSet/>
      <dgm:spPr/>
      <dgm:t>
        <a:bodyPr/>
        <a:lstStyle/>
        <a:p>
          <a:endParaRPr lang="en-US"/>
        </a:p>
      </dgm:t>
    </dgm:pt>
    <dgm:pt modelId="{16C42771-8915-4EC2-853D-BE8CD12B8E34}" type="sibTrans" cxnId="{59518B66-BE9A-4FFB-85E4-28E8ECAE98D8}">
      <dgm:prSet/>
      <dgm:spPr/>
      <dgm:t>
        <a:bodyPr/>
        <a:lstStyle/>
        <a:p>
          <a:endParaRPr lang="en-US"/>
        </a:p>
      </dgm:t>
    </dgm:pt>
    <dgm:pt modelId="{3A36A278-7283-4982-98A3-8D640293623A}">
      <dgm:prSet/>
      <dgm:spPr/>
      <dgm:t>
        <a:bodyPr/>
        <a:lstStyle/>
        <a:p>
          <a:r>
            <a:rPr lang="en-US" dirty="0"/>
            <a:t>2. Check on their current status</a:t>
          </a:r>
        </a:p>
      </dgm:t>
    </dgm:pt>
    <dgm:pt modelId="{CF26F035-3DAB-49B6-8D54-08E2B8CAABC5}" type="parTrans" cxnId="{F008974D-6753-4316-9DE8-908CFD67E885}">
      <dgm:prSet/>
      <dgm:spPr/>
      <dgm:t>
        <a:bodyPr/>
        <a:lstStyle/>
        <a:p>
          <a:endParaRPr lang="en-US"/>
        </a:p>
      </dgm:t>
    </dgm:pt>
    <dgm:pt modelId="{62043E7F-3523-4A77-83E3-4E867B53DE9B}" type="sibTrans" cxnId="{F008974D-6753-4316-9DE8-908CFD67E885}">
      <dgm:prSet/>
      <dgm:spPr/>
      <dgm:t>
        <a:bodyPr/>
        <a:lstStyle/>
        <a:p>
          <a:endParaRPr lang="en-US"/>
        </a:p>
      </dgm:t>
    </dgm:pt>
    <dgm:pt modelId="{F08960D1-90AB-49BF-9807-53CDBF9D6D5F}">
      <dgm:prSet/>
      <dgm:spPr/>
      <dgm:t>
        <a:bodyPr/>
        <a:lstStyle/>
        <a:p>
          <a:r>
            <a:rPr lang="en-US"/>
            <a:t>3. Organize accessories, equipment, supports and adjust </a:t>
          </a:r>
        </a:p>
      </dgm:t>
    </dgm:pt>
    <dgm:pt modelId="{4200968F-B48F-45BC-B6E6-8ADCB580CBBE}" type="parTrans" cxnId="{62C09FFB-A7E5-4210-9394-2C5ED49D7D2D}">
      <dgm:prSet/>
      <dgm:spPr/>
      <dgm:t>
        <a:bodyPr/>
        <a:lstStyle/>
        <a:p>
          <a:endParaRPr lang="en-US"/>
        </a:p>
      </dgm:t>
    </dgm:pt>
    <dgm:pt modelId="{F12768C9-1FA7-4B1B-A18C-0253D1AF6C70}" type="sibTrans" cxnId="{62C09FFB-A7E5-4210-9394-2C5ED49D7D2D}">
      <dgm:prSet/>
      <dgm:spPr/>
      <dgm:t>
        <a:bodyPr/>
        <a:lstStyle/>
        <a:p>
          <a:endParaRPr lang="en-US"/>
        </a:p>
      </dgm:t>
    </dgm:pt>
    <dgm:pt modelId="{7D4DBF5C-0112-425F-A8A4-D5F8FFFEF6A0}">
      <dgm:prSet/>
      <dgm:spPr/>
      <dgm:t>
        <a:bodyPr/>
        <a:lstStyle/>
        <a:p>
          <a:r>
            <a:rPr lang="en-US"/>
            <a:t>4. Clear a path</a:t>
          </a:r>
        </a:p>
      </dgm:t>
    </dgm:pt>
    <dgm:pt modelId="{A190B458-6FFE-4171-AA02-ED74307AF791}" type="parTrans" cxnId="{AD50E9BC-0E37-4CB9-8C63-903D6A0945B5}">
      <dgm:prSet/>
      <dgm:spPr/>
      <dgm:t>
        <a:bodyPr/>
        <a:lstStyle/>
        <a:p>
          <a:endParaRPr lang="en-US"/>
        </a:p>
      </dgm:t>
    </dgm:pt>
    <dgm:pt modelId="{08D50DF2-F29B-4C4F-A6D0-402A6EB36B56}" type="sibTrans" cxnId="{AD50E9BC-0E37-4CB9-8C63-903D6A0945B5}">
      <dgm:prSet/>
      <dgm:spPr/>
      <dgm:t>
        <a:bodyPr/>
        <a:lstStyle/>
        <a:p>
          <a:endParaRPr lang="en-US"/>
        </a:p>
      </dgm:t>
    </dgm:pt>
    <dgm:pt modelId="{DC45CDF5-CA43-4F5B-BE2A-32C60C4479BC}">
      <dgm:prSet/>
      <dgm:spPr/>
      <dgm:t>
        <a:bodyPr/>
        <a:lstStyle/>
        <a:p>
          <a:r>
            <a:rPr lang="en-US"/>
            <a:t>5. Memorize the sequence of natural movements </a:t>
          </a:r>
        </a:p>
      </dgm:t>
    </dgm:pt>
    <dgm:pt modelId="{D5299AC9-970B-41F3-8906-3516DB668452}" type="parTrans" cxnId="{A2D6A2FD-60A3-4475-82EA-5D2B93C28639}">
      <dgm:prSet/>
      <dgm:spPr/>
      <dgm:t>
        <a:bodyPr/>
        <a:lstStyle/>
        <a:p>
          <a:endParaRPr lang="en-US"/>
        </a:p>
      </dgm:t>
    </dgm:pt>
    <dgm:pt modelId="{7CE65988-9FB6-4433-8917-9C9828ED45D7}" type="sibTrans" cxnId="{A2D6A2FD-60A3-4475-82EA-5D2B93C28639}">
      <dgm:prSet/>
      <dgm:spPr/>
      <dgm:t>
        <a:bodyPr/>
        <a:lstStyle/>
        <a:p>
          <a:endParaRPr lang="en-US"/>
        </a:p>
      </dgm:t>
    </dgm:pt>
    <dgm:pt modelId="{35D250F2-D7A8-4E8A-B868-D69FACE589FD}">
      <dgm:prSet/>
      <dgm:spPr/>
      <dgm:t>
        <a:bodyPr/>
        <a:lstStyle/>
        <a:p>
          <a:r>
            <a:rPr lang="en-US"/>
            <a:t>6. Explain the transfer to the client</a:t>
          </a:r>
        </a:p>
      </dgm:t>
    </dgm:pt>
    <dgm:pt modelId="{AC87E997-A919-4967-8DE7-FD3D806DCB70}" type="parTrans" cxnId="{A23EF64E-D1F0-4F1B-958E-4EAAE104D651}">
      <dgm:prSet/>
      <dgm:spPr/>
      <dgm:t>
        <a:bodyPr/>
        <a:lstStyle/>
        <a:p>
          <a:endParaRPr lang="en-US"/>
        </a:p>
      </dgm:t>
    </dgm:pt>
    <dgm:pt modelId="{02DBD3E7-F9C5-495A-AA12-E6EBF99A001D}" type="sibTrans" cxnId="{A23EF64E-D1F0-4F1B-958E-4EAAE104D651}">
      <dgm:prSet/>
      <dgm:spPr/>
      <dgm:t>
        <a:bodyPr/>
        <a:lstStyle/>
        <a:p>
          <a:endParaRPr lang="en-US"/>
        </a:p>
      </dgm:t>
    </dgm:pt>
    <dgm:pt modelId="{A6A7650F-D04B-4278-B7EA-56C20AC04FA6}" type="pres">
      <dgm:prSet presAssocID="{7E5A6B40-8AD4-4EC0-8D80-4A4C05EA6189}" presName="root" presStyleCnt="0">
        <dgm:presLayoutVars>
          <dgm:dir/>
          <dgm:resizeHandles val="exact"/>
        </dgm:presLayoutVars>
      </dgm:prSet>
      <dgm:spPr/>
    </dgm:pt>
    <dgm:pt modelId="{56414925-9825-4127-B07B-C32FF021C856}" type="pres">
      <dgm:prSet presAssocID="{687D2DFB-A978-45FD-92F8-D5123FD31972}" presName="compNode" presStyleCnt="0"/>
      <dgm:spPr/>
    </dgm:pt>
    <dgm:pt modelId="{157CAD3E-569E-41D7-8754-986D77E04D9F}" type="pres">
      <dgm:prSet presAssocID="{687D2DFB-A978-45FD-92F8-D5123FD31972}" presName="bgRect" presStyleLbl="bgShp" presStyleIdx="0" presStyleCnt="6"/>
      <dgm:spPr/>
    </dgm:pt>
    <dgm:pt modelId="{E9E8E677-A543-48AB-93EE-D63C52C61780}" type="pres">
      <dgm:prSet presAssocID="{687D2DFB-A978-45FD-92F8-D5123FD3197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14393E6C-730F-482A-BC34-2BCE473D9A1D}" type="pres">
      <dgm:prSet presAssocID="{687D2DFB-A978-45FD-92F8-D5123FD31972}" presName="spaceRect" presStyleCnt="0"/>
      <dgm:spPr/>
    </dgm:pt>
    <dgm:pt modelId="{9CE43B31-533C-470A-9E0C-7A082A466B4F}" type="pres">
      <dgm:prSet presAssocID="{687D2DFB-A978-45FD-92F8-D5123FD31972}" presName="parTx" presStyleLbl="revTx" presStyleIdx="0" presStyleCnt="6">
        <dgm:presLayoutVars>
          <dgm:chMax val="0"/>
          <dgm:chPref val="0"/>
        </dgm:presLayoutVars>
      </dgm:prSet>
      <dgm:spPr/>
    </dgm:pt>
    <dgm:pt modelId="{451B8954-965A-4CEA-81C4-EB509F01666C}" type="pres">
      <dgm:prSet presAssocID="{16C42771-8915-4EC2-853D-BE8CD12B8E34}" presName="sibTrans" presStyleCnt="0"/>
      <dgm:spPr/>
    </dgm:pt>
    <dgm:pt modelId="{F656856F-FD0B-4FE8-BA63-A8AC475CE3F8}" type="pres">
      <dgm:prSet presAssocID="{3A36A278-7283-4982-98A3-8D640293623A}" presName="compNode" presStyleCnt="0"/>
      <dgm:spPr/>
    </dgm:pt>
    <dgm:pt modelId="{57E9B00F-863A-4E40-BE7C-DCC32EC8F2E6}" type="pres">
      <dgm:prSet presAssocID="{3A36A278-7283-4982-98A3-8D640293623A}" presName="bgRect" presStyleLbl="bgShp" presStyleIdx="1" presStyleCnt="6"/>
      <dgm:spPr/>
    </dgm:pt>
    <dgm:pt modelId="{9535FC3E-1888-472F-9208-36CEE20BA52E}" type="pres">
      <dgm:prSet presAssocID="{3A36A278-7283-4982-98A3-8D640293623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beat"/>
        </a:ext>
      </dgm:extLst>
    </dgm:pt>
    <dgm:pt modelId="{8AD0F441-CFEC-446D-94C9-4727D147373A}" type="pres">
      <dgm:prSet presAssocID="{3A36A278-7283-4982-98A3-8D640293623A}" presName="spaceRect" presStyleCnt="0"/>
      <dgm:spPr/>
    </dgm:pt>
    <dgm:pt modelId="{B6838352-5FD5-4314-9581-0F243F25E23B}" type="pres">
      <dgm:prSet presAssocID="{3A36A278-7283-4982-98A3-8D640293623A}" presName="parTx" presStyleLbl="revTx" presStyleIdx="1" presStyleCnt="6">
        <dgm:presLayoutVars>
          <dgm:chMax val="0"/>
          <dgm:chPref val="0"/>
        </dgm:presLayoutVars>
      </dgm:prSet>
      <dgm:spPr/>
    </dgm:pt>
    <dgm:pt modelId="{647B2282-A23B-4E14-9BDD-0B865E04317F}" type="pres">
      <dgm:prSet presAssocID="{62043E7F-3523-4A77-83E3-4E867B53DE9B}" presName="sibTrans" presStyleCnt="0"/>
      <dgm:spPr/>
    </dgm:pt>
    <dgm:pt modelId="{9EEA5407-EA71-4752-9DAD-CF1C86CA836A}" type="pres">
      <dgm:prSet presAssocID="{F08960D1-90AB-49BF-9807-53CDBF9D6D5F}" presName="compNode" presStyleCnt="0"/>
      <dgm:spPr/>
    </dgm:pt>
    <dgm:pt modelId="{449C2F43-86C5-4F62-9556-8FC8CBBA7387}" type="pres">
      <dgm:prSet presAssocID="{F08960D1-90AB-49BF-9807-53CDBF9D6D5F}" presName="bgRect" presStyleLbl="bgShp" presStyleIdx="2" presStyleCnt="6"/>
      <dgm:spPr/>
    </dgm:pt>
    <dgm:pt modelId="{E639090B-A002-45FA-AC0C-85410B452A1E}" type="pres">
      <dgm:prSet presAssocID="{F08960D1-90AB-49BF-9807-53CDBF9D6D5F}"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ing"/>
        </a:ext>
      </dgm:extLst>
    </dgm:pt>
    <dgm:pt modelId="{B0413775-6D15-4A42-9153-C3E043297A66}" type="pres">
      <dgm:prSet presAssocID="{F08960D1-90AB-49BF-9807-53CDBF9D6D5F}" presName="spaceRect" presStyleCnt="0"/>
      <dgm:spPr/>
    </dgm:pt>
    <dgm:pt modelId="{AD335C9C-D6F5-45B5-A441-11272C66B761}" type="pres">
      <dgm:prSet presAssocID="{F08960D1-90AB-49BF-9807-53CDBF9D6D5F}" presName="parTx" presStyleLbl="revTx" presStyleIdx="2" presStyleCnt="6">
        <dgm:presLayoutVars>
          <dgm:chMax val="0"/>
          <dgm:chPref val="0"/>
        </dgm:presLayoutVars>
      </dgm:prSet>
      <dgm:spPr/>
    </dgm:pt>
    <dgm:pt modelId="{65BF614F-72BC-4C39-8B2A-487365C5B678}" type="pres">
      <dgm:prSet presAssocID="{F12768C9-1FA7-4B1B-A18C-0253D1AF6C70}" presName="sibTrans" presStyleCnt="0"/>
      <dgm:spPr/>
    </dgm:pt>
    <dgm:pt modelId="{A9A453F9-DBB9-4E90-BE9F-1E0DC284EC54}" type="pres">
      <dgm:prSet presAssocID="{7D4DBF5C-0112-425F-A8A4-D5F8FFFEF6A0}" presName="compNode" presStyleCnt="0"/>
      <dgm:spPr/>
    </dgm:pt>
    <dgm:pt modelId="{05844B3D-FE4A-4C37-9E40-75E7ABA9D075}" type="pres">
      <dgm:prSet presAssocID="{7D4DBF5C-0112-425F-A8A4-D5F8FFFEF6A0}" presName="bgRect" presStyleLbl="bgShp" presStyleIdx="3" presStyleCnt="6"/>
      <dgm:spPr/>
    </dgm:pt>
    <dgm:pt modelId="{8B791FC0-BF0C-499B-AA30-3B25A554EF49}" type="pres">
      <dgm:prSet presAssocID="{7D4DBF5C-0112-425F-A8A4-D5F8FFFEF6A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laybook"/>
        </a:ext>
      </dgm:extLst>
    </dgm:pt>
    <dgm:pt modelId="{2DB3144B-CC73-4B68-9A0B-1196C04070FC}" type="pres">
      <dgm:prSet presAssocID="{7D4DBF5C-0112-425F-A8A4-D5F8FFFEF6A0}" presName="spaceRect" presStyleCnt="0"/>
      <dgm:spPr/>
    </dgm:pt>
    <dgm:pt modelId="{21A0C78D-7875-4D6B-8540-549C72BBEC2F}" type="pres">
      <dgm:prSet presAssocID="{7D4DBF5C-0112-425F-A8A4-D5F8FFFEF6A0}" presName="parTx" presStyleLbl="revTx" presStyleIdx="3" presStyleCnt="6">
        <dgm:presLayoutVars>
          <dgm:chMax val="0"/>
          <dgm:chPref val="0"/>
        </dgm:presLayoutVars>
      </dgm:prSet>
      <dgm:spPr/>
    </dgm:pt>
    <dgm:pt modelId="{81AF54BE-46C0-4471-AF73-5AC87CB473E6}" type="pres">
      <dgm:prSet presAssocID="{08D50DF2-F29B-4C4F-A6D0-402A6EB36B56}" presName="sibTrans" presStyleCnt="0"/>
      <dgm:spPr/>
    </dgm:pt>
    <dgm:pt modelId="{9C4F7BAA-088D-42A8-9482-6160A2FC03D6}" type="pres">
      <dgm:prSet presAssocID="{DC45CDF5-CA43-4F5B-BE2A-32C60C4479BC}" presName="compNode" presStyleCnt="0"/>
      <dgm:spPr/>
    </dgm:pt>
    <dgm:pt modelId="{D37A2C9D-6D36-47C4-BCFB-3498A2A54071}" type="pres">
      <dgm:prSet presAssocID="{DC45CDF5-CA43-4F5B-BE2A-32C60C4479BC}" presName="bgRect" presStyleLbl="bgShp" presStyleIdx="4" presStyleCnt="6"/>
      <dgm:spPr/>
    </dgm:pt>
    <dgm:pt modelId="{9F3DA694-7616-4C26-A811-AB29036019D2}" type="pres">
      <dgm:prSet presAssocID="{DC45CDF5-CA43-4F5B-BE2A-32C60C4479BC}"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ain"/>
        </a:ext>
      </dgm:extLst>
    </dgm:pt>
    <dgm:pt modelId="{E05855D0-7601-447C-BC75-8CDADAE16172}" type="pres">
      <dgm:prSet presAssocID="{DC45CDF5-CA43-4F5B-BE2A-32C60C4479BC}" presName="spaceRect" presStyleCnt="0"/>
      <dgm:spPr/>
    </dgm:pt>
    <dgm:pt modelId="{8257F36C-11C4-4186-BA0A-5DD5791A222F}" type="pres">
      <dgm:prSet presAssocID="{DC45CDF5-CA43-4F5B-BE2A-32C60C4479BC}" presName="parTx" presStyleLbl="revTx" presStyleIdx="4" presStyleCnt="6">
        <dgm:presLayoutVars>
          <dgm:chMax val="0"/>
          <dgm:chPref val="0"/>
        </dgm:presLayoutVars>
      </dgm:prSet>
      <dgm:spPr/>
    </dgm:pt>
    <dgm:pt modelId="{2D00628D-1597-4ED4-A8F7-FEBCC695D41E}" type="pres">
      <dgm:prSet presAssocID="{7CE65988-9FB6-4433-8917-9C9828ED45D7}" presName="sibTrans" presStyleCnt="0"/>
      <dgm:spPr/>
    </dgm:pt>
    <dgm:pt modelId="{491652FA-2E08-4E1D-B346-C98004F89691}" type="pres">
      <dgm:prSet presAssocID="{35D250F2-D7A8-4E8A-B868-D69FACE589FD}" presName="compNode" presStyleCnt="0"/>
      <dgm:spPr/>
    </dgm:pt>
    <dgm:pt modelId="{17726D18-404C-447A-A1EF-D1CEE8F70490}" type="pres">
      <dgm:prSet presAssocID="{35D250F2-D7A8-4E8A-B868-D69FACE589FD}" presName="bgRect" presStyleLbl="bgShp" presStyleIdx="5" presStyleCnt="6"/>
      <dgm:spPr/>
    </dgm:pt>
    <dgm:pt modelId="{0A020E62-3242-4FC8-B867-1735234EE852}" type="pres">
      <dgm:prSet presAssocID="{35D250F2-D7A8-4E8A-B868-D69FACE589F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ight Pointing Backhand Index"/>
        </a:ext>
      </dgm:extLst>
    </dgm:pt>
    <dgm:pt modelId="{2DC8BD2E-372E-498B-94C4-CC8CD804DFD3}" type="pres">
      <dgm:prSet presAssocID="{35D250F2-D7A8-4E8A-B868-D69FACE589FD}" presName="spaceRect" presStyleCnt="0"/>
      <dgm:spPr/>
    </dgm:pt>
    <dgm:pt modelId="{4E317FF4-7158-48C5-9A5E-64A1A50E1DD5}" type="pres">
      <dgm:prSet presAssocID="{35D250F2-D7A8-4E8A-B868-D69FACE589FD}" presName="parTx" presStyleLbl="revTx" presStyleIdx="5" presStyleCnt="6">
        <dgm:presLayoutVars>
          <dgm:chMax val="0"/>
          <dgm:chPref val="0"/>
        </dgm:presLayoutVars>
      </dgm:prSet>
      <dgm:spPr/>
    </dgm:pt>
  </dgm:ptLst>
  <dgm:cxnLst>
    <dgm:cxn modelId="{5B0B680F-CC03-4B51-BEFD-847D67DBE7D8}" type="presOf" srcId="{3A36A278-7283-4982-98A3-8D640293623A}" destId="{B6838352-5FD5-4314-9581-0F243F25E23B}" srcOrd="0" destOrd="0" presId="urn:microsoft.com/office/officeart/2018/2/layout/IconVerticalSolidList"/>
    <dgm:cxn modelId="{E8D82C5C-67FF-46D6-8520-D38A8E152947}" type="presOf" srcId="{7D4DBF5C-0112-425F-A8A4-D5F8FFFEF6A0}" destId="{21A0C78D-7875-4D6B-8540-549C72BBEC2F}" srcOrd="0" destOrd="0" presId="urn:microsoft.com/office/officeart/2018/2/layout/IconVerticalSolidList"/>
    <dgm:cxn modelId="{59518B66-BE9A-4FFB-85E4-28E8ECAE98D8}" srcId="{7E5A6B40-8AD4-4EC0-8D80-4A4C05EA6189}" destId="{687D2DFB-A978-45FD-92F8-D5123FD31972}" srcOrd="0" destOrd="0" parTransId="{78F84F2B-7963-4608-8FBB-041233B520A9}" sibTransId="{16C42771-8915-4EC2-853D-BE8CD12B8E34}"/>
    <dgm:cxn modelId="{F008974D-6753-4316-9DE8-908CFD67E885}" srcId="{7E5A6B40-8AD4-4EC0-8D80-4A4C05EA6189}" destId="{3A36A278-7283-4982-98A3-8D640293623A}" srcOrd="1" destOrd="0" parTransId="{CF26F035-3DAB-49B6-8D54-08E2B8CAABC5}" sibTransId="{62043E7F-3523-4A77-83E3-4E867B53DE9B}"/>
    <dgm:cxn modelId="{A23EF64E-D1F0-4F1B-958E-4EAAE104D651}" srcId="{7E5A6B40-8AD4-4EC0-8D80-4A4C05EA6189}" destId="{35D250F2-D7A8-4E8A-B868-D69FACE589FD}" srcOrd="5" destOrd="0" parTransId="{AC87E997-A919-4967-8DE7-FD3D806DCB70}" sibTransId="{02DBD3E7-F9C5-495A-AA12-E6EBF99A001D}"/>
    <dgm:cxn modelId="{71DF028E-44F4-46D7-B8D1-C69F0C463A05}" type="presOf" srcId="{DC45CDF5-CA43-4F5B-BE2A-32C60C4479BC}" destId="{8257F36C-11C4-4186-BA0A-5DD5791A222F}" srcOrd="0" destOrd="0" presId="urn:microsoft.com/office/officeart/2018/2/layout/IconVerticalSolidList"/>
    <dgm:cxn modelId="{3CB7AE98-53BC-4989-ABED-B7A9DCD9DDF3}" type="presOf" srcId="{F08960D1-90AB-49BF-9807-53CDBF9D6D5F}" destId="{AD335C9C-D6F5-45B5-A441-11272C66B761}" srcOrd="0" destOrd="0" presId="urn:microsoft.com/office/officeart/2018/2/layout/IconVerticalSolidList"/>
    <dgm:cxn modelId="{B569859F-DB00-4A26-8A16-8EC6F375C8CA}" type="presOf" srcId="{687D2DFB-A978-45FD-92F8-D5123FD31972}" destId="{9CE43B31-533C-470A-9E0C-7A082A466B4F}" srcOrd="0" destOrd="0" presId="urn:microsoft.com/office/officeart/2018/2/layout/IconVerticalSolidList"/>
    <dgm:cxn modelId="{23DC25A9-F3D2-4B5F-9EF0-65970602DC64}" type="presOf" srcId="{35D250F2-D7A8-4E8A-B868-D69FACE589FD}" destId="{4E317FF4-7158-48C5-9A5E-64A1A50E1DD5}" srcOrd="0" destOrd="0" presId="urn:microsoft.com/office/officeart/2018/2/layout/IconVerticalSolidList"/>
    <dgm:cxn modelId="{AD50E9BC-0E37-4CB9-8C63-903D6A0945B5}" srcId="{7E5A6B40-8AD4-4EC0-8D80-4A4C05EA6189}" destId="{7D4DBF5C-0112-425F-A8A4-D5F8FFFEF6A0}" srcOrd="3" destOrd="0" parTransId="{A190B458-6FFE-4171-AA02-ED74307AF791}" sibTransId="{08D50DF2-F29B-4C4F-A6D0-402A6EB36B56}"/>
    <dgm:cxn modelId="{318F7CCC-FCCF-430F-9505-A88832C54830}" type="presOf" srcId="{7E5A6B40-8AD4-4EC0-8D80-4A4C05EA6189}" destId="{A6A7650F-D04B-4278-B7EA-56C20AC04FA6}" srcOrd="0" destOrd="0" presId="urn:microsoft.com/office/officeart/2018/2/layout/IconVerticalSolidList"/>
    <dgm:cxn modelId="{62C09FFB-A7E5-4210-9394-2C5ED49D7D2D}" srcId="{7E5A6B40-8AD4-4EC0-8D80-4A4C05EA6189}" destId="{F08960D1-90AB-49BF-9807-53CDBF9D6D5F}" srcOrd="2" destOrd="0" parTransId="{4200968F-B48F-45BC-B6E6-8ADCB580CBBE}" sibTransId="{F12768C9-1FA7-4B1B-A18C-0253D1AF6C70}"/>
    <dgm:cxn modelId="{A2D6A2FD-60A3-4475-82EA-5D2B93C28639}" srcId="{7E5A6B40-8AD4-4EC0-8D80-4A4C05EA6189}" destId="{DC45CDF5-CA43-4F5B-BE2A-32C60C4479BC}" srcOrd="4" destOrd="0" parTransId="{D5299AC9-970B-41F3-8906-3516DB668452}" sibTransId="{7CE65988-9FB6-4433-8917-9C9828ED45D7}"/>
    <dgm:cxn modelId="{BAE5D7E0-D094-4940-B1ED-57511AAA0151}" type="presParOf" srcId="{A6A7650F-D04B-4278-B7EA-56C20AC04FA6}" destId="{56414925-9825-4127-B07B-C32FF021C856}" srcOrd="0" destOrd="0" presId="urn:microsoft.com/office/officeart/2018/2/layout/IconVerticalSolidList"/>
    <dgm:cxn modelId="{DEE256CF-5461-4A64-B1C4-23C02FD4E557}" type="presParOf" srcId="{56414925-9825-4127-B07B-C32FF021C856}" destId="{157CAD3E-569E-41D7-8754-986D77E04D9F}" srcOrd="0" destOrd="0" presId="urn:microsoft.com/office/officeart/2018/2/layout/IconVerticalSolidList"/>
    <dgm:cxn modelId="{9A64E95B-D1C4-454C-9A29-A72315EEFDFD}" type="presParOf" srcId="{56414925-9825-4127-B07B-C32FF021C856}" destId="{E9E8E677-A543-48AB-93EE-D63C52C61780}" srcOrd="1" destOrd="0" presId="urn:microsoft.com/office/officeart/2018/2/layout/IconVerticalSolidList"/>
    <dgm:cxn modelId="{01E57188-2B12-436B-9092-B13C5FCBBB80}" type="presParOf" srcId="{56414925-9825-4127-B07B-C32FF021C856}" destId="{14393E6C-730F-482A-BC34-2BCE473D9A1D}" srcOrd="2" destOrd="0" presId="urn:microsoft.com/office/officeart/2018/2/layout/IconVerticalSolidList"/>
    <dgm:cxn modelId="{0AD12825-B17D-4E71-9E88-322F68EFF4DD}" type="presParOf" srcId="{56414925-9825-4127-B07B-C32FF021C856}" destId="{9CE43B31-533C-470A-9E0C-7A082A466B4F}" srcOrd="3" destOrd="0" presId="urn:microsoft.com/office/officeart/2018/2/layout/IconVerticalSolidList"/>
    <dgm:cxn modelId="{C9EA8691-E2F5-433D-9AEB-265F693646E7}" type="presParOf" srcId="{A6A7650F-D04B-4278-B7EA-56C20AC04FA6}" destId="{451B8954-965A-4CEA-81C4-EB509F01666C}" srcOrd="1" destOrd="0" presId="urn:microsoft.com/office/officeart/2018/2/layout/IconVerticalSolidList"/>
    <dgm:cxn modelId="{B960435C-1AF6-4A2C-8ABA-432DF33B6B5E}" type="presParOf" srcId="{A6A7650F-D04B-4278-B7EA-56C20AC04FA6}" destId="{F656856F-FD0B-4FE8-BA63-A8AC475CE3F8}" srcOrd="2" destOrd="0" presId="urn:microsoft.com/office/officeart/2018/2/layout/IconVerticalSolidList"/>
    <dgm:cxn modelId="{422D8DF5-EFB2-40A8-AB30-1F2352F34D99}" type="presParOf" srcId="{F656856F-FD0B-4FE8-BA63-A8AC475CE3F8}" destId="{57E9B00F-863A-4E40-BE7C-DCC32EC8F2E6}" srcOrd="0" destOrd="0" presId="urn:microsoft.com/office/officeart/2018/2/layout/IconVerticalSolidList"/>
    <dgm:cxn modelId="{2B6C1421-CE7E-4A12-9AC5-4C8186ED32C2}" type="presParOf" srcId="{F656856F-FD0B-4FE8-BA63-A8AC475CE3F8}" destId="{9535FC3E-1888-472F-9208-36CEE20BA52E}" srcOrd="1" destOrd="0" presId="urn:microsoft.com/office/officeart/2018/2/layout/IconVerticalSolidList"/>
    <dgm:cxn modelId="{31AAAAC3-79D4-4253-95D7-39C42C1203FF}" type="presParOf" srcId="{F656856F-FD0B-4FE8-BA63-A8AC475CE3F8}" destId="{8AD0F441-CFEC-446D-94C9-4727D147373A}" srcOrd="2" destOrd="0" presId="urn:microsoft.com/office/officeart/2018/2/layout/IconVerticalSolidList"/>
    <dgm:cxn modelId="{5BEE2F9D-4471-4882-8492-7A7802BA8157}" type="presParOf" srcId="{F656856F-FD0B-4FE8-BA63-A8AC475CE3F8}" destId="{B6838352-5FD5-4314-9581-0F243F25E23B}" srcOrd="3" destOrd="0" presId="urn:microsoft.com/office/officeart/2018/2/layout/IconVerticalSolidList"/>
    <dgm:cxn modelId="{7DD9C9FB-F4A9-4CE4-8523-CBFD272D982B}" type="presParOf" srcId="{A6A7650F-D04B-4278-B7EA-56C20AC04FA6}" destId="{647B2282-A23B-4E14-9BDD-0B865E04317F}" srcOrd="3" destOrd="0" presId="urn:microsoft.com/office/officeart/2018/2/layout/IconVerticalSolidList"/>
    <dgm:cxn modelId="{A45FAE1F-BB24-4E0E-A59D-249D144FEE74}" type="presParOf" srcId="{A6A7650F-D04B-4278-B7EA-56C20AC04FA6}" destId="{9EEA5407-EA71-4752-9DAD-CF1C86CA836A}" srcOrd="4" destOrd="0" presId="urn:microsoft.com/office/officeart/2018/2/layout/IconVerticalSolidList"/>
    <dgm:cxn modelId="{A8B6D6C1-CD7F-482B-8830-C17D3144A491}" type="presParOf" srcId="{9EEA5407-EA71-4752-9DAD-CF1C86CA836A}" destId="{449C2F43-86C5-4F62-9556-8FC8CBBA7387}" srcOrd="0" destOrd="0" presId="urn:microsoft.com/office/officeart/2018/2/layout/IconVerticalSolidList"/>
    <dgm:cxn modelId="{E385AC36-8D0B-4F25-A444-3D486E16BB11}" type="presParOf" srcId="{9EEA5407-EA71-4752-9DAD-CF1C86CA836A}" destId="{E639090B-A002-45FA-AC0C-85410B452A1E}" srcOrd="1" destOrd="0" presId="urn:microsoft.com/office/officeart/2018/2/layout/IconVerticalSolidList"/>
    <dgm:cxn modelId="{BBF257DC-2A69-4317-AA3A-83A5D79205E6}" type="presParOf" srcId="{9EEA5407-EA71-4752-9DAD-CF1C86CA836A}" destId="{B0413775-6D15-4A42-9153-C3E043297A66}" srcOrd="2" destOrd="0" presId="urn:microsoft.com/office/officeart/2018/2/layout/IconVerticalSolidList"/>
    <dgm:cxn modelId="{7CE612E2-F353-4E70-9F19-278F98D7F565}" type="presParOf" srcId="{9EEA5407-EA71-4752-9DAD-CF1C86CA836A}" destId="{AD335C9C-D6F5-45B5-A441-11272C66B761}" srcOrd="3" destOrd="0" presId="urn:microsoft.com/office/officeart/2018/2/layout/IconVerticalSolidList"/>
    <dgm:cxn modelId="{90405483-55EF-421C-84CF-01FADBB84193}" type="presParOf" srcId="{A6A7650F-D04B-4278-B7EA-56C20AC04FA6}" destId="{65BF614F-72BC-4C39-8B2A-487365C5B678}" srcOrd="5" destOrd="0" presId="urn:microsoft.com/office/officeart/2018/2/layout/IconVerticalSolidList"/>
    <dgm:cxn modelId="{30906695-5B81-466E-A4E9-D303691B49DB}" type="presParOf" srcId="{A6A7650F-D04B-4278-B7EA-56C20AC04FA6}" destId="{A9A453F9-DBB9-4E90-BE9F-1E0DC284EC54}" srcOrd="6" destOrd="0" presId="urn:microsoft.com/office/officeart/2018/2/layout/IconVerticalSolidList"/>
    <dgm:cxn modelId="{A2B6E515-0F1A-46C2-8893-A20872D68BC0}" type="presParOf" srcId="{A9A453F9-DBB9-4E90-BE9F-1E0DC284EC54}" destId="{05844B3D-FE4A-4C37-9E40-75E7ABA9D075}" srcOrd="0" destOrd="0" presId="urn:microsoft.com/office/officeart/2018/2/layout/IconVerticalSolidList"/>
    <dgm:cxn modelId="{83E549F7-367F-4B44-B826-EED71D8ABA29}" type="presParOf" srcId="{A9A453F9-DBB9-4E90-BE9F-1E0DC284EC54}" destId="{8B791FC0-BF0C-499B-AA30-3B25A554EF49}" srcOrd="1" destOrd="0" presId="urn:microsoft.com/office/officeart/2018/2/layout/IconVerticalSolidList"/>
    <dgm:cxn modelId="{E8CC5537-9506-4144-B0F1-A779746BB48F}" type="presParOf" srcId="{A9A453F9-DBB9-4E90-BE9F-1E0DC284EC54}" destId="{2DB3144B-CC73-4B68-9A0B-1196C04070FC}" srcOrd="2" destOrd="0" presId="urn:microsoft.com/office/officeart/2018/2/layout/IconVerticalSolidList"/>
    <dgm:cxn modelId="{52DB6A40-56C1-4B58-A84E-9005C8B46481}" type="presParOf" srcId="{A9A453F9-DBB9-4E90-BE9F-1E0DC284EC54}" destId="{21A0C78D-7875-4D6B-8540-549C72BBEC2F}" srcOrd="3" destOrd="0" presId="urn:microsoft.com/office/officeart/2018/2/layout/IconVerticalSolidList"/>
    <dgm:cxn modelId="{FA4A516E-9D4F-457A-BB98-B0C32230907C}" type="presParOf" srcId="{A6A7650F-D04B-4278-B7EA-56C20AC04FA6}" destId="{81AF54BE-46C0-4471-AF73-5AC87CB473E6}" srcOrd="7" destOrd="0" presId="urn:microsoft.com/office/officeart/2018/2/layout/IconVerticalSolidList"/>
    <dgm:cxn modelId="{730F171D-568F-4C83-A1B7-3D5986579390}" type="presParOf" srcId="{A6A7650F-D04B-4278-B7EA-56C20AC04FA6}" destId="{9C4F7BAA-088D-42A8-9482-6160A2FC03D6}" srcOrd="8" destOrd="0" presId="urn:microsoft.com/office/officeart/2018/2/layout/IconVerticalSolidList"/>
    <dgm:cxn modelId="{06862288-F308-4507-873C-5E7F7A3BEE2A}" type="presParOf" srcId="{9C4F7BAA-088D-42A8-9482-6160A2FC03D6}" destId="{D37A2C9D-6D36-47C4-BCFB-3498A2A54071}" srcOrd="0" destOrd="0" presId="urn:microsoft.com/office/officeart/2018/2/layout/IconVerticalSolidList"/>
    <dgm:cxn modelId="{2562AE05-8603-4BB4-9893-34D8476F1049}" type="presParOf" srcId="{9C4F7BAA-088D-42A8-9482-6160A2FC03D6}" destId="{9F3DA694-7616-4C26-A811-AB29036019D2}" srcOrd="1" destOrd="0" presId="urn:microsoft.com/office/officeart/2018/2/layout/IconVerticalSolidList"/>
    <dgm:cxn modelId="{8859A300-B5B2-48EC-AB47-B30B18A29511}" type="presParOf" srcId="{9C4F7BAA-088D-42A8-9482-6160A2FC03D6}" destId="{E05855D0-7601-447C-BC75-8CDADAE16172}" srcOrd="2" destOrd="0" presId="urn:microsoft.com/office/officeart/2018/2/layout/IconVerticalSolidList"/>
    <dgm:cxn modelId="{2452D012-8CFC-4B1B-935A-3294D434969F}" type="presParOf" srcId="{9C4F7BAA-088D-42A8-9482-6160A2FC03D6}" destId="{8257F36C-11C4-4186-BA0A-5DD5791A222F}" srcOrd="3" destOrd="0" presId="urn:microsoft.com/office/officeart/2018/2/layout/IconVerticalSolidList"/>
    <dgm:cxn modelId="{79B69B0F-8CF4-4B01-80F5-2A74C9818625}" type="presParOf" srcId="{A6A7650F-D04B-4278-B7EA-56C20AC04FA6}" destId="{2D00628D-1597-4ED4-A8F7-FEBCC695D41E}" srcOrd="9" destOrd="0" presId="urn:microsoft.com/office/officeart/2018/2/layout/IconVerticalSolidList"/>
    <dgm:cxn modelId="{7A91A6C2-FE4B-4AF1-9B6C-A663E6B9185A}" type="presParOf" srcId="{A6A7650F-D04B-4278-B7EA-56C20AC04FA6}" destId="{491652FA-2E08-4E1D-B346-C98004F89691}" srcOrd="10" destOrd="0" presId="urn:microsoft.com/office/officeart/2018/2/layout/IconVerticalSolidList"/>
    <dgm:cxn modelId="{C5441F26-D06F-474A-9E62-DD8474676BD5}" type="presParOf" srcId="{491652FA-2E08-4E1D-B346-C98004F89691}" destId="{17726D18-404C-447A-A1EF-D1CEE8F70490}" srcOrd="0" destOrd="0" presId="urn:microsoft.com/office/officeart/2018/2/layout/IconVerticalSolidList"/>
    <dgm:cxn modelId="{71441615-EAB0-4A0A-BF24-75EFBF329CED}" type="presParOf" srcId="{491652FA-2E08-4E1D-B346-C98004F89691}" destId="{0A020E62-3242-4FC8-B867-1735234EE852}" srcOrd="1" destOrd="0" presId="urn:microsoft.com/office/officeart/2018/2/layout/IconVerticalSolidList"/>
    <dgm:cxn modelId="{EB72B978-2285-4594-82FC-C20BCF80EF63}" type="presParOf" srcId="{491652FA-2E08-4E1D-B346-C98004F89691}" destId="{2DC8BD2E-372E-498B-94C4-CC8CD804DFD3}" srcOrd="2" destOrd="0" presId="urn:microsoft.com/office/officeart/2018/2/layout/IconVerticalSolidList"/>
    <dgm:cxn modelId="{449A389B-6CC6-48EC-8E48-736ADB5C7DA4}" type="presParOf" srcId="{491652FA-2E08-4E1D-B346-C98004F89691}" destId="{4E317FF4-7158-48C5-9A5E-64A1A50E1DD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9A8A12-DD84-4109-ADC0-7D237B2CE174}" type="doc">
      <dgm:prSet loTypeId="urn:microsoft.com/office/officeart/2005/8/layout/process5" loCatId="process" qsTypeId="urn:microsoft.com/office/officeart/2005/8/quickstyle/simple1" qsCatId="simple" csTypeId="urn:microsoft.com/office/officeart/2005/8/colors/accent1_2" csCatId="accent1"/>
      <dgm:spPr/>
      <dgm:t>
        <a:bodyPr/>
        <a:lstStyle/>
        <a:p>
          <a:endParaRPr lang="en-US"/>
        </a:p>
      </dgm:t>
    </dgm:pt>
    <dgm:pt modelId="{468DF116-8D0D-464F-8094-5D2A7826DA0B}">
      <dgm:prSet/>
      <dgm:spPr/>
      <dgm:t>
        <a:bodyPr/>
        <a:lstStyle/>
        <a:p>
          <a:r>
            <a:rPr lang="en-US"/>
            <a:t>The client’s physical participation is minimal</a:t>
          </a:r>
        </a:p>
      </dgm:t>
    </dgm:pt>
    <dgm:pt modelId="{3FE75183-482C-4FE5-A978-69C76C4754A3}" type="parTrans" cxnId="{476AB6C3-9666-4FE6-9FC5-34FF3CD50F9D}">
      <dgm:prSet/>
      <dgm:spPr/>
      <dgm:t>
        <a:bodyPr/>
        <a:lstStyle/>
        <a:p>
          <a:endParaRPr lang="en-US"/>
        </a:p>
      </dgm:t>
    </dgm:pt>
    <dgm:pt modelId="{2D191F69-7ABA-488F-8531-AA95412E2058}" type="sibTrans" cxnId="{476AB6C3-9666-4FE6-9FC5-34FF3CD50F9D}">
      <dgm:prSet/>
      <dgm:spPr/>
      <dgm:t>
        <a:bodyPr/>
        <a:lstStyle/>
        <a:p>
          <a:endParaRPr lang="en-US"/>
        </a:p>
      </dgm:t>
    </dgm:pt>
    <dgm:pt modelId="{808B19B2-DB31-4746-BF14-70A5AC8844FE}">
      <dgm:prSet/>
      <dgm:spPr/>
      <dgm:t>
        <a:bodyPr/>
        <a:lstStyle/>
        <a:p>
          <a:r>
            <a:rPr lang="en-US"/>
            <a:t>Certain maneuvers have to be performed without mechanical assistance due to a particular work or environmental situation. Team work is necessary</a:t>
          </a:r>
        </a:p>
      </dgm:t>
    </dgm:pt>
    <dgm:pt modelId="{E2A3D6A8-F9D8-480D-A9D3-A5880CCAEFDA}" type="parTrans" cxnId="{F8E54A5E-AF65-4E29-BB1F-4039A065E408}">
      <dgm:prSet/>
      <dgm:spPr/>
      <dgm:t>
        <a:bodyPr/>
        <a:lstStyle/>
        <a:p>
          <a:endParaRPr lang="en-US"/>
        </a:p>
      </dgm:t>
    </dgm:pt>
    <dgm:pt modelId="{6B139253-94A5-4CA6-8B77-56F3792E9E2D}" type="sibTrans" cxnId="{F8E54A5E-AF65-4E29-BB1F-4039A065E408}">
      <dgm:prSet/>
      <dgm:spPr/>
      <dgm:t>
        <a:bodyPr/>
        <a:lstStyle/>
        <a:p>
          <a:endParaRPr lang="en-US"/>
        </a:p>
      </dgm:t>
    </dgm:pt>
    <dgm:pt modelId="{FE2A522C-B4C3-4156-A9D5-DEAF6FB3CE76}">
      <dgm:prSet/>
      <dgm:spPr/>
      <dgm:t>
        <a:bodyPr/>
        <a:lstStyle/>
        <a:p>
          <a:r>
            <a:rPr lang="en-US"/>
            <a:t>Communication is vital</a:t>
          </a:r>
        </a:p>
      </dgm:t>
    </dgm:pt>
    <dgm:pt modelId="{1A52FD18-3EF7-4472-A3D3-4C1F351FAE08}" type="parTrans" cxnId="{710A14C6-DB5E-4722-B85E-B39A3284A377}">
      <dgm:prSet/>
      <dgm:spPr/>
      <dgm:t>
        <a:bodyPr/>
        <a:lstStyle/>
        <a:p>
          <a:endParaRPr lang="en-US"/>
        </a:p>
      </dgm:t>
    </dgm:pt>
    <dgm:pt modelId="{79A4A6E2-C516-4395-8BBB-4D81B95B6EEE}" type="sibTrans" cxnId="{710A14C6-DB5E-4722-B85E-B39A3284A377}">
      <dgm:prSet/>
      <dgm:spPr/>
      <dgm:t>
        <a:bodyPr/>
        <a:lstStyle/>
        <a:p>
          <a:endParaRPr lang="en-US"/>
        </a:p>
      </dgm:t>
    </dgm:pt>
    <dgm:pt modelId="{6AB04916-EC86-45A4-ADAD-A8C1825F2793}">
      <dgm:prSet/>
      <dgm:spPr/>
      <dgm:t>
        <a:bodyPr/>
        <a:lstStyle/>
        <a:p>
          <a:r>
            <a:rPr lang="en-US"/>
            <a:t>The client’s non verbal communication (relaxed face, expression of pain, fear, etc.) should be monitored</a:t>
          </a:r>
        </a:p>
      </dgm:t>
    </dgm:pt>
    <dgm:pt modelId="{C9C532C3-8DBF-422F-B4A2-C2F07C74AE79}" type="parTrans" cxnId="{EB03A7D4-95B3-49B1-9B18-662C3A729350}">
      <dgm:prSet/>
      <dgm:spPr/>
      <dgm:t>
        <a:bodyPr/>
        <a:lstStyle/>
        <a:p>
          <a:endParaRPr lang="en-US"/>
        </a:p>
      </dgm:t>
    </dgm:pt>
    <dgm:pt modelId="{B47BBBA9-5CF9-4CDE-A7B4-74E93062B857}" type="sibTrans" cxnId="{EB03A7D4-95B3-49B1-9B18-662C3A729350}">
      <dgm:prSet/>
      <dgm:spPr/>
      <dgm:t>
        <a:bodyPr/>
        <a:lstStyle/>
        <a:p>
          <a:endParaRPr lang="en-US"/>
        </a:p>
      </dgm:t>
    </dgm:pt>
    <dgm:pt modelId="{D7C3ACB9-3298-4BC9-B9AA-32B099100290}" type="pres">
      <dgm:prSet presAssocID="{DE9A8A12-DD84-4109-ADC0-7D237B2CE174}" presName="diagram" presStyleCnt="0">
        <dgm:presLayoutVars>
          <dgm:dir/>
          <dgm:resizeHandles val="exact"/>
        </dgm:presLayoutVars>
      </dgm:prSet>
      <dgm:spPr/>
    </dgm:pt>
    <dgm:pt modelId="{36368DC7-B865-4D69-BB78-22298D243D1B}" type="pres">
      <dgm:prSet presAssocID="{468DF116-8D0D-464F-8094-5D2A7826DA0B}" presName="node" presStyleLbl="node1" presStyleIdx="0" presStyleCnt="4">
        <dgm:presLayoutVars>
          <dgm:bulletEnabled val="1"/>
        </dgm:presLayoutVars>
      </dgm:prSet>
      <dgm:spPr/>
    </dgm:pt>
    <dgm:pt modelId="{7DFAE425-6F05-49B8-B083-54AB045D920C}" type="pres">
      <dgm:prSet presAssocID="{2D191F69-7ABA-488F-8531-AA95412E2058}" presName="sibTrans" presStyleLbl="sibTrans2D1" presStyleIdx="0" presStyleCnt="3"/>
      <dgm:spPr/>
    </dgm:pt>
    <dgm:pt modelId="{DF0DFDCC-BEEB-452A-85F8-C3C5E04C4A64}" type="pres">
      <dgm:prSet presAssocID="{2D191F69-7ABA-488F-8531-AA95412E2058}" presName="connectorText" presStyleLbl="sibTrans2D1" presStyleIdx="0" presStyleCnt="3"/>
      <dgm:spPr/>
    </dgm:pt>
    <dgm:pt modelId="{6F5AE819-88D7-47AE-8299-8339373963E6}" type="pres">
      <dgm:prSet presAssocID="{808B19B2-DB31-4746-BF14-70A5AC8844FE}" presName="node" presStyleLbl="node1" presStyleIdx="1" presStyleCnt="4">
        <dgm:presLayoutVars>
          <dgm:bulletEnabled val="1"/>
        </dgm:presLayoutVars>
      </dgm:prSet>
      <dgm:spPr/>
    </dgm:pt>
    <dgm:pt modelId="{B51971D6-27B9-4880-8DED-09A7E37B83F1}" type="pres">
      <dgm:prSet presAssocID="{6B139253-94A5-4CA6-8B77-56F3792E9E2D}" presName="sibTrans" presStyleLbl="sibTrans2D1" presStyleIdx="1" presStyleCnt="3"/>
      <dgm:spPr/>
    </dgm:pt>
    <dgm:pt modelId="{EEA9A2DD-9C53-42ED-8A3F-83849DCCE5BD}" type="pres">
      <dgm:prSet presAssocID="{6B139253-94A5-4CA6-8B77-56F3792E9E2D}" presName="connectorText" presStyleLbl="sibTrans2D1" presStyleIdx="1" presStyleCnt="3"/>
      <dgm:spPr/>
    </dgm:pt>
    <dgm:pt modelId="{0176B19B-E164-4BEC-A433-AE54AAA78E53}" type="pres">
      <dgm:prSet presAssocID="{FE2A522C-B4C3-4156-A9D5-DEAF6FB3CE76}" presName="node" presStyleLbl="node1" presStyleIdx="2" presStyleCnt="4">
        <dgm:presLayoutVars>
          <dgm:bulletEnabled val="1"/>
        </dgm:presLayoutVars>
      </dgm:prSet>
      <dgm:spPr/>
    </dgm:pt>
    <dgm:pt modelId="{19ED9E20-F47F-43DF-9258-E5AF17EBD017}" type="pres">
      <dgm:prSet presAssocID="{79A4A6E2-C516-4395-8BBB-4D81B95B6EEE}" presName="sibTrans" presStyleLbl="sibTrans2D1" presStyleIdx="2" presStyleCnt="3"/>
      <dgm:spPr/>
    </dgm:pt>
    <dgm:pt modelId="{67515AD1-3943-4F36-B33B-304263BAFD70}" type="pres">
      <dgm:prSet presAssocID="{79A4A6E2-C516-4395-8BBB-4D81B95B6EEE}" presName="connectorText" presStyleLbl="sibTrans2D1" presStyleIdx="2" presStyleCnt="3"/>
      <dgm:spPr/>
    </dgm:pt>
    <dgm:pt modelId="{6C4ADD36-9D00-46F5-9EFC-86FA4BF29694}" type="pres">
      <dgm:prSet presAssocID="{6AB04916-EC86-45A4-ADAD-A8C1825F2793}" presName="node" presStyleLbl="node1" presStyleIdx="3" presStyleCnt="4">
        <dgm:presLayoutVars>
          <dgm:bulletEnabled val="1"/>
        </dgm:presLayoutVars>
      </dgm:prSet>
      <dgm:spPr/>
    </dgm:pt>
  </dgm:ptLst>
  <dgm:cxnLst>
    <dgm:cxn modelId="{06DA2607-CADB-484C-89F1-90623FEE6F50}" type="presOf" srcId="{2D191F69-7ABA-488F-8531-AA95412E2058}" destId="{7DFAE425-6F05-49B8-B083-54AB045D920C}" srcOrd="0" destOrd="0" presId="urn:microsoft.com/office/officeart/2005/8/layout/process5"/>
    <dgm:cxn modelId="{8520B70A-E03A-49D0-B3EF-A18CAB512DC3}" type="presOf" srcId="{468DF116-8D0D-464F-8094-5D2A7826DA0B}" destId="{36368DC7-B865-4D69-BB78-22298D243D1B}" srcOrd="0" destOrd="0" presId="urn:microsoft.com/office/officeart/2005/8/layout/process5"/>
    <dgm:cxn modelId="{E22D2C26-3903-430B-A9FE-FFAFD6F18B95}" type="presOf" srcId="{6B139253-94A5-4CA6-8B77-56F3792E9E2D}" destId="{EEA9A2DD-9C53-42ED-8A3F-83849DCCE5BD}" srcOrd="1" destOrd="0" presId="urn:microsoft.com/office/officeart/2005/8/layout/process5"/>
    <dgm:cxn modelId="{F8E54A5E-AF65-4E29-BB1F-4039A065E408}" srcId="{DE9A8A12-DD84-4109-ADC0-7D237B2CE174}" destId="{808B19B2-DB31-4746-BF14-70A5AC8844FE}" srcOrd="1" destOrd="0" parTransId="{E2A3D6A8-F9D8-480D-A9D3-A5880CCAEFDA}" sibTransId="{6B139253-94A5-4CA6-8B77-56F3792E9E2D}"/>
    <dgm:cxn modelId="{43A0595F-A672-47C3-8986-2E897EAA8A6E}" type="presOf" srcId="{79A4A6E2-C516-4395-8BBB-4D81B95B6EEE}" destId="{19ED9E20-F47F-43DF-9258-E5AF17EBD017}" srcOrd="0" destOrd="0" presId="urn:microsoft.com/office/officeart/2005/8/layout/process5"/>
    <dgm:cxn modelId="{7F6EA446-2DCD-42AE-B12A-D57F59686C5F}" type="presOf" srcId="{2D191F69-7ABA-488F-8531-AA95412E2058}" destId="{DF0DFDCC-BEEB-452A-85F8-C3C5E04C4A64}" srcOrd="1" destOrd="0" presId="urn:microsoft.com/office/officeart/2005/8/layout/process5"/>
    <dgm:cxn modelId="{04205380-6939-430E-8869-4402DA9CCF7D}" type="presOf" srcId="{FE2A522C-B4C3-4156-A9D5-DEAF6FB3CE76}" destId="{0176B19B-E164-4BEC-A433-AE54AAA78E53}" srcOrd="0" destOrd="0" presId="urn:microsoft.com/office/officeart/2005/8/layout/process5"/>
    <dgm:cxn modelId="{9DE541A2-84B4-4DFA-BACA-319DC2C0E408}" type="presOf" srcId="{DE9A8A12-DD84-4109-ADC0-7D237B2CE174}" destId="{D7C3ACB9-3298-4BC9-B9AA-32B099100290}" srcOrd="0" destOrd="0" presId="urn:microsoft.com/office/officeart/2005/8/layout/process5"/>
    <dgm:cxn modelId="{60074EAD-2A8B-4473-BF8A-0B5FCFBAB9E0}" type="presOf" srcId="{6B139253-94A5-4CA6-8B77-56F3792E9E2D}" destId="{B51971D6-27B9-4880-8DED-09A7E37B83F1}" srcOrd="0" destOrd="0" presId="urn:microsoft.com/office/officeart/2005/8/layout/process5"/>
    <dgm:cxn modelId="{CA678EAD-95CE-43AC-910B-3A2DA16A8549}" type="presOf" srcId="{808B19B2-DB31-4746-BF14-70A5AC8844FE}" destId="{6F5AE819-88D7-47AE-8299-8339373963E6}" srcOrd="0" destOrd="0" presId="urn:microsoft.com/office/officeart/2005/8/layout/process5"/>
    <dgm:cxn modelId="{476AB6C3-9666-4FE6-9FC5-34FF3CD50F9D}" srcId="{DE9A8A12-DD84-4109-ADC0-7D237B2CE174}" destId="{468DF116-8D0D-464F-8094-5D2A7826DA0B}" srcOrd="0" destOrd="0" parTransId="{3FE75183-482C-4FE5-A978-69C76C4754A3}" sibTransId="{2D191F69-7ABA-488F-8531-AA95412E2058}"/>
    <dgm:cxn modelId="{710A14C6-DB5E-4722-B85E-B39A3284A377}" srcId="{DE9A8A12-DD84-4109-ADC0-7D237B2CE174}" destId="{FE2A522C-B4C3-4156-A9D5-DEAF6FB3CE76}" srcOrd="2" destOrd="0" parTransId="{1A52FD18-3EF7-4472-A3D3-4C1F351FAE08}" sibTransId="{79A4A6E2-C516-4395-8BBB-4D81B95B6EEE}"/>
    <dgm:cxn modelId="{EB03A7D4-95B3-49B1-9B18-662C3A729350}" srcId="{DE9A8A12-DD84-4109-ADC0-7D237B2CE174}" destId="{6AB04916-EC86-45A4-ADAD-A8C1825F2793}" srcOrd="3" destOrd="0" parTransId="{C9C532C3-8DBF-422F-B4A2-C2F07C74AE79}" sibTransId="{B47BBBA9-5CF9-4CDE-A7B4-74E93062B857}"/>
    <dgm:cxn modelId="{C36384E5-3C4E-405C-9215-79EF4A112958}" type="presOf" srcId="{79A4A6E2-C516-4395-8BBB-4D81B95B6EEE}" destId="{67515AD1-3943-4F36-B33B-304263BAFD70}" srcOrd="1" destOrd="0" presId="urn:microsoft.com/office/officeart/2005/8/layout/process5"/>
    <dgm:cxn modelId="{20BD5DF2-3D39-4A80-AE26-CB5B0356BE5C}" type="presOf" srcId="{6AB04916-EC86-45A4-ADAD-A8C1825F2793}" destId="{6C4ADD36-9D00-46F5-9EFC-86FA4BF29694}" srcOrd="0" destOrd="0" presId="urn:microsoft.com/office/officeart/2005/8/layout/process5"/>
    <dgm:cxn modelId="{49DE841E-C0E3-4B1E-9452-FF63571D197B}" type="presParOf" srcId="{D7C3ACB9-3298-4BC9-B9AA-32B099100290}" destId="{36368DC7-B865-4D69-BB78-22298D243D1B}" srcOrd="0" destOrd="0" presId="urn:microsoft.com/office/officeart/2005/8/layout/process5"/>
    <dgm:cxn modelId="{3A08A706-5C96-477F-90E6-DD5059218CF8}" type="presParOf" srcId="{D7C3ACB9-3298-4BC9-B9AA-32B099100290}" destId="{7DFAE425-6F05-49B8-B083-54AB045D920C}" srcOrd="1" destOrd="0" presId="urn:microsoft.com/office/officeart/2005/8/layout/process5"/>
    <dgm:cxn modelId="{F4BF2166-5B6D-4F6D-ABDD-E7C9823BEF45}" type="presParOf" srcId="{7DFAE425-6F05-49B8-B083-54AB045D920C}" destId="{DF0DFDCC-BEEB-452A-85F8-C3C5E04C4A64}" srcOrd="0" destOrd="0" presId="urn:microsoft.com/office/officeart/2005/8/layout/process5"/>
    <dgm:cxn modelId="{0797CC8E-F841-4B85-9A58-2C16209A6DF4}" type="presParOf" srcId="{D7C3ACB9-3298-4BC9-B9AA-32B099100290}" destId="{6F5AE819-88D7-47AE-8299-8339373963E6}" srcOrd="2" destOrd="0" presId="urn:microsoft.com/office/officeart/2005/8/layout/process5"/>
    <dgm:cxn modelId="{50E7A209-68DF-481B-AD40-5E10E686B060}" type="presParOf" srcId="{D7C3ACB9-3298-4BC9-B9AA-32B099100290}" destId="{B51971D6-27B9-4880-8DED-09A7E37B83F1}" srcOrd="3" destOrd="0" presId="urn:microsoft.com/office/officeart/2005/8/layout/process5"/>
    <dgm:cxn modelId="{013B357C-D5AC-4826-9116-214E00BC7511}" type="presParOf" srcId="{B51971D6-27B9-4880-8DED-09A7E37B83F1}" destId="{EEA9A2DD-9C53-42ED-8A3F-83849DCCE5BD}" srcOrd="0" destOrd="0" presId="urn:microsoft.com/office/officeart/2005/8/layout/process5"/>
    <dgm:cxn modelId="{2AD883FB-96F0-4625-BE6E-2F7C1CE34B7F}" type="presParOf" srcId="{D7C3ACB9-3298-4BC9-B9AA-32B099100290}" destId="{0176B19B-E164-4BEC-A433-AE54AAA78E53}" srcOrd="4" destOrd="0" presId="urn:microsoft.com/office/officeart/2005/8/layout/process5"/>
    <dgm:cxn modelId="{2B60A0DD-999C-40E8-B147-8764AE49AE62}" type="presParOf" srcId="{D7C3ACB9-3298-4BC9-B9AA-32B099100290}" destId="{19ED9E20-F47F-43DF-9258-E5AF17EBD017}" srcOrd="5" destOrd="0" presId="urn:microsoft.com/office/officeart/2005/8/layout/process5"/>
    <dgm:cxn modelId="{10F3BDCB-A580-4FA0-B746-9EA577F942C8}" type="presParOf" srcId="{19ED9E20-F47F-43DF-9258-E5AF17EBD017}" destId="{67515AD1-3943-4F36-B33B-304263BAFD70}" srcOrd="0" destOrd="0" presId="urn:microsoft.com/office/officeart/2005/8/layout/process5"/>
    <dgm:cxn modelId="{39AAFC76-B0AA-4504-9B26-36C0857304AD}" type="presParOf" srcId="{D7C3ACB9-3298-4BC9-B9AA-32B099100290}" destId="{6C4ADD36-9D00-46F5-9EFC-86FA4BF29694}"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CAD3E-569E-41D7-8754-986D77E04D9F}">
      <dsp:nvSpPr>
        <dsp:cNvPr id="0" name=""/>
        <dsp:cNvSpPr/>
      </dsp:nvSpPr>
      <dsp:spPr>
        <a:xfrm>
          <a:off x="0" y="1903"/>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E8E677-A543-48AB-93EE-D63C52C61780}">
      <dsp:nvSpPr>
        <dsp:cNvPr id="0" name=""/>
        <dsp:cNvSpPr/>
      </dsp:nvSpPr>
      <dsp:spPr>
        <a:xfrm>
          <a:off x="245405" y="184436"/>
          <a:ext cx="446191" cy="4461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E43B31-533C-470A-9E0C-7A082A466B4F}">
      <dsp:nvSpPr>
        <dsp:cNvPr id="0" name=""/>
        <dsp:cNvSpPr/>
      </dsp:nvSpPr>
      <dsp:spPr>
        <a:xfrm>
          <a:off x="937002" y="1903"/>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90000"/>
            </a:lnSpc>
            <a:spcBef>
              <a:spcPct val="0"/>
            </a:spcBef>
            <a:spcAft>
              <a:spcPct val="35000"/>
            </a:spcAft>
            <a:buNone/>
          </a:pPr>
          <a:r>
            <a:rPr lang="en-US" sz="1900" kern="1200" dirty="0"/>
            <a:t>1. Find out about the client’s capabilities and condition</a:t>
          </a:r>
        </a:p>
      </dsp:txBody>
      <dsp:txXfrm>
        <a:off x="937002" y="1903"/>
        <a:ext cx="5576601" cy="811257"/>
      </dsp:txXfrm>
    </dsp:sp>
    <dsp:sp modelId="{57E9B00F-863A-4E40-BE7C-DCC32EC8F2E6}">
      <dsp:nvSpPr>
        <dsp:cNvPr id="0" name=""/>
        <dsp:cNvSpPr/>
      </dsp:nvSpPr>
      <dsp:spPr>
        <a:xfrm>
          <a:off x="0" y="1015975"/>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35FC3E-1888-472F-9208-36CEE20BA52E}">
      <dsp:nvSpPr>
        <dsp:cNvPr id="0" name=""/>
        <dsp:cNvSpPr/>
      </dsp:nvSpPr>
      <dsp:spPr>
        <a:xfrm>
          <a:off x="245405" y="1198508"/>
          <a:ext cx="446191" cy="4461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838352-5FD5-4314-9581-0F243F25E23B}">
      <dsp:nvSpPr>
        <dsp:cNvPr id="0" name=""/>
        <dsp:cNvSpPr/>
      </dsp:nvSpPr>
      <dsp:spPr>
        <a:xfrm>
          <a:off x="937002" y="1015975"/>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90000"/>
            </a:lnSpc>
            <a:spcBef>
              <a:spcPct val="0"/>
            </a:spcBef>
            <a:spcAft>
              <a:spcPct val="35000"/>
            </a:spcAft>
            <a:buNone/>
          </a:pPr>
          <a:r>
            <a:rPr lang="en-US" sz="1900" kern="1200" dirty="0"/>
            <a:t>2. Check on their current status</a:t>
          </a:r>
        </a:p>
      </dsp:txBody>
      <dsp:txXfrm>
        <a:off x="937002" y="1015975"/>
        <a:ext cx="5576601" cy="811257"/>
      </dsp:txXfrm>
    </dsp:sp>
    <dsp:sp modelId="{449C2F43-86C5-4F62-9556-8FC8CBBA7387}">
      <dsp:nvSpPr>
        <dsp:cNvPr id="0" name=""/>
        <dsp:cNvSpPr/>
      </dsp:nvSpPr>
      <dsp:spPr>
        <a:xfrm>
          <a:off x="0" y="2030048"/>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39090B-A002-45FA-AC0C-85410B452A1E}">
      <dsp:nvSpPr>
        <dsp:cNvPr id="0" name=""/>
        <dsp:cNvSpPr/>
      </dsp:nvSpPr>
      <dsp:spPr>
        <a:xfrm>
          <a:off x="245405" y="2212581"/>
          <a:ext cx="446191" cy="4461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335C9C-D6F5-45B5-A441-11272C66B761}">
      <dsp:nvSpPr>
        <dsp:cNvPr id="0" name=""/>
        <dsp:cNvSpPr/>
      </dsp:nvSpPr>
      <dsp:spPr>
        <a:xfrm>
          <a:off x="937002" y="2030048"/>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90000"/>
            </a:lnSpc>
            <a:spcBef>
              <a:spcPct val="0"/>
            </a:spcBef>
            <a:spcAft>
              <a:spcPct val="35000"/>
            </a:spcAft>
            <a:buNone/>
          </a:pPr>
          <a:r>
            <a:rPr lang="en-US" sz="1900" kern="1200"/>
            <a:t>3. Organize accessories, equipment, supports and adjust </a:t>
          </a:r>
        </a:p>
      </dsp:txBody>
      <dsp:txXfrm>
        <a:off x="937002" y="2030048"/>
        <a:ext cx="5576601" cy="811257"/>
      </dsp:txXfrm>
    </dsp:sp>
    <dsp:sp modelId="{05844B3D-FE4A-4C37-9E40-75E7ABA9D075}">
      <dsp:nvSpPr>
        <dsp:cNvPr id="0" name=""/>
        <dsp:cNvSpPr/>
      </dsp:nvSpPr>
      <dsp:spPr>
        <a:xfrm>
          <a:off x="0" y="3044120"/>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791FC0-BF0C-499B-AA30-3B25A554EF49}">
      <dsp:nvSpPr>
        <dsp:cNvPr id="0" name=""/>
        <dsp:cNvSpPr/>
      </dsp:nvSpPr>
      <dsp:spPr>
        <a:xfrm>
          <a:off x="245405" y="3226653"/>
          <a:ext cx="446191" cy="4461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A0C78D-7875-4D6B-8540-549C72BBEC2F}">
      <dsp:nvSpPr>
        <dsp:cNvPr id="0" name=""/>
        <dsp:cNvSpPr/>
      </dsp:nvSpPr>
      <dsp:spPr>
        <a:xfrm>
          <a:off x="937002" y="3044120"/>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90000"/>
            </a:lnSpc>
            <a:spcBef>
              <a:spcPct val="0"/>
            </a:spcBef>
            <a:spcAft>
              <a:spcPct val="35000"/>
            </a:spcAft>
            <a:buNone/>
          </a:pPr>
          <a:r>
            <a:rPr lang="en-US" sz="1900" kern="1200"/>
            <a:t>4. Clear a path</a:t>
          </a:r>
        </a:p>
      </dsp:txBody>
      <dsp:txXfrm>
        <a:off x="937002" y="3044120"/>
        <a:ext cx="5576601" cy="811257"/>
      </dsp:txXfrm>
    </dsp:sp>
    <dsp:sp modelId="{D37A2C9D-6D36-47C4-BCFB-3498A2A54071}">
      <dsp:nvSpPr>
        <dsp:cNvPr id="0" name=""/>
        <dsp:cNvSpPr/>
      </dsp:nvSpPr>
      <dsp:spPr>
        <a:xfrm>
          <a:off x="0" y="4058192"/>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3DA694-7616-4C26-A811-AB29036019D2}">
      <dsp:nvSpPr>
        <dsp:cNvPr id="0" name=""/>
        <dsp:cNvSpPr/>
      </dsp:nvSpPr>
      <dsp:spPr>
        <a:xfrm>
          <a:off x="245405" y="4240725"/>
          <a:ext cx="446191" cy="44619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57F36C-11C4-4186-BA0A-5DD5791A222F}">
      <dsp:nvSpPr>
        <dsp:cNvPr id="0" name=""/>
        <dsp:cNvSpPr/>
      </dsp:nvSpPr>
      <dsp:spPr>
        <a:xfrm>
          <a:off x="937002" y="4058192"/>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90000"/>
            </a:lnSpc>
            <a:spcBef>
              <a:spcPct val="0"/>
            </a:spcBef>
            <a:spcAft>
              <a:spcPct val="35000"/>
            </a:spcAft>
            <a:buNone/>
          </a:pPr>
          <a:r>
            <a:rPr lang="en-US" sz="1900" kern="1200"/>
            <a:t>5. Memorize the sequence of natural movements </a:t>
          </a:r>
        </a:p>
      </dsp:txBody>
      <dsp:txXfrm>
        <a:off x="937002" y="4058192"/>
        <a:ext cx="5576601" cy="811257"/>
      </dsp:txXfrm>
    </dsp:sp>
    <dsp:sp modelId="{17726D18-404C-447A-A1EF-D1CEE8F70490}">
      <dsp:nvSpPr>
        <dsp:cNvPr id="0" name=""/>
        <dsp:cNvSpPr/>
      </dsp:nvSpPr>
      <dsp:spPr>
        <a:xfrm>
          <a:off x="0" y="5072264"/>
          <a:ext cx="6513603" cy="8112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20E62-3242-4FC8-B867-1735234EE852}">
      <dsp:nvSpPr>
        <dsp:cNvPr id="0" name=""/>
        <dsp:cNvSpPr/>
      </dsp:nvSpPr>
      <dsp:spPr>
        <a:xfrm>
          <a:off x="245405" y="5254797"/>
          <a:ext cx="446191" cy="44619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317FF4-7158-48C5-9A5E-64A1A50E1DD5}">
      <dsp:nvSpPr>
        <dsp:cNvPr id="0" name=""/>
        <dsp:cNvSpPr/>
      </dsp:nvSpPr>
      <dsp:spPr>
        <a:xfrm>
          <a:off x="937002" y="5072264"/>
          <a:ext cx="5576601" cy="811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58" tIns="85858" rIns="85858" bIns="85858" numCol="1" spcCol="1270" anchor="ctr" anchorCtr="0">
          <a:noAutofit/>
        </a:bodyPr>
        <a:lstStyle/>
        <a:p>
          <a:pPr marL="0" lvl="0" indent="0" algn="l" defTabSz="844550">
            <a:lnSpc>
              <a:spcPct val="90000"/>
            </a:lnSpc>
            <a:spcBef>
              <a:spcPct val="0"/>
            </a:spcBef>
            <a:spcAft>
              <a:spcPct val="35000"/>
            </a:spcAft>
            <a:buNone/>
          </a:pPr>
          <a:r>
            <a:rPr lang="en-US" sz="1900" kern="1200"/>
            <a:t>6. Explain the transfer to the client</a:t>
          </a:r>
        </a:p>
      </dsp:txBody>
      <dsp:txXfrm>
        <a:off x="937002" y="5072264"/>
        <a:ext cx="5576601" cy="8112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68DC7-B865-4D69-BB78-22298D243D1B}">
      <dsp:nvSpPr>
        <dsp:cNvPr id="0" name=""/>
        <dsp:cNvSpPr/>
      </dsp:nvSpPr>
      <dsp:spPr>
        <a:xfrm>
          <a:off x="367996" y="1160"/>
          <a:ext cx="1672083" cy="1003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The client’s physical participation is minimal</a:t>
          </a:r>
        </a:p>
      </dsp:txBody>
      <dsp:txXfrm>
        <a:off x="397380" y="30544"/>
        <a:ext cx="1613315" cy="944482"/>
      </dsp:txXfrm>
    </dsp:sp>
    <dsp:sp modelId="{7DFAE425-6F05-49B8-B083-54AB045D920C}">
      <dsp:nvSpPr>
        <dsp:cNvPr id="0" name=""/>
        <dsp:cNvSpPr/>
      </dsp:nvSpPr>
      <dsp:spPr>
        <a:xfrm>
          <a:off x="2187224" y="295447"/>
          <a:ext cx="354481" cy="4146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2187224" y="378382"/>
        <a:ext cx="248137" cy="248806"/>
      </dsp:txXfrm>
    </dsp:sp>
    <dsp:sp modelId="{6F5AE819-88D7-47AE-8299-8339373963E6}">
      <dsp:nvSpPr>
        <dsp:cNvPr id="0" name=""/>
        <dsp:cNvSpPr/>
      </dsp:nvSpPr>
      <dsp:spPr>
        <a:xfrm>
          <a:off x="2708914" y="1160"/>
          <a:ext cx="1672083" cy="1003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Certain maneuvers have to be performed without mechanical assistance due to a particular work or environmental situation. Team work is necessary</a:t>
          </a:r>
        </a:p>
      </dsp:txBody>
      <dsp:txXfrm>
        <a:off x="2738298" y="30544"/>
        <a:ext cx="1613315" cy="944482"/>
      </dsp:txXfrm>
    </dsp:sp>
    <dsp:sp modelId="{B51971D6-27B9-4880-8DED-09A7E37B83F1}">
      <dsp:nvSpPr>
        <dsp:cNvPr id="0" name=""/>
        <dsp:cNvSpPr/>
      </dsp:nvSpPr>
      <dsp:spPr>
        <a:xfrm>
          <a:off x="4528141" y="295447"/>
          <a:ext cx="354481" cy="4146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528141" y="378382"/>
        <a:ext cx="248137" cy="248806"/>
      </dsp:txXfrm>
    </dsp:sp>
    <dsp:sp modelId="{0176B19B-E164-4BEC-A433-AE54AAA78E53}">
      <dsp:nvSpPr>
        <dsp:cNvPr id="0" name=""/>
        <dsp:cNvSpPr/>
      </dsp:nvSpPr>
      <dsp:spPr>
        <a:xfrm>
          <a:off x="5049832" y="1160"/>
          <a:ext cx="1672083" cy="1003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Communication is vital</a:t>
          </a:r>
        </a:p>
      </dsp:txBody>
      <dsp:txXfrm>
        <a:off x="5079216" y="30544"/>
        <a:ext cx="1613315" cy="944482"/>
      </dsp:txXfrm>
    </dsp:sp>
    <dsp:sp modelId="{19ED9E20-F47F-43DF-9258-E5AF17EBD017}">
      <dsp:nvSpPr>
        <dsp:cNvPr id="0" name=""/>
        <dsp:cNvSpPr/>
      </dsp:nvSpPr>
      <dsp:spPr>
        <a:xfrm rot="5400000">
          <a:off x="5708633" y="1121457"/>
          <a:ext cx="354481" cy="4146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761471" y="1151554"/>
        <a:ext cx="248806" cy="248137"/>
      </dsp:txXfrm>
    </dsp:sp>
    <dsp:sp modelId="{6C4ADD36-9D00-46F5-9EFC-86FA4BF29694}">
      <dsp:nvSpPr>
        <dsp:cNvPr id="0" name=""/>
        <dsp:cNvSpPr/>
      </dsp:nvSpPr>
      <dsp:spPr>
        <a:xfrm>
          <a:off x="5049832" y="1673244"/>
          <a:ext cx="1672083" cy="1003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The client’s non verbal communication (relaxed face, expression of pain, fear, etc.) should be monitored</a:t>
          </a:r>
        </a:p>
      </dsp:txBody>
      <dsp:txXfrm>
        <a:off x="5079216" y="1702628"/>
        <a:ext cx="1613315" cy="94448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FB5199-E81A-4182-9A6D-191CF22EBEF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a:extLst>
              <a:ext uri="{FF2B5EF4-FFF2-40B4-BE49-F238E27FC236}">
                <a16:creationId xmlns:a16="http://schemas.microsoft.com/office/drawing/2014/main" id="{BBA21F27-413B-4DDE-BD97-4912D15E9BF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7203FE2-2E22-45F3-9E3E-413295CEE9CF}" type="datetimeFigureOut">
              <a:rPr lang="en-CA" smtClean="0"/>
              <a:t>2026-03-18</a:t>
            </a:fld>
            <a:endParaRPr lang="en-CA"/>
          </a:p>
        </p:txBody>
      </p:sp>
      <p:sp>
        <p:nvSpPr>
          <p:cNvPr id="4" name="Footer Placeholder 3">
            <a:extLst>
              <a:ext uri="{FF2B5EF4-FFF2-40B4-BE49-F238E27FC236}">
                <a16:creationId xmlns:a16="http://schemas.microsoft.com/office/drawing/2014/main" id="{4A289DF4-00D8-49B7-AF65-A8A2E9601BF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2B679BAA-A116-45A4-97D1-9CE7C5CAB20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F7FB5CE-A017-42DE-9167-AEE409827370}" type="slidenum">
              <a:rPr lang="en-CA" smtClean="0"/>
              <a:t>‹#›</a:t>
            </a:fld>
            <a:endParaRPr lang="en-CA"/>
          </a:p>
        </p:txBody>
      </p:sp>
    </p:spTree>
    <p:extLst>
      <p:ext uri="{BB962C8B-B14F-4D97-AF65-F5344CB8AC3E}">
        <p14:creationId xmlns:p14="http://schemas.microsoft.com/office/powerpoint/2010/main" val="1216319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F2D40D3-0F7D-4183-93A7-C009B595E416}" type="datetimeFigureOut">
              <a:rPr lang="en-CA" smtClean="0"/>
              <a:t>2026-03-18</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29A1884-AF76-4326-B7FB-7542706FBAD3}" type="slidenum">
              <a:rPr lang="en-CA" smtClean="0"/>
              <a:t>‹#›</a:t>
            </a:fld>
            <a:endParaRPr lang="en-CA"/>
          </a:p>
        </p:txBody>
      </p:sp>
    </p:spTree>
    <p:extLst>
      <p:ext uri="{BB962C8B-B14F-4D97-AF65-F5344CB8AC3E}">
        <p14:creationId xmlns:p14="http://schemas.microsoft.com/office/powerpoint/2010/main" val="201685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29A1884-AF76-4326-B7FB-7542706FBAD3}" type="slidenum">
              <a:rPr lang="en-CA" smtClean="0"/>
              <a:t>1</a:t>
            </a:fld>
            <a:endParaRPr lang="en-CA"/>
          </a:p>
        </p:txBody>
      </p:sp>
    </p:spTree>
    <p:extLst>
      <p:ext uri="{BB962C8B-B14F-4D97-AF65-F5344CB8AC3E}">
        <p14:creationId xmlns:p14="http://schemas.microsoft.com/office/powerpoint/2010/main" val="1242403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29A1884-AF76-4326-B7FB-7542706FBAD3}" type="slidenum">
              <a:rPr lang="en-CA" smtClean="0"/>
              <a:t>3</a:t>
            </a:fld>
            <a:endParaRPr lang="en-CA"/>
          </a:p>
        </p:txBody>
      </p:sp>
    </p:spTree>
    <p:extLst>
      <p:ext uri="{BB962C8B-B14F-4D97-AF65-F5344CB8AC3E}">
        <p14:creationId xmlns:p14="http://schemas.microsoft.com/office/powerpoint/2010/main" val="2760168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29A1884-AF76-4326-B7FB-7542706FBAD3}" type="slidenum">
              <a:rPr lang="en-CA" smtClean="0"/>
              <a:t>4</a:t>
            </a:fld>
            <a:endParaRPr lang="en-CA"/>
          </a:p>
        </p:txBody>
      </p:sp>
    </p:spTree>
    <p:extLst>
      <p:ext uri="{BB962C8B-B14F-4D97-AF65-F5344CB8AC3E}">
        <p14:creationId xmlns:p14="http://schemas.microsoft.com/office/powerpoint/2010/main" val="1262495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A1884-AF76-4326-B7FB-7542706FBAD3}" type="slidenum">
              <a:rPr lang="en-CA" smtClean="0"/>
              <a:t>5</a:t>
            </a:fld>
            <a:endParaRPr lang="en-CA"/>
          </a:p>
        </p:txBody>
      </p:sp>
    </p:spTree>
    <p:extLst>
      <p:ext uri="{BB962C8B-B14F-4D97-AF65-F5344CB8AC3E}">
        <p14:creationId xmlns:p14="http://schemas.microsoft.com/office/powerpoint/2010/main" val="1234951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29A1884-AF76-4326-B7FB-7542706FBAD3}" type="slidenum">
              <a:rPr lang="en-CA" smtClean="0"/>
              <a:t>8</a:t>
            </a:fld>
            <a:endParaRPr lang="en-CA"/>
          </a:p>
        </p:txBody>
      </p:sp>
    </p:spTree>
    <p:extLst>
      <p:ext uri="{BB962C8B-B14F-4D97-AF65-F5344CB8AC3E}">
        <p14:creationId xmlns:p14="http://schemas.microsoft.com/office/powerpoint/2010/main" val="206786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29A1884-AF76-4326-B7FB-7542706FBAD3}" type="slidenum">
              <a:rPr lang="en-CA" smtClean="0"/>
              <a:t>10</a:t>
            </a:fld>
            <a:endParaRPr lang="en-CA"/>
          </a:p>
        </p:txBody>
      </p:sp>
    </p:spTree>
    <p:extLst>
      <p:ext uri="{BB962C8B-B14F-4D97-AF65-F5344CB8AC3E}">
        <p14:creationId xmlns:p14="http://schemas.microsoft.com/office/powerpoint/2010/main" val="3053020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29A1884-AF76-4326-B7FB-7542706FBAD3}" type="slidenum">
              <a:rPr lang="en-CA" smtClean="0"/>
              <a:t>12</a:t>
            </a:fld>
            <a:endParaRPr lang="en-CA"/>
          </a:p>
        </p:txBody>
      </p:sp>
    </p:spTree>
    <p:extLst>
      <p:ext uri="{BB962C8B-B14F-4D97-AF65-F5344CB8AC3E}">
        <p14:creationId xmlns:p14="http://schemas.microsoft.com/office/powerpoint/2010/main" val="178794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A1884-AF76-4326-B7FB-7542706FBAD3}" type="slidenum">
              <a:rPr lang="en-CA" smtClean="0"/>
              <a:t>13</a:t>
            </a:fld>
            <a:endParaRPr lang="en-CA"/>
          </a:p>
        </p:txBody>
      </p:sp>
    </p:spTree>
    <p:extLst>
      <p:ext uri="{BB962C8B-B14F-4D97-AF65-F5344CB8AC3E}">
        <p14:creationId xmlns:p14="http://schemas.microsoft.com/office/powerpoint/2010/main" val="4154455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https://www.youtube.com/watch?v=N5QGhXT_dt8</a:t>
            </a:r>
          </a:p>
          <a:p>
            <a:endParaRPr lang="en-US" dirty="0"/>
          </a:p>
          <a:p>
            <a:r>
              <a:rPr lang="en-US" dirty="0"/>
              <a:t>Eric provides an explanation of weight and counter weight</a:t>
            </a:r>
          </a:p>
          <a:p>
            <a:endParaRPr lang="en-US" dirty="0"/>
          </a:p>
        </p:txBody>
      </p:sp>
      <p:sp>
        <p:nvSpPr>
          <p:cNvPr id="4" name="Slide Number Placeholder 3"/>
          <p:cNvSpPr>
            <a:spLocks noGrp="1"/>
          </p:cNvSpPr>
          <p:nvPr>
            <p:ph type="sldNum" sz="quarter" idx="10"/>
          </p:nvPr>
        </p:nvSpPr>
        <p:spPr/>
        <p:txBody>
          <a:bodyPr/>
          <a:lstStyle/>
          <a:p>
            <a:fld id="{A29A1884-AF76-4326-B7FB-7542706FBAD3}" type="slidenum">
              <a:rPr lang="en-CA" smtClean="0"/>
              <a:t>31</a:t>
            </a:fld>
            <a:endParaRPr lang="en-CA"/>
          </a:p>
        </p:txBody>
      </p:sp>
    </p:spTree>
    <p:extLst>
      <p:ext uri="{BB962C8B-B14F-4D97-AF65-F5344CB8AC3E}">
        <p14:creationId xmlns:p14="http://schemas.microsoft.com/office/powerpoint/2010/main" val="1143671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https://www.youtube.com/watch?v=50SaLkCBb4w</a:t>
            </a:r>
          </a:p>
          <a:p>
            <a:endParaRPr lang="en-US" dirty="0"/>
          </a:p>
        </p:txBody>
      </p:sp>
      <p:sp>
        <p:nvSpPr>
          <p:cNvPr id="4" name="Slide Number Placeholder 3"/>
          <p:cNvSpPr>
            <a:spLocks noGrp="1"/>
          </p:cNvSpPr>
          <p:nvPr>
            <p:ph type="sldNum" sz="quarter" idx="10"/>
          </p:nvPr>
        </p:nvSpPr>
        <p:spPr/>
        <p:txBody>
          <a:bodyPr/>
          <a:lstStyle/>
          <a:p>
            <a:fld id="{A29A1884-AF76-4326-B7FB-7542706FBAD3}" type="slidenum">
              <a:rPr lang="en-CA" smtClean="0"/>
              <a:t>32</a:t>
            </a:fld>
            <a:endParaRPr lang="en-CA"/>
          </a:p>
        </p:txBody>
      </p:sp>
    </p:spTree>
    <p:extLst>
      <p:ext uri="{BB962C8B-B14F-4D97-AF65-F5344CB8AC3E}">
        <p14:creationId xmlns:p14="http://schemas.microsoft.com/office/powerpoint/2010/main" val="4147886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https://www.youtube.com/watch?v=_ftjZICLVto</a:t>
            </a:r>
          </a:p>
        </p:txBody>
      </p:sp>
      <p:sp>
        <p:nvSpPr>
          <p:cNvPr id="4" name="Slide Number Placeholder 3"/>
          <p:cNvSpPr>
            <a:spLocks noGrp="1"/>
          </p:cNvSpPr>
          <p:nvPr>
            <p:ph type="sldNum" sz="quarter" idx="10"/>
          </p:nvPr>
        </p:nvSpPr>
        <p:spPr/>
        <p:txBody>
          <a:bodyPr/>
          <a:lstStyle/>
          <a:p>
            <a:fld id="{A29A1884-AF76-4326-B7FB-7542706FBAD3}" type="slidenum">
              <a:rPr lang="en-CA" smtClean="0"/>
              <a:t>33</a:t>
            </a:fld>
            <a:endParaRPr lang="en-CA"/>
          </a:p>
        </p:txBody>
      </p:sp>
    </p:spTree>
    <p:extLst>
      <p:ext uri="{BB962C8B-B14F-4D97-AF65-F5344CB8AC3E}">
        <p14:creationId xmlns:p14="http://schemas.microsoft.com/office/powerpoint/2010/main" val="4112932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A1884-AF76-4326-B7FB-7542706FBAD3}" type="slidenum">
              <a:rPr lang="en-CA" smtClean="0"/>
              <a:t>45</a:t>
            </a:fld>
            <a:endParaRPr lang="en-CA"/>
          </a:p>
        </p:txBody>
      </p:sp>
    </p:spTree>
    <p:extLst>
      <p:ext uri="{BB962C8B-B14F-4D97-AF65-F5344CB8AC3E}">
        <p14:creationId xmlns:p14="http://schemas.microsoft.com/office/powerpoint/2010/main" val="2256331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Listen to the audio</a:t>
            </a:r>
          </a:p>
        </p:txBody>
      </p:sp>
      <p:sp>
        <p:nvSpPr>
          <p:cNvPr id="4" name="Slide Number Placeholder 3"/>
          <p:cNvSpPr>
            <a:spLocks noGrp="1"/>
          </p:cNvSpPr>
          <p:nvPr>
            <p:ph type="sldNum" sz="quarter" idx="10"/>
          </p:nvPr>
        </p:nvSpPr>
        <p:spPr/>
        <p:txBody>
          <a:bodyPr/>
          <a:lstStyle/>
          <a:p>
            <a:fld id="{A29A1884-AF76-4326-B7FB-7542706FBAD3}" type="slidenum">
              <a:rPr lang="en-CA" smtClean="0"/>
              <a:t>50</a:t>
            </a:fld>
            <a:endParaRPr lang="en-CA"/>
          </a:p>
        </p:txBody>
      </p:sp>
    </p:spTree>
    <p:extLst>
      <p:ext uri="{BB962C8B-B14F-4D97-AF65-F5344CB8AC3E}">
        <p14:creationId xmlns:p14="http://schemas.microsoft.com/office/powerpoint/2010/main" val="291897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https://www.youtube.com/watch?v=jLetizMjNHg</a:t>
            </a:r>
          </a:p>
          <a:p>
            <a:endParaRPr lang="en-US" dirty="0"/>
          </a:p>
        </p:txBody>
      </p:sp>
      <p:sp>
        <p:nvSpPr>
          <p:cNvPr id="4" name="Slide Number Placeholder 3"/>
          <p:cNvSpPr>
            <a:spLocks noGrp="1"/>
          </p:cNvSpPr>
          <p:nvPr>
            <p:ph type="sldNum" sz="quarter" idx="5"/>
          </p:nvPr>
        </p:nvSpPr>
        <p:spPr/>
        <p:txBody>
          <a:bodyPr/>
          <a:lstStyle/>
          <a:p>
            <a:fld id="{A29A1884-AF76-4326-B7FB-7542706FBAD3}" type="slidenum">
              <a:rPr lang="en-CA" smtClean="0"/>
              <a:t>54</a:t>
            </a:fld>
            <a:endParaRPr lang="en-CA"/>
          </a:p>
        </p:txBody>
      </p:sp>
    </p:spTree>
    <p:extLst>
      <p:ext uri="{BB962C8B-B14F-4D97-AF65-F5344CB8AC3E}">
        <p14:creationId xmlns:p14="http://schemas.microsoft.com/office/powerpoint/2010/main" val="2131876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29A1884-AF76-4326-B7FB-7542706FBAD3}" type="slidenum">
              <a:rPr lang="en-CA" smtClean="0"/>
              <a:t>56</a:t>
            </a:fld>
            <a:endParaRPr lang="en-CA"/>
          </a:p>
        </p:txBody>
      </p:sp>
    </p:spTree>
    <p:extLst>
      <p:ext uri="{BB962C8B-B14F-4D97-AF65-F5344CB8AC3E}">
        <p14:creationId xmlns:p14="http://schemas.microsoft.com/office/powerpoint/2010/main" val="103499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3722C-24DB-441D-B4C9-57FE111C39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45711EED-E579-47F5-8A65-BDDECDC7BB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7026D42-D322-4DA6-9FD0-E481F2B7BB1A}"/>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5" name="Footer Placeholder 4">
            <a:extLst>
              <a:ext uri="{FF2B5EF4-FFF2-40B4-BE49-F238E27FC236}">
                <a16:creationId xmlns:a16="http://schemas.microsoft.com/office/drawing/2014/main" id="{D781EF93-9EA9-4E0E-ACD3-EC25B13D835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88BDC6E-1239-49DC-9DF8-F9542D77453A}"/>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947345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89B9-FEBB-4D7D-AAF4-786FADC4973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9ED9308-5567-4171-9708-A245F84E94F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A4AE4A5-3938-4A73-B7EF-338BF5A7D310}"/>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5" name="Footer Placeholder 4">
            <a:extLst>
              <a:ext uri="{FF2B5EF4-FFF2-40B4-BE49-F238E27FC236}">
                <a16:creationId xmlns:a16="http://schemas.microsoft.com/office/drawing/2014/main" id="{2E10F2D8-8B2C-4B7C-952D-ADB79CFFE92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CE6CBE2-9867-4DC5-A202-D77739F4342B}"/>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951768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99B1-0E41-4C3B-8CC3-E5D7392A4C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0C7F437F-6D84-4167-9542-C71EBF20E3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B768B0-5C53-4F76-8B3A-97025645BB30}"/>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5" name="Footer Placeholder 4">
            <a:extLst>
              <a:ext uri="{FF2B5EF4-FFF2-40B4-BE49-F238E27FC236}">
                <a16:creationId xmlns:a16="http://schemas.microsoft.com/office/drawing/2014/main" id="{02E920DF-4884-4B80-8A42-8A5CD6A97E9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4949959-E95C-4C55-9A49-BDF2A1271FBF}"/>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1971690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8A23-0BE6-4491-BF29-D429479B593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6B05A49-3388-45D2-A2D8-C9DC13B93AB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7842879E-1C54-4AC1-A792-321C3A40A3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788CAE4-8688-4F2B-ADB6-5EE08B7EB050}"/>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6" name="Footer Placeholder 5">
            <a:extLst>
              <a:ext uri="{FF2B5EF4-FFF2-40B4-BE49-F238E27FC236}">
                <a16:creationId xmlns:a16="http://schemas.microsoft.com/office/drawing/2014/main" id="{A4942518-3427-42AF-AF49-2831AFD4121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95AA6C0-51DE-470B-9C88-6886F3E0679C}"/>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2485000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29185-5C4F-421F-92C2-E6A059516B6B}"/>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0508DF1-9516-4E0F-ACEF-A3DD4A48C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118CC3-968F-438B-9398-B56F7D8595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27D4BFD-181B-4EB6-AC55-9A5DEB0E26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1CA494A-DDF4-4A9F-ACA9-04BDBAD477C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6046588-16B8-480A-9FE4-9FD24CACE9A0}"/>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8" name="Footer Placeholder 7">
            <a:extLst>
              <a:ext uri="{FF2B5EF4-FFF2-40B4-BE49-F238E27FC236}">
                <a16:creationId xmlns:a16="http://schemas.microsoft.com/office/drawing/2014/main" id="{E0167E27-17A8-440D-B069-0F4E5725B86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E654F09-9348-4A05-8CD1-65895458A1E2}"/>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1370731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D31B-CF2C-4F64-BF23-88FFA4C5C84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8A9F74C0-B4A3-4957-A126-D1E6EF3A3828}"/>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4" name="Footer Placeholder 3">
            <a:extLst>
              <a:ext uri="{FF2B5EF4-FFF2-40B4-BE49-F238E27FC236}">
                <a16:creationId xmlns:a16="http://schemas.microsoft.com/office/drawing/2014/main" id="{CBDE5853-EF94-4738-BB6A-064B63543539}"/>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DA33591E-2B3B-4E12-A7D8-B9F42B6A1E8D}"/>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3303163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DB5276-95A6-472B-952E-FED839FA638F}"/>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3" name="Footer Placeholder 2">
            <a:extLst>
              <a:ext uri="{FF2B5EF4-FFF2-40B4-BE49-F238E27FC236}">
                <a16:creationId xmlns:a16="http://schemas.microsoft.com/office/drawing/2014/main" id="{C078EF5E-5251-4323-85B1-84D9AFAE753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ACF57CE7-CF32-4BC2-9300-831141716A43}"/>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2966569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C27A4-88F4-4669-A4EC-F29E72DE1F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A560986-D601-4217-B696-76969001C3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DC16831-B5C1-404A-BBA1-3F8A48F89D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174BA7-E9DF-4A6A-BAC3-B6212345C77C}"/>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6" name="Footer Placeholder 5">
            <a:extLst>
              <a:ext uri="{FF2B5EF4-FFF2-40B4-BE49-F238E27FC236}">
                <a16:creationId xmlns:a16="http://schemas.microsoft.com/office/drawing/2014/main" id="{FEEDD036-FD98-40E0-B260-9E7A18E6501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D322A45-7551-4FFB-A8B1-D7761FB5EA31}"/>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207317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3B0A3-6352-472E-AF1B-4FDF77CA74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8A0BED2F-756E-47A6-BC6A-3E86C7F8D8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2C0808F0-AAFD-4241-82DA-0AE31FCCE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E085D0-C753-486A-BE74-509BCA47177D}"/>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6" name="Footer Placeholder 5">
            <a:extLst>
              <a:ext uri="{FF2B5EF4-FFF2-40B4-BE49-F238E27FC236}">
                <a16:creationId xmlns:a16="http://schemas.microsoft.com/office/drawing/2014/main" id="{39DADCF3-1445-4EA8-B33C-D8DAA8E0A4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954068A-2EA3-4BF1-8331-D73F262B259D}"/>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222602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A71F-8667-46DC-A030-39529915534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74ED631-4148-4D1E-BE27-8409F5CBAA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C90BEF4-DBE5-4831-A06B-69ED0D766425}"/>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5" name="Footer Placeholder 4">
            <a:extLst>
              <a:ext uri="{FF2B5EF4-FFF2-40B4-BE49-F238E27FC236}">
                <a16:creationId xmlns:a16="http://schemas.microsoft.com/office/drawing/2014/main" id="{4D375961-AAF4-48EA-998C-7BFA9CD688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87AE25-3BBF-4F2E-9F36-11606FD3313F}"/>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433466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6EDEB3-BF7C-4F3D-A520-8AD355FF1D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2652DC5-9FBC-4004-97E2-2B37DF9D601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6FFAB3C-623D-40D3-940A-F9FA4E703AAE}"/>
              </a:ext>
            </a:extLst>
          </p:cNvPr>
          <p:cNvSpPr>
            <a:spLocks noGrp="1"/>
          </p:cNvSpPr>
          <p:nvPr>
            <p:ph type="dt" sz="half" idx="10"/>
          </p:nvPr>
        </p:nvSpPr>
        <p:spPr/>
        <p:txBody>
          <a:bodyPr/>
          <a:lstStyle/>
          <a:p>
            <a:fld id="{EF7FA63C-2C1C-4A56-8D6C-3E6A8E1A50F0}" type="datetimeFigureOut">
              <a:rPr lang="en-CA" smtClean="0"/>
              <a:t>2026-03-18</a:t>
            </a:fld>
            <a:endParaRPr lang="en-CA"/>
          </a:p>
        </p:txBody>
      </p:sp>
      <p:sp>
        <p:nvSpPr>
          <p:cNvPr id="5" name="Footer Placeholder 4">
            <a:extLst>
              <a:ext uri="{FF2B5EF4-FFF2-40B4-BE49-F238E27FC236}">
                <a16:creationId xmlns:a16="http://schemas.microsoft.com/office/drawing/2014/main" id="{C76805CA-EF4C-4229-B87E-481FC9F0245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E0C539E-E7D1-4CAC-B9E2-DA94CA823178}"/>
              </a:ext>
            </a:extLst>
          </p:cNvPr>
          <p:cNvSpPr>
            <a:spLocks noGrp="1"/>
          </p:cNvSpPr>
          <p:nvPr>
            <p:ph type="sldNum" sz="quarter" idx="12"/>
          </p:nvPr>
        </p:nvSpPr>
        <p:spPr/>
        <p:txBody>
          <a:bodyPr/>
          <a:lstStyle/>
          <a:p>
            <a:fld id="{ABBADE71-A181-44E0-957F-C985B00CFA3E}" type="slidenum">
              <a:rPr lang="en-CA" smtClean="0"/>
              <a:t>‹#›</a:t>
            </a:fld>
            <a:endParaRPr lang="en-CA"/>
          </a:p>
        </p:txBody>
      </p:sp>
    </p:spTree>
    <p:extLst>
      <p:ext uri="{BB962C8B-B14F-4D97-AF65-F5344CB8AC3E}">
        <p14:creationId xmlns:p14="http://schemas.microsoft.com/office/powerpoint/2010/main" val="862603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7CC456-DC07-4087-BE88-A86F5C23ED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13E423-74FF-475C-8ECD-DFF5B5A64E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05C041D-183A-466E-A51C-592778984F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FA63C-2C1C-4A56-8D6C-3E6A8E1A50F0}" type="datetimeFigureOut">
              <a:rPr lang="en-CA" smtClean="0"/>
              <a:t>2026-03-18</a:t>
            </a:fld>
            <a:endParaRPr lang="en-CA"/>
          </a:p>
        </p:txBody>
      </p:sp>
      <p:sp>
        <p:nvSpPr>
          <p:cNvPr id="5" name="Footer Placeholder 4">
            <a:extLst>
              <a:ext uri="{FF2B5EF4-FFF2-40B4-BE49-F238E27FC236}">
                <a16:creationId xmlns:a16="http://schemas.microsoft.com/office/drawing/2014/main" id="{D19B928C-0071-4E1F-A788-900FE3A973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B8C5DCC6-78D5-4BA7-8A4B-A192435735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ADE71-A181-44E0-957F-C985B00CFA3E}" type="slidenum">
              <a:rPr lang="en-CA" smtClean="0"/>
              <a:t>‹#›</a:t>
            </a:fld>
            <a:endParaRPr lang="en-CA"/>
          </a:p>
        </p:txBody>
      </p:sp>
    </p:spTree>
    <p:extLst>
      <p:ext uri="{BB962C8B-B14F-4D97-AF65-F5344CB8AC3E}">
        <p14:creationId xmlns:p14="http://schemas.microsoft.com/office/powerpoint/2010/main" val="2012621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gif"/></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ideo" Target="https://www.youtube.com/embed/N5QGhXT_dt8" TargetMode="Externa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ideo" Target="https://www.youtube.com/embed/50SaLkCBb4w" TargetMode="Externa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ideo" Target="https://www.youtube.com/embed/_ftjZICLVto" TargetMode="Externa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jpeg"/></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jLetizMjNHg?feature=oembed" TargetMode="External"/><Relationship Id="rId4" Type="http://schemas.openxmlformats.org/officeDocument/2006/relationships/image" Target="../media/image67.jpeg"/></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5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Video 15" descr="Bird's Eye View Of People Walking">
            <a:extLst>
              <a:ext uri="{FF2B5EF4-FFF2-40B4-BE49-F238E27FC236}">
                <a16:creationId xmlns:a16="http://schemas.microsoft.com/office/drawing/2014/main" id="{FD031BF7-59A9-BC35-847A-0D3831ABDA4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 b="283"/>
          <a:stretch/>
        </p:blipFill>
        <p:spPr>
          <a:xfrm>
            <a:off x="20" y="-22"/>
            <a:ext cx="12191977" cy="6858022"/>
          </a:xfrm>
          <a:prstGeom prst="rect">
            <a:avLst/>
          </a:prstGeom>
        </p:spPr>
      </p:pic>
      <p:sp>
        <p:nvSpPr>
          <p:cNvPr id="22" name="Rectangle 21">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5D4454-D90E-4F9C-AE8A-ADA40406FCE1}"/>
              </a:ext>
            </a:extLst>
          </p:cNvPr>
          <p:cNvSpPr>
            <a:spLocks noGrp="1"/>
          </p:cNvSpPr>
          <p:nvPr>
            <p:ph type="ctrTitle"/>
          </p:nvPr>
        </p:nvSpPr>
        <p:spPr>
          <a:xfrm>
            <a:off x="643466" y="643467"/>
            <a:ext cx="5452529" cy="3569242"/>
          </a:xfrm>
        </p:spPr>
        <p:txBody>
          <a:bodyPr anchor="t">
            <a:normAutofit/>
          </a:bodyPr>
          <a:lstStyle/>
          <a:p>
            <a:pPr algn="l"/>
            <a:br>
              <a:rPr lang="en-CA" sz="5200">
                <a:solidFill>
                  <a:srgbClr val="FFFFFF"/>
                </a:solidFill>
              </a:rPr>
            </a:br>
            <a:r>
              <a:rPr lang="en-CA" sz="5200">
                <a:solidFill>
                  <a:srgbClr val="FFFFFF"/>
                </a:solidFill>
              </a:rPr>
              <a:t>Safe Handling and Movement</a:t>
            </a:r>
            <a:br>
              <a:rPr lang="en-CA" sz="5200">
                <a:solidFill>
                  <a:srgbClr val="FFFFFF"/>
                </a:solidFill>
              </a:rPr>
            </a:br>
            <a:endParaRPr lang="en-CA" sz="5200">
              <a:solidFill>
                <a:srgbClr val="FFFFFF"/>
              </a:solidFill>
            </a:endParaRPr>
          </a:p>
        </p:txBody>
      </p:sp>
      <p:sp>
        <p:nvSpPr>
          <p:cNvPr id="3" name="Subtitle 2">
            <a:extLst>
              <a:ext uri="{FF2B5EF4-FFF2-40B4-BE49-F238E27FC236}">
                <a16:creationId xmlns:a16="http://schemas.microsoft.com/office/drawing/2014/main" id="{D342A27C-1A91-42F2-ACA8-651FA561D63C}"/>
              </a:ext>
            </a:extLst>
          </p:cNvPr>
          <p:cNvSpPr>
            <a:spLocks noGrp="1"/>
          </p:cNvSpPr>
          <p:nvPr>
            <p:ph type="subTitle" idx="1"/>
          </p:nvPr>
        </p:nvSpPr>
        <p:spPr>
          <a:xfrm>
            <a:off x="643466" y="4551037"/>
            <a:ext cx="5449479" cy="1578054"/>
          </a:xfrm>
        </p:spPr>
        <p:txBody>
          <a:bodyPr anchor="b">
            <a:normAutofit/>
          </a:bodyPr>
          <a:lstStyle/>
          <a:p>
            <a:pPr algn="l"/>
            <a:r>
              <a:rPr lang="en-CA">
                <a:solidFill>
                  <a:srgbClr val="FFFFFF"/>
                </a:solidFill>
              </a:rPr>
              <a:t>Kristofer Brown</a:t>
            </a:r>
          </a:p>
        </p:txBody>
      </p:sp>
      <p:sp>
        <p:nvSpPr>
          <p:cNvPr id="24" name="Rectangle 23">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090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mute="1">
                <p:cTn id="12" repeatCount="indefinite" fill="hold" display="0">
                  <p:stCondLst>
                    <p:cond delay="indefinite"/>
                  </p:stCondLst>
                </p:cTn>
                <p:tgtEl>
                  <p:spTgt spid="1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5" name="Rectangle 3094">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90" name="Picture 18" descr="Image result for protect">
            <a:extLst>
              <a:ext uri="{FF2B5EF4-FFF2-40B4-BE49-F238E27FC236}">
                <a16:creationId xmlns:a16="http://schemas.microsoft.com/office/drawing/2014/main" id="{2AD89D5C-FD28-482F-A463-E45791FD29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780" r="9090" b="3838"/>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97" name="Rectangle 3096">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DD1A63C-8AD6-4500-B6C4-ABBDC7B0C895}"/>
              </a:ext>
            </a:extLst>
          </p:cNvPr>
          <p:cNvSpPr txBox="1"/>
          <p:nvPr/>
        </p:nvSpPr>
        <p:spPr>
          <a:xfrm>
            <a:off x="371094" y="1161288"/>
            <a:ext cx="3438144" cy="11247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a:solidFill>
                  <a:schemeClr val="bg1"/>
                </a:solidFill>
                <a:effectLst>
                  <a:outerShdw blurRad="38100" dist="38100" dir="2700000" algn="tl">
                    <a:srgbClr val="000000">
                      <a:alpha val="43137"/>
                    </a:srgbClr>
                  </a:outerShdw>
                </a:effectLst>
                <a:latin typeface="+mj-lt"/>
                <a:ea typeface="+mj-ea"/>
                <a:cs typeface="+mj-cs"/>
              </a:rPr>
              <a:t>The Principles of Safe Handling and Movement</a:t>
            </a:r>
          </a:p>
        </p:txBody>
      </p:sp>
      <p:sp>
        <p:nvSpPr>
          <p:cNvPr id="3099" name="Rectangle 309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01" name="Rectangle 310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F6C4F34-A63E-4A9A-A1A3-7D288B4AADE6}"/>
              </a:ext>
            </a:extLst>
          </p:cNvPr>
          <p:cNvSpPr txBox="1"/>
          <p:nvPr/>
        </p:nvSpPr>
        <p:spPr>
          <a:xfrm>
            <a:off x="371094" y="2718054"/>
            <a:ext cx="3438906" cy="320725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b="1">
                <a:solidFill>
                  <a:schemeClr val="bg1"/>
                </a:solidFill>
              </a:rPr>
              <a:t>The principles of safe handling and movement consist of techniques that, when applied, protect both the caregiver and client before, during and after a transfer</a:t>
            </a:r>
          </a:p>
        </p:txBody>
      </p:sp>
      <p:sp>
        <p:nvSpPr>
          <p:cNvPr id="6" name="AutoShape 6" descr="Image result for principles">
            <a:extLst>
              <a:ext uri="{FF2B5EF4-FFF2-40B4-BE49-F238E27FC236}">
                <a16:creationId xmlns:a16="http://schemas.microsoft.com/office/drawing/2014/main" id="{346E2000-8DEC-4862-9DC2-B4F57A7ACA44}"/>
              </a:ext>
            </a:extLst>
          </p:cNvPr>
          <p:cNvSpPr>
            <a:spLocks noChangeAspect="1" noChangeArrowheads="1"/>
          </p:cNvSpPr>
          <p:nvPr/>
        </p:nvSpPr>
        <p:spPr bwMode="auto">
          <a:xfrm>
            <a:off x="5943599" y="897835"/>
            <a:ext cx="2683565" cy="268356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2872036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D4454-D90E-4F9C-AE8A-ADA40406FCE1}"/>
              </a:ext>
            </a:extLst>
          </p:cNvPr>
          <p:cNvSpPr>
            <a:spLocks noGrp="1"/>
          </p:cNvSpPr>
          <p:nvPr>
            <p:ph type="ctrTitle"/>
          </p:nvPr>
        </p:nvSpPr>
        <p:spPr>
          <a:xfrm>
            <a:off x="3029007" y="164362"/>
            <a:ext cx="6405753" cy="745633"/>
          </a:xfrm>
        </p:spPr>
        <p:txBody>
          <a:bodyPr anchor="t">
            <a:normAutofit fontScale="90000"/>
          </a:bodyPr>
          <a:lstStyle/>
          <a:p>
            <a:r>
              <a:rPr lang="en-CA" sz="5400" b="1" dirty="0">
                <a:effectLst>
                  <a:outerShdw blurRad="38100" dist="38100" dir="2700000" algn="tl">
                    <a:srgbClr val="000000">
                      <a:alpha val="43137"/>
                    </a:srgbClr>
                  </a:outerShdw>
                </a:effectLst>
              </a:rPr>
              <a:t>Glossary of Terms</a:t>
            </a:r>
            <a:br>
              <a:rPr lang="en-CA" sz="5400" dirty="0"/>
            </a:br>
            <a:endParaRPr lang="en-CA" sz="5400" dirty="0"/>
          </a:p>
        </p:txBody>
      </p:sp>
      <p:sp>
        <p:nvSpPr>
          <p:cNvPr id="3" name="Subtitle 2">
            <a:extLst>
              <a:ext uri="{FF2B5EF4-FFF2-40B4-BE49-F238E27FC236}">
                <a16:creationId xmlns:a16="http://schemas.microsoft.com/office/drawing/2014/main" id="{D342A27C-1A91-42F2-ACA8-651FA561D63C}"/>
              </a:ext>
            </a:extLst>
          </p:cNvPr>
          <p:cNvSpPr>
            <a:spLocks noGrp="1"/>
          </p:cNvSpPr>
          <p:nvPr>
            <p:ph type="subTitle" idx="1"/>
          </p:nvPr>
        </p:nvSpPr>
        <p:spPr>
          <a:xfrm>
            <a:off x="355651" y="798437"/>
            <a:ext cx="11251247" cy="5798305"/>
          </a:xfrm>
        </p:spPr>
        <p:txBody>
          <a:bodyPr anchor="b">
            <a:normAutofit/>
          </a:bodyPr>
          <a:lstStyle/>
          <a:p>
            <a:pPr algn="l"/>
            <a:r>
              <a:rPr lang="en-CA" sz="2800" b="1" u="sng" dirty="0"/>
              <a:t>Dangling:</a:t>
            </a:r>
          </a:p>
          <a:p>
            <a:pPr algn="l"/>
            <a:r>
              <a:rPr lang="en-CA" sz="2800" dirty="0"/>
              <a:t>Allowing the client to sit on the edge of the bed for a short period of time before attempting to stand. Dangling prevents the client’s blood pressure from dropping quickly as position is changed.</a:t>
            </a:r>
          </a:p>
          <a:p>
            <a:pPr algn="l"/>
            <a:r>
              <a:rPr lang="en-CA" sz="2800" dirty="0"/>
              <a:t>Stand in front of the client to protect against a forward fall.</a:t>
            </a:r>
          </a:p>
          <a:p>
            <a:pPr algn="l"/>
            <a:r>
              <a:rPr lang="en-CA" sz="2800" b="1" u="sng" dirty="0"/>
              <a:t>Pivoting:</a:t>
            </a:r>
          </a:p>
          <a:p>
            <a:pPr algn="l"/>
            <a:r>
              <a:rPr lang="en-CA" sz="2800" dirty="0"/>
              <a:t>A technique used to turn the body without twisting the spine. One foot is positioned ahead of the other. The heels are raised slightly and the entire body is turned on the balls of the feet as one unit, without twisting the back.</a:t>
            </a:r>
          </a:p>
          <a:p>
            <a:pPr algn="l"/>
            <a:r>
              <a:rPr lang="en-CA" sz="2800" b="1" u="sng" dirty="0"/>
              <a:t>Weight shift:</a:t>
            </a:r>
          </a:p>
          <a:p>
            <a:pPr algn="l"/>
            <a:r>
              <a:rPr lang="en-CA" sz="2800" dirty="0"/>
              <a:t>Involves shifting, or moving, all of your weight from one foot to the other. Weight is shifted in the direction you want to move your client.</a:t>
            </a:r>
          </a:p>
        </p:txBody>
      </p:sp>
    </p:spTree>
    <p:extLst>
      <p:ext uri="{BB962C8B-B14F-4D97-AF65-F5344CB8AC3E}">
        <p14:creationId xmlns:p14="http://schemas.microsoft.com/office/powerpoint/2010/main" val="426086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txBody>
          <a:bodyPr/>
          <a:lstStyle/>
          <a:p>
            <a:endParaRPr lang="en-US"/>
          </a:p>
        </p:txBody>
      </p:sp>
      <p:pic>
        <p:nvPicPr>
          <p:cNvPr id="4" name="Picture 2" descr="A close up of a sign&#10;&#10;Description generated with high confidence">
            <a:extLst>
              <a:ext uri="{FF2B5EF4-FFF2-40B4-BE49-F238E27FC236}">
                <a16:creationId xmlns:a16="http://schemas.microsoft.com/office/drawing/2014/main" id="{0062FBB7-66F7-4E0D-B1F2-7525B16DA00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5234510" y="610205"/>
            <a:ext cx="6392170" cy="58807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071596-FFFD-422F-92D4-98301DE20262}"/>
              </a:ext>
            </a:extLst>
          </p:cNvPr>
          <p:cNvSpPr>
            <a:spLocks noGrp="1"/>
          </p:cNvSpPr>
          <p:nvPr>
            <p:ph type="title"/>
          </p:nvPr>
        </p:nvSpPr>
        <p:spPr>
          <a:xfrm>
            <a:off x="430770" y="1522811"/>
            <a:ext cx="4144534" cy="4578804"/>
          </a:xfrm>
        </p:spPr>
        <p:txBody>
          <a:bodyPr vert="horz" lIns="91440" tIns="45720" rIns="91440" bIns="45720" rtlCol="0" anchor="ctr">
            <a:normAutofit/>
          </a:bodyPr>
          <a:lstStyle/>
          <a:p>
            <a:pPr>
              <a:lnSpc>
                <a:spcPct val="70000"/>
              </a:lnSpc>
            </a:pPr>
            <a:r>
              <a:rPr lang="en-US" sz="2800" kern="1200" dirty="0">
                <a:solidFill>
                  <a:schemeClr val="bg1"/>
                </a:solidFill>
                <a:latin typeface="+mj-lt"/>
                <a:ea typeface="+mj-ea"/>
                <a:cs typeface="+mj-cs"/>
              </a:rPr>
              <a:t>Consists of 5 factors that will affect how a client is moved:</a:t>
            </a:r>
            <a:br>
              <a:rPr lang="en-US" sz="2800" dirty="0">
                <a:solidFill>
                  <a:schemeClr val="bg1"/>
                </a:solidFill>
              </a:rPr>
            </a:br>
            <a:br>
              <a:rPr lang="en-US" sz="2800" dirty="0">
                <a:solidFill>
                  <a:schemeClr val="bg1"/>
                </a:solidFill>
              </a:rPr>
            </a:br>
            <a:r>
              <a:rPr lang="en-US" sz="2800" kern="1200" dirty="0">
                <a:solidFill>
                  <a:schemeClr val="bg1"/>
                </a:solidFill>
                <a:latin typeface="+mj-lt"/>
                <a:ea typeface="+mj-ea"/>
                <a:cs typeface="+mj-cs"/>
              </a:rPr>
              <a:t>Each factor needs to be considered, and allows a caregiver to organize how a transfer will be executed</a:t>
            </a:r>
            <a:br>
              <a:rPr lang="en-US" sz="2800" kern="1200" dirty="0">
                <a:solidFill>
                  <a:schemeClr val="bg1"/>
                </a:solidFill>
                <a:latin typeface="+mj-lt"/>
                <a:ea typeface="+mj-ea"/>
                <a:cs typeface="+mj-cs"/>
              </a:rPr>
            </a:br>
            <a:br>
              <a:rPr lang="en-US" sz="2800" kern="1200" dirty="0">
                <a:solidFill>
                  <a:schemeClr val="bg1"/>
                </a:solidFill>
                <a:latin typeface="+mj-lt"/>
                <a:ea typeface="+mj-ea"/>
                <a:cs typeface="+mj-cs"/>
              </a:rPr>
            </a:br>
            <a:br>
              <a:rPr lang="en-US" sz="2800" dirty="0">
                <a:solidFill>
                  <a:schemeClr val="bg1"/>
                </a:solidFill>
              </a:rPr>
            </a:br>
            <a:r>
              <a:rPr lang="en-US" sz="2800" kern="1200" dirty="0">
                <a:solidFill>
                  <a:schemeClr val="bg1"/>
                </a:solidFill>
                <a:latin typeface="+mj-lt"/>
                <a:ea typeface="+mj-ea"/>
                <a:cs typeface="+mj-cs"/>
              </a:rPr>
              <a:t>The caregiver will adapt the transfer to respect the realities </a:t>
            </a:r>
            <a:r>
              <a:rPr lang="en-US" sz="2800" dirty="0">
                <a:solidFill>
                  <a:schemeClr val="bg1"/>
                </a:solidFill>
              </a:rPr>
              <a:t>related</a:t>
            </a:r>
            <a:r>
              <a:rPr lang="en-US" sz="2800" kern="1200" dirty="0">
                <a:solidFill>
                  <a:schemeClr val="bg1"/>
                </a:solidFill>
                <a:latin typeface="+mj-lt"/>
                <a:ea typeface="+mj-ea"/>
                <a:cs typeface="+mj-cs"/>
              </a:rPr>
              <a:t> to each factor</a:t>
            </a:r>
          </a:p>
        </p:txBody>
      </p:sp>
      <p:sp>
        <p:nvSpPr>
          <p:cNvPr id="3" name="TextBox 2">
            <a:extLst>
              <a:ext uri="{FF2B5EF4-FFF2-40B4-BE49-F238E27FC236}">
                <a16:creationId xmlns:a16="http://schemas.microsoft.com/office/drawing/2014/main" id="{605A9C93-C12F-4746-83D2-5A72EC2223D4}"/>
              </a:ext>
            </a:extLst>
          </p:cNvPr>
          <p:cNvSpPr txBox="1"/>
          <p:nvPr/>
        </p:nvSpPr>
        <p:spPr>
          <a:xfrm>
            <a:off x="587829" y="610205"/>
            <a:ext cx="3657600" cy="523220"/>
          </a:xfrm>
          <a:prstGeom prst="rect">
            <a:avLst/>
          </a:prstGeom>
          <a:noFill/>
        </p:spPr>
        <p:txBody>
          <a:bodyPr wrap="square" rtlCol="0">
            <a:spAutoFit/>
          </a:bodyPr>
          <a:lstStyle/>
          <a:p>
            <a:pPr algn="ctr"/>
            <a:r>
              <a:rPr lang="en-CA" sz="2800" b="1" dirty="0">
                <a:solidFill>
                  <a:schemeClr val="bg1"/>
                </a:solidFill>
              </a:rPr>
              <a:t>The Global Approach</a:t>
            </a:r>
          </a:p>
        </p:txBody>
      </p:sp>
    </p:spTree>
    <p:extLst>
      <p:ext uri="{BB962C8B-B14F-4D97-AF65-F5344CB8AC3E}">
        <p14:creationId xmlns:p14="http://schemas.microsoft.com/office/powerpoint/2010/main" val="3491479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7" name="Picture 3" descr="C:\Users\ekuc2620\AppData\Local\Microsoft\Windows\INetCache\IE\TFD7O21T\Fundamatics_Diversity-Equality_2_V2020.08.26C-1-scale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988" y="-1665288"/>
            <a:ext cx="15621001" cy="111363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66780" y="252416"/>
            <a:ext cx="5508080" cy="1446550"/>
          </a:xfrm>
          <a:prstGeom prst="rect">
            <a:avLst/>
          </a:prstGeom>
          <a:noFill/>
        </p:spPr>
        <p:txBody>
          <a:bodyPr wrap="square" lIns="91440" tIns="45720" rIns="91440" bIns="45720">
            <a:spAutoFit/>
          </a:bodyPr>
          <a:lstStyle/>
          <a:p>
            <a:pPr algn="ctr"/>
            <a:r>
              <a:rPr lang="en-US" sz="8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Individual</a:t>
            </a:r>
          </a:p>
        </p:txBody>
      </p:sp>
    </p:spTree>
    <p:extLst>
      <p:ext uri="{BB962C8B-B14F-4D97-AF65-F5344CB8AC3E}">
        <p14:creationId xmlns:p14="http://schemas.microsoft.com/office/powerpoint/2010/main" val="2076651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10592604"/>
              </p:ext>
            </p:extLst>
          </p:nvPr>
        </p:nvGraphicFramePr>
        <p:xfrm>
          <a:off x="1524000" y="152401"/>
          <a:ext cx="8991600" cy="6553198"/>
        </p:xfrm>
        <a:graphic>
          <a:graphicData uri="http://schemas.openxmlformats.org/drawingml/2006/table">
            <a:tbl>
              <a:tblPr firstRow="1" firstCol="1" bandRow="1">
                <a:tableStyleId>{5C22544A-7EE6-4342-B048-85BDC9FD1C3A}</a:tableStyleId>
              </a:tblPr>
              <a:tblGrid>
                <a:gridCol w="5509890">
                  <a:extLst>
                    <a:ext uri="{9D8B030D-6E8A-4147-A177-3AD203B41FA5}">
                      <a16:colId xmlns:a16="http://schemas.microsoft.com/office/drawing/2014/main" val="20000"/>
                    </a:ext>
                  </a:extLst>
                </a:gridCol>
                <a:gridCol w="3481710">
                  <a:extLst>
                    <a:ext uri="{9D8B030D-6E8A-4147-A177-3AD203B41FA5}">
                      <a16:colId xmlns:a16="http://schemas.microsoft.com/office/drawing/2014/main" val="20001"/>
                    </a:ext>
                  </a:extLst>
                </a:gridCol>
              </a:tblGrid>
              <a:tr h="788458">
                <a:tc gridSpan="2">
                  <a:txBody>
                    <a:bodyPr/>
                    <a:lstStyle/>
                    <a:p>
                      <a:pPr marL="0" marR="0" algn="ctr">
                        <a:lnSpc>
                          <a:spcPct val="115000"/>
                        </a:lnSpc>
                        <a:spcBef>
                          <a:spcPts val="0"/>
                        </a:spcBef>
                        <a:spcAft>
                          <a:spcPts val="0"/>
                        </a:spcAft>
                      </a:pPr>
                      <a:r>
                        <a:rPr lang="en-US" sz="2800" dirty="0">
                          <a:effectLst/>
                        </a:rPr>
                        <a:t>Client’s need for assistance with a transfer</a:t>
                      </a:r>
                      <a:endParaRPr lang="en-US" sz="2800" dirty="0">
                        <a:effectLst/>
                        <a:latin typeface="Calibri"/>
                        <a:ea typeface="Calibri"/>
                        <a:cs typeface="Times New Roman"/>
                      </a:endParaRPr>
                    </a:p>
                  </a:txBody>
                  <a:tcPr marL="68580" marR="68580" marT="0" marB="0">
                    <a:solidFill>
                      <a:schemeClr val="tx1">
                        <a:lumMod val="85000"/>
                        <a:lumOff val="15000"/>
                      </a:schemeClr>
                    </a:solidFill>
                  </a:tcPr>
                </a:tc>
                <a:tc hMerge="1">
                  <a:txBody>
                    <a:bodyPr/>
                    <a:lstStyle/>
                    <a:p>
                      <a:endParaRPr lang="en-US"/>
                    </a:p>
                  </a:txBody>
                  <a:tcPr/>
                </a:tc>
                <a:extLst>
                  <a:ext uri="{0D108BD9-81ED-4DB2-BD59-A6C34878D82A}">
                    <a16:rowId xmlns:a16="http://schemas.microsoft.com/office/drawing/2014/main" val="10000"/>
                  </a:ext>
                </a:extLst>
              </a:tr>
              <a:tr h="788458">
                <a:tc>
                  <a:txBody>
                    <a:bodyPr/>
                    <a:lstStyle/>
                    <a:p>
                      <a:pPr marL="0" marR="0">
                        <a:lnSpc>
                          <a:spcPct val="115000"/>
                        </a:lnSpc>
                        <a:spcBef>
                          <a:spcPts val="0"/>
                        </a:spcBef>
                        <a:spcAft>
                          <a:spcPts val="0"/>
                        </a:spcAft>
                      </a:pPr>
                      <a:r>
                        <a:rPr lang="en-US" sz="2800" dirty="0">
                          <a:effectLst/>
                        </a:rPr>
                        <a:t>Client’s capabilities</a:t>
                      </a:r>
                      <a:endParaRPr lang="en-US" sz="2800" dirty="0">
                        <a:effectLst/>
                        <a:latin typeface="Calibri"/>
                        <a:ea typeface="Calibri"/>
                        <a:cs typeface="Times New Roman"/>
                      </a:endParaRPr>
                    </a:p>
                  </a:txBody>
                  <a:tcPr marL="68580" marR="68580" marT="0" marB="0">
                    <a:solidFill>
                      <a:schemeClr val="accent2">
                        <a:lumMod val="75000"/>
                      </a:schemeClr>
                    </a:solidFill>
                  </a:tcPr>
                </a:tc>
                <a:tc>
                  <a:txBody>
                    <a:bodyPr/>
                    <a:lstStyle/>
                    <a:p>
                      <a:pPr marL="0" marR="0">
                        <a:lnSpc>
                          <a:spcPct val="115000"/>
                        </a:lnSpc>
                        <a:spcBef>
                          <a:spcPts val="0"/>
                        </a:spcBef>
                        <a:spcAft>
                          <a:spcPts val="0"/>
                        </a:spcAft>
                      </a:pPr>
                      <a:r>
                        <a:rPr lang="en-US" sz="2800" dirty="0">
                          <a:effectLst/>
                        </a:rPr>
                        <a:t> </a:t>
                      </a:r>
                      <a:endParaRPr lang="en-US" sz="2800" dirty="0">
                        <a:effectLst/>
                        <a:latin typeface="Calibri"/>
                        <a:ea typeface="Calibri"/>
                        <a:cs typeface="Times New Roman"/>
                      </a:endParaRPr>
                    </a:p>
                  </a:txBody>
                  <a:tcPr marL="68580" marR="68580" marT="0" marB="0">
                    <a:solidFill>
                      <a:schemeClr val="bg1">
                        <a:lumMod val="75000"/>
                      </a:schemeClr>
                    </a:solidFill>
                  </a:tcPr>
                </a:tc>
                <a:extLst>
                  <a:ext uri="{0D108BD9-81ED-4DB2-BD59-A6C34878D82A}">
                    <a16:rowId xmlns:a16="http://schemas.microsoft.com/office/drawing/2014/main" val="10001"/>
                  </a:ext>
                </a:extLst>
              </a:tr>
              <a:tr h="4976282">
                <a:tc>
                  <a:txBody>
                    <a:bodyPr/>
                    <a:lstStyle/>
                    <a:p>
                      <a:pPr marL="342900" marR="0" lvl="0" indent="-342900">
                        <a:lnSpc>
                          <a:spcPct val="115000"/>
                        </a:lnSpc>
                        <a:spcBef>
                          <a:spcPts val="0"/>
                        </a:spcBef>
                        <a:spcAft>
                          <a:spcPts val="0"/>
                        </a:spcAft>
                        <a:buFont typeface="Symbol"/>
                        <a:buChar char=""/>
                      </a:pPr>
                      <a:r>
                        <a:rPr lang="en-US" sz="2800" dirty="0">
                          <a:effectLst/>
                        </a:rPr>
                        <a:t>Able to perform the natural movement required for the transfer</a:t>
                      </a:r>
                    </a:p>
                    <a:p>
                      <a:pPr marL="342900" marR="0" lvl="0" indent="-342900">
                        <a:lnSpc>
                          <a:spcPct val="115000"/>
                        </a:lnSpc>
                        <a:spcBef>
                          <a:spcPts val="0"/>
                        </a:spcBef>
                        <a:spcAft>
                          <a:spcPts val="0"/>
                        </a:spcAft>
                        <a:buFont typeface="Symbol"/>
                        <a:buChar char=""/>
                      </a:pPr>
                      <a:r>
                        <a:rPr lang="en-US" sz="2800" dirty="0">
                          <a:effectLst/>
                        </a:rPr>
                        <a:t>Sufficient strength, balance and coordination in arms and legs to perform the transfer or use the equipment</a:t>
                      </a:r>
                    </a:p>
                    <a:p>
                      <a:pPr marL="342900" marR="0" lvl="0" indent="-342900">
                        <a:lnSpc>
                          <a:spcPct val="115000"/>
                        </a:lnSpc>
                        <a:spcBef>
                          <a:spcPts val="0"/>
                        </a:spcBef>
                        <a:spcAft>
                          <a:spcPts val="0"/>
                        </a:spcAft>
                        <a:buFont typeface="Symbol"/>
                        <a:buChar char=""/>
                      </a:pPr>
                      <a:r>
                        <a:rPr lang="en-US" sz="2800" dirty="0">
                          <a:effectLst/>
                        </a:rPr>
                        <a:t>Able to choose and direct one’s own actions</a:t>
                      </a:r>
                      <a:endParaRPr lang="en-US" sz="2800" dirty="0">
                        <a:effectLst/>
                        <a:latin typeface="Calibri"/>
                        <a:ea typeface="Calibri"/>
                        <a:cs typeface="Times New Roman"/>
                      </a:endParaRPr>
                    </a:p>
                  </a:txBody>
                  <a:tcPr marL="68580" marR="68580" marT="0" marB="0">
                    <a:solidFill>
                      <a:schemeClr val="tx1">
                        <a:lumMod val="95000"/>
                        <a:lumOff val="5000"/>
                      </a:schemeClr>
                    </a:solidFill>
                  </a:tcPr>
                </a:tc>
                <a:tc>
                  <a:txBody>
                    <a:bodyPr/>
                    <a:lstStyle/>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endParaRPr lang="en-US" sz="2800" dirty="0">
                        <a:effectLst/>
                      </a:endParaRPr>
                    </a:p>
                    <a:p>
                      <a:pPr marL="0" marR="0" algn="ctr">
                        <a:lnSpc>
                          <a:spcPct val="115000"/>
                        </a:lnSpc>
                        <a:spcBef>
                          <a:spcPts val="0"/>
                        </a:spcBef>
                        <a:spcAft>
                          <a:spcPts val="0"/>
                        </a:spcAft>
                      </a:pPr>
                      <a:r>
                        <a:rPr lang="en-US" sz="2800" dirty="0">
                          <a:effectLst/>
                        </a:rPr>
                        <a:t>No need for assistance</a:t>
                      </a:r>
                      <a:endParaRPr lang="en-US" sz="2800" dirty="0">
                        <a:effectLst/>
                        <a:latin typeface="Calibri"/>
                        <a:ea typeface="Calibri"/>
                        <a:cs typeface="Times New Roman"/>
                      </a:endParaRPr>
                    </a:p>
                  </a:txBody>
                  <a:tcPr marL="68580" marR="68580" marT="0" marB="0">
                    <a:solidFill>
                      <a:schemeClr val="bg1">
                        <a:lumMod val="8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07805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3587" y="-176753"/>
            <a:ext cx="7211505" cy="7211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13887" y="488085"/>
            <a:ext cx="1424301" cy="923330"/>
          </a:xfrm>
          <a:prstGeom prst="rect">
            <a:avLst/>
          </a:prstGeom>
          <a:noFill/>
        </p:spPr>
        <p:txBody>
          <a:bodyPr wrap="none" lIns="91440" tIns="45720" rIns="91440" bIns="45720">
            <a:spAutoFit/>
          </a:bodyPr>
          <a:lstStyle/>
          <a:p>
            <a:pPr algn="ctr"/>
            <a:r>
              <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Task</a:t>
            </a:r>
          </a:p>
        </p:txBody>
      </p:sp>
    </p:spTree>
    <p:extLst>
      <p:ext uri="{BB962C8B-B14F-4D97-AF65-F5344CB8AC3E}">
        <p14:creationId xmlns:p14="http://schemas.microsoft.com/office/powerpoint/2010/main" val="82610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txBody>
          <a:bodyPr/>
          <a:lstStyle/>
          <a:p>
            <a:endParaRPr lang="en-US"/>
          </a:p>
        </p:txBody>
      </p:sp>
      <p:pic>
        <p:nvPicPr>
          <p:cNvPr id="4" name="Picture 2" descr="A close up of a sign&#10;&#10;Description generated with high confidence">
            <a:extLst>
              <a:ext uri="{FF2B5EF4-FFF2-40B4-BE49-F238E27FC236}">
                <a16:creationId xmlns:a16="http://schemas.microsoft.com/office/drawing/2014/main" id="{0062FBB7-66F7-4E0D-B1F2-7525B16DA00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5234510" y="610205"/>
            <a:ext cx="6392170" cy="58807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071596-FFFD-422F-92D4-98301DE20262}"/>
              </a:ext>
            </a:extLst>
          </p:cNvPr>
          <p:cNvSpPr>
            <a:spLocks noGrp="1"/>
          </p:cNvSpPr>
          <p:nvPr>
            <p:ph type="title"/>
          </p:nvPr>
        </p:nvSpPr>
        <p:spPr>
          <a:xfrm>
            <a:off x="430770" y="1522811"/>
            <a:ext cx="4144534" cy="4578804"/>
          </a:xfrm>
        </p:spPr>
        <p:txBody>
          <a:bodyPr vert="horz" lIns="91440" tIns="45720" rIns="91440" bIns="45720" rtlCol="0" anchor="ctr">
            <a:normAutofit/>
          </a:bodyPr>
          <a:lstStyle/>
          <a:p>
            <a:pPr>
              <a:lnSpc>
                <a:spcPct val="70000"/>
              </a:lnSpc>
            </a:pPr>
            <a:r>
              <a:rPr lang="en-US" sz="2800" kern="1200" dirty="0">
                <a:solidFill>
                  <a:schemeClr val="bg1"/>
                </a:solidFill>
                <a:latin typeface="+mj-lt"/>
                <a:ea typeface="+mj-ea"/>
                <a:cs typeface="+mj-cs"/>
              </a:rPr>
              <a:t>Consists of 5 factors that will affect how a client is moved:</a:t>
            </a:r>
            <a:br>
              <a:rPr lang="en-US" sz="2800" dirty="0">
                <a:solidFill>
                  <a:schemeClr val="bg1"/>
                </a:solidFill>
              </a:rPr>
            </a:br>
            <a:br>
              <a:rPr lang="en-US" sz="2800" dirty="0">
                <a:solidFill>
                  <a:schemeClr val="bg1"/>
                </a:solidFill>
              </a:rPr>
            </a:br>
            <a:r>
              <a:rPr lang="en-US" sz="2800" kern="1200" dirty="0">
                <a:solidFill>
                  <a:schemeClr val="bg1"/>
                </a:solidFill>
                <a:latin typeface="+mj-lt"/>
                <a:ea typeface="+mj-ea"/>
                <a:cs typeface="+mj-cs"/>
              </a:rPr>
              <a:t>Each factor needs to be considered, and allows a caregiver to organize how a transfer will be executed</a:t>
            </a:r>
            <a:br>
              <a:rPr lang="en-US" sz="2800" kern="1200" dirty="0">
                <a:solidFill>
                  <a:schemeClr val="bg1"/>
                </a:solidFill>
                <a:latin typeface="+mj-lt"/>
                <a:ea typeface="+mj-ea"/>
                <a:cs typeface="+mj-cs"/>
              </a:rPr>
            </a:br>
            <a:br>
              <a:rPr lang="en-US" sz="2800" kern="1200" dirty="0">
                <a:solidFill>
                  <a:schemeClr val="bg1"/>
                </a:solidFill>
                <a:latin typeface="+mj-lt"/>
                <a:ea typeface="+mj-ea"/>
                <a:cs typeface="+mj-cs"/>
              </a:rPr>
            </a:br>
            <a:br>
              <a:rPr lang="en-US" sz="2800" dirty="0">
                <a:solidFill>
                  <a:schemeClr val="bg1"/>
                </a:solidFill>
              </a:rPr>
            </a:br>
            <a:r>
              <a:rPr lang="en-US" sz="2800" kern="1200" dirty="0">
                <a:solidFill>
                  <a:schemeClr val="bg1"/>
                </a:solidFill>
                <a:latin typeface="+mj-lt"/>
                <a:ea typeface="+mj-ea"/>
                <a:cs typeface="+mj-cs"/>
              </a:rPr>
              <a:t>The caregiver will adapt the transfer to respect the realities </a:t>
            </a:r>
            <a:r>
              <a:rPr lang="en-US" sz="2800" dirty="0">
                <a:solidFill>
                  <a:schemeClr val="bg1"/>
                </a:solidFill>
              </a:rPr>
              <a:t>related</a:t>
            </a:r>
            <a:r>
              <a:rPr lang="en-US" sz="2800" kern="1200" dirty="0">
                <a:solidFill>
                  <a:schemeClr val="bg1"/>
                </a:solidFill>
                <a:latin typeface="+mj-lt"/>
                <a:ea typeface="+mj-ea"/>
                <a:cs typeface="+mj-cs"/>
              </a:rPr>
              <a:t> to each factor</a:t>
            </a:r>
          </a:p>
        </p:txBody>
      </p:sp>
      <p:sp>
        <p:nvSpPr>
          <p:cNvPr id="3" name="TextBox 2">
            <a:extLst>
              <a:ext uri="{FF2B5EF4-FFF2-40B4-BE49-F238E27FC236}">
                <a16:creationId xmlns:a16="http://schemas.microsoft.com/office/drawing/2014/main" id="{605A9C93-C12F-4746-83D2-5A72EC2223D4}"/>
              </a:ext>
            </a:extLst>
          </p:cNvPr>
          <p:cNvSpPr txBox="1"/>
          <p:nvPr/>
        </p:nvSpPr>
        <p:spPr>
          <a:xfrm>
            <a:off x="587829" y="610205"/>
            <a:ext cx="3657600" cy="523220"/>
          </a:xfrm>
          <a:prstGeom prst="rect">
            <a:avLst/>
          </a:prstGeom>
          <a:noFill/>
        </p:spPr>
        <p:txBody>
          <a:bodyPr wrap="square" rtlCol="0">
            <a:spAutoFit/>
          </a:bodyPr>
          <a:lstStyle/>
          <a:p>
            <a:pPr algn="ctr"/>
            <a:r>
              <a:rPr lang="en-CA" sz="2800" b="1" dirty="0">
                <a:solidFill>
                  <a:schemeClr val="bg1"/>
                </a:solidFill>
              </a:rPr>
              <a:t>The Global Approach</a:t>
            </a:r>
          </a:p>
        </p:txBody>
      </p:sp>
    </p:spTree>
    <p:extLst>
      <p:ext uri="{BB962C8B-B14F-4D97-AF65-F5344CB8AC3E}">
        <p14:creationId xmlns:p14="http://schemas.microsoft.com/office/powerpoint/2010/main" val="347872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063" y="0"/>
            <a:ext cx="10147875"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022063" y="183822"/>
            <a:ext cx="1608134" cy="923330"/>
          </a:xfrm>
          <a:prstGeom prst="rect">
            <a:avLst/>
          </a:prstGeom>
          <a:noFill/>
        </p:spPr>
        <p:txBody>
          <a:bodyPr wrap="none" lIns="91440" tIns="45720" rIns="91440" bIns="45720">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Time</a:t>
            </a:r>
          </a:p>
        </p:txBody>
      </p:sp>
    </p:spTree>
    <p:extLst>
      <p:ext uri="{BB962C8B-B14F-4D97-AF65-F5344CB8AC3E}">
        <p14:creationId xmlns:p14="http://schemas.microsoft.com/office/powerpoint/2010/main" val="309068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txBody>
          <a:bodyPr/>
          <a:lstStyle/>
          <a:p>
            <a:endParaRPr lang="en-US"/>
          </a:p>
        </p:txBody>
      </p:sp>
      <p:pic>
        <p:nvPicPr>
          <p:cNvPr id="4" name="Picture 2" descr="A close up of a sign&#10;&#10;Description generated with high confidence">
            <a:extLst>
              <a:ext uri="{FF2B5EF4-FFF2-40B4-BE49-F238E27FC236}">
                <a16:creationId xmlns:a16="http://schemas.microsoft.com/office/drawing/2014/main" id="{0062FBB7-66F7-4E0D-B1F2-7525B16DA00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5234510" y="610205"/>
            <a:ext cx="6392170" cy="58807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071596-FFFD-422F-92D4-98301DE20262}"/>
              </a:ext>
            </a:extLst>
          </p:cNvPr>
          <p:cNvSpPr>
            <a:spLocks noGrp="1"/>
          </p:cNvSpPr>
          <p:nvPr>
            <p:ph type="title"/>
          </p:nvPr>
        </p:nvSpPr>
        <p:spPr>
          <a:xfrm>
            <a:off x="430770" y="1522811"/>
            <a:ext cx="4144534" cy="4578804"/>
          </a:xfrm>
        </p:spPr>
        <p:txBody>
          <a:bodyPr vert="horz" lIns="91440" tIns="45720" rIns="91440" bIns="45720" rtlCol="0" anchor="ctr">
            <a:normAutofit/>
          </a:bodyPr>
          <a:lstStyle/>
          <a:p>
            <a:pPr>
              <a:lnSpc>
                <a:spcPct val="70000"/>
              </a:lnSpc>
            </a:pPr>
            <a:r>
              <a:rPr lang="en-US" sz="2800" kern="1200" dirty="0">
                <a:solidFill>
                  <a:schemeClr val="bg1"/>
                </a:solidFill>
                <a:latin typeface="+mj-lt"/>
                <a:ea typeface="+mj-ea"/>
                <a:cs typeface="+mj-cs"/>
              </a:rPr>
              <a:t>Consists of 5 factors that will affect how a client is moved:</a:t>
            </a:r>
            <a:br>
              <a:rPr lang="en-US" sz="2800" dirty="0">
                <a:solidFill>
                  <a:schemeClr val="bg1"/>
                </a:solidFill>
              </a:rPr>
            </a:br>
            <a:br>
              <a:rPr lang="en-US" sz="2800" dirty="0">
                <a:solidFill>
                  <a:schemeClr val="bg1"/>
                </a:solidFill>
              </a:rPr>
            </a:br>
            <a:r>
              <a:rPr lang="en-US" sz="2800" kern="1200" dirty="0">
                <a:solidFill>
                  <a:schemeClr val="bg1"/>
                </a:solidFill>
                <a:latin typeface="+mj-lt"/>
                <a:ea typeface="+mj-ea"/>
                <a:cs typeface="+mj-cs"/>
              </a:rPr>
              <a:t>Each factor needs to be considered, and allows a caregiver to organize how a transfer will be executed</a:t>
            </a:r>
            <a:br>
              <a:rPr lang="en-US" sz="2800" kern="1200" dirty="0">
                <a:solidFill>
                  <a:schemeClr val="bg1"/>
                </a:solidFill>
                <a:latin typeface="+mj-lt"/>
                <a:ea typeface="+mj-ea"/>
                <a:cs typeface="+mj-cs"/>
              </a:rPr>
            </a:br>
            <a:br>
              <a:rPr lang="en-US" sz="2800" kern="1200" dirty="0">
                <a:solidFill>
                  <a:schemeClr val="bg1"/>
                </a:solidFill>
                <a:latin typeface="+mj-lt"/>
                <a:ea typeface="+mj-ea"/>
                <a:cs typeface="+mj-cs"/>
              </a:rPr>
            </a:br>
            <a:br>
              <a:rPr lang="en-US" sz="2800" dirty="0">
                <a:solidFill>
                  <a:schemeClr val="bg1"/>
                </a:solidFill>
              </a:rPr>
            </a:br>
            <a:r>
              <a:rPr lang="en-US" sz="2800" kern="1200" dirty="0">
                <a:solidFill>
                  <a:schemeClr val="bg1"/>
                </a:solidFill>
                <a:latin typeface="+mj-lt"/>
                <a:ea typeface="+mj-ea"/>
                <a:cs typeface="+mj-cs"/>
              </a:rPr>
              <a:t>The caregiver will adapt the transfer to respect the realities </a:t>
            </a:r>
            <a:r>
              <a:rPr lang="en-US" sz="2800" dirty="0">
                <a:solidFill>
                  <a:schemeClr val="bg1"/>
                </a:solidFill>
              </a:rPr>
              <a:t>related</a:t>
            </a:r>
            <a:r>
              <a:rPr lang="en-US" sz="2800" kern="1200" dirty="0">
                <a:solidFill>
                  <a:schemeClr val="bg1"/>
                </a:solidFill>
                <a:latin typeface="+mj-lt"/>
                <a:ea typeface="+mj-ea"/>
                <a:cs typeface="+mj-cs"/>
              </a:rPr>
              <a:t> to each factor</a:t>
            </a:r>
          </a:p>
        </p:txBody>
      </p:sp>
      <p:sp>
        <p:nvSpPr>
          <p:cNvPr id="3" name="TextBox 2">
            <a:extLst>
              <a:ext uri="{FF2B5EF4-FFF2-40B4-BE49-F238E27FC236}">
                <a16:creationId xmlns:a16="http://schemas.microsoft.com/office/drawing/2014/main" id="{605A9C93-C12F-4746-83D2-5A72EC2223D4}"/>
              </a:ext>
            </a:extLst>
          </p:cNvPr>
          <p:cNvSpPr txBox="1"/>
          <p:nvPr/>
        </p:nvSpPr>
        <p:spPr>
          <a:xfrm>
            <a:off x="587829" y="610205"/>
            <a:ext cx="3657600" cy="523220"/>
          </a:xfrm>
          <a:prstGeom prst="rect">
            <a:avLst/>
          </a:prstGeom>
          <a:noFill/>
        </p:spPr>
        <p:txBody>
          <a:bodyPr wrap="square" rtlCol="0">
            <a:spAutoFit/>
          </a:bodyPr>
          <a:lstStyle/>
          <a:p>
            <a:pPr algn="ctr"/>
            <a:r>
              <a:rPr lang="en-CA" sz="2800" b="1" dirty="0">
                <a:solidFill>
                  <a:schemeClr val="bg1"/>
                </a:solidFill>
              </a:rPr>
              <a:t>The Global Approach</a:t>
            </a:r>
          </a:p>
        </p:txBody>
      </p:sp>
    </p:spTree>
    <p:extLst>
      <p:ext uri="{BB962C8B-B14F-4D97-AF65-F5344CB8AC3E}">
        <p14:creationId xmlns:p14="http://schemas.microsoft.com/office/powerpoint/2010/main" val="3101345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3930" y="0"/>
            <a:ext cx="5076825" cy="76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88372" y="912292"/>
            <a:ext cx="462466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Environment</a:t>
            </a:r>
          </a:p>
        </p:txBody>
      </p:sp>
    </p:spTree>
    <p:extLst>
      <p:ext uri="{BB962C8B-B14F-4D97-AF65-F5344CB8AC3E}">
        <p14:creationId xmlns:p14="http://schemas.microsoft.com/office/powerpoint/2010/main" val="208331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txBody>
          <a:bodyPr/>
          <a:lstStyle/>
          <a:p>
            <a:endParaRPr lang="en-US"/>
          </a:p>
        </p:txBody>
      </p:sp>
      <p:pic>
        <p:nvPicPr>
          <p:cNvPr id="4" name="Picture 2" descr="A close up of a sign&#10;&#10;Description generated with high confidence">
            <a:extLst>
              <a:ext uri="{FF2B5EF4-FFF2-40B4-BE49-F238E27FC236}">
                <a16:creationId xmlns:a16="http://schemas.microsoft.com/office/drawing/2014/main" id="{0062FBB7-66F7-4E0D-B1F2-7525B16DA00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5234510" y="610205"/>
            <a:ext cx="6392170" cy="58807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071596-FFFD-422F-92D4-98301DE20262}"/>
              </a:ext>
            </a:extLst>
          </p:cNvPr>
          <p:cNvSpPr>
            <a:spLocks noGrp="1"/>
          </p:cNvSpPr>
          <p:nvPr>
            <p:ph type="title"/>
          </p:nvPr>
        </p:nvSpPr>
        <p:spPr>
          <a:xfrm>
            <a:off x="430770" y="1522811"/>
            <a:ext cx="4144534" cy="4578804"/>
          </a:xfrm>
        </p:spPr>
        <p:txBody>
          <a:bodyPr vert="horz" lIns="91440" tIns="45720" rIns="91440" bIns="45720" rtlCol="0" anchor="ctr">
            <a:normAutofit/>
          </a:bodyPr>
          <a:lstStyle/>
          <a:p>
            <a:pPr>
              <a:lnSpc>
                <a:spcPct val="70000"/>
              </a:lnSpc>
            </a:pPr>
            <a:r>
              <a:rPr lang="en-US" sz="2800" kern="1200" dirty="0">
                <a:solidFill>
                  <a:schemeClr val="bg1"/>
                </a:solidFill>
                <a:latin typeface="+mj-lt"/>
                <a:ea typeface="+mj-ea"/>
                <a:cs typeface="+mj-cs"/>
              </a:rPr>
              <a:t>Consists of 5 factors that will affect how a client is moved:</a:t>
            </a:r>
            <a:br>
              <a:rPr lang="en-US" sz="2800" dirty="0">
                <a:solidFill>
                  <a:schemeClr val="bg1"/>
                </a:solidFill>
              </a:rPr>
            </a:br>
            <a:br>
              <a:rPr lang="en-US" sz="2800" dirty="0">
                <a:solidFill>
                  <a:schemeClr val="bg1"/>
                </a:solidFill>
              </a:rPr>
            </a:br>
            <a:r>
              <a:rPr lang="en-US" sz="2800" kern="1200" dirty="0">
                <a:solidFill>
                  <a:schemeClr val="bg1"/>
                </a:solidFill>
                <a:latin typeface="+mj-lt"/>
                <a:ea typeface="+mj-ea"/>
                <a:cs typeface="+mj-cs"/>
              </a:rPr>
              <a:t>Each factor needs to be considered, and allows a caregiver to organize how a transfer will be executed</a:t>
            </a:r>
            <a:br>
              <a:rPr lang="en-US" sz="2800" kern="1200" dirty="0">
                <a:solidFill>
                  <a:schemeClr val="bg1"/>
                </a:solidFill>
                <a:latin typeface="+mj-lt"/>
                <a:ea typeface="+mj-ea"/>
                <a:cs typeface="+mj-cs"/>
              </a:rPr>
            </a:br>
            <a:br>
              <a:rPr lang="en-US" sz="2800" kern="1200" dirty="0">
                <a:solidFill>
                  <a:schemeClr val="bg1"/>
                </a:solidFill>
                <a:latin typeface="+mj-lt"/>
                <a:ea typeface="+mj-ea"/>
                <a:cs typeface="+mj-cs"/>
              </a:rPr>
            </a:br>
            <a:br>
              <a:rPr lang="en-US" sz="2800" dirty="0">
                <a:solidFill>
                  <a:schemeClr val="bg1"/>
                </a:solidFill>
              </a:rPr>
            </a:br>
            <a:r>
              <a:rPr lang="en-US" sz="2800" kern="1200" dirty="0">
                <a:solidFill>
                  <a:schemeClr val="bg1"/>
                </a:solidFill>
                <a:latin typeface="+mj-lt"/>
                <a:ea typeface="+mj-ea"/>
                <a:cs typeface="+mj-cs"/>
              </a:rPr>
              <a:t>The caregiver will adapt the transfer to respect the realities </a:t>
            </a:r>
            <a:r>
              <a:rPr lang="en-US" sz="2800" dirty="0">
                <a:solidFill>
                  <a:schemeClr val="bg1"/>
                </a:solidFill>
              </a:rPr>
              <a:t>related</a:t>
            </a:r>
            <a:r>
              <a:rPr lang="en-US" sz="2800" kern="1200" dirty="0">
                <a:solidFill>
                  <a:schemeClr val="bg1"/>
                </a:solidFill>
                <a:latin typeface="+mj-lt"/>
                <a:ea typeface="+mj-ea"/>
                <a:cs typeface="+mj-cs"/>
              </a:rPr>
              <a:t> to each factor</a:t>
            </a:r>
          </a:p>
        </p:txBody>
      </p:sp>
      <p:sp>
        <p:nvSpPr>
          <p:cNvPr id="3" name="TextBox 2">
            <a:extLst>
              <a:ext uri="{FF2B5EF4-FFF2-40B4-BE49-F238E27FC236}">
                <a16:creationId xmlns:a16="http://schemas.microsoft.com/office/drawing/2014/main" id="{605A9C93-C12F-4746-83D2-5A72EC2223D4}"/>
              </a:ext>
            </a:extLst>
          </p:cNvPr>
          <p:cNvSpPr txBox="1"/>
          <p:nvPr/>
        </p:nvSpPr>
        <p:spPr>
          <a:xfrm>
            <a:off x="587829" y="610205"/>
            <a:ext cx="3657600" cy="523220"/>
          </a:xfrm>
          <a:prstGeom prst="rect">
            <a:avLst/>
          </a:prstGeom>
          <a:noFill/>
        </p:spPr>
        <p:txBody>
          <a:bodyPr wrap="square" rtlCol="0">
            <a:spAutoFit/>
          </a:bodyPr>
          <a:lstStyle/>
          <a:p>
            <a:pPr algn="ctr"/>
            <a:r>
              <a:rPr lang="en-CA" sz="2800" b="1" dirty="0">
                <a:solidFill>
                  <a:schemeClr val="bg1"/>
                </a:solidFill>
              </a:rPr>
              <a:t>The Global Approach</a:t>
            </a:r>
          </a:p>
        </p:txBody>
      </p:sp>
    </p:spTree>
    <p:extLst>
      <p:ext uri="{BB962C8B-B14F-4D97-AF65-F5344CB8AC3E}">
        <p14:creationId xmlns:p14="http://schemas.microsoft.com/office/powerpoint/2010/main" val="3405769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4975" y="0"/>
            <a:ext cx="8175625" cy="6089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591781"/>
            <a:ext cx="331481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Equipment</a:t>
            </a:r>
          </a:p>
        </p:txBody>
      </p:sp>
    </p:spTree>
    <p:extLst>
      <p:ext uri="{BB962C8B-B14F-4D97-AF65-F5344CB8AC3E}">
        <p14:creationId xmlns:p14="http://schemas.microsoft.com/office/powerpoint/2010/main" val="158336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02938999"/>
              </p:ext>
            </p:extLst>
          </p:nvPr>
        </p:nvGraphicFramePr>
        <p:xfrm>
          <a:off x="1708878" y="3"/>
          <a:ext cx="8694295" cy="6730594"/>
        </p:xfrm>
        <a:graphic>
          <a:graphicData uri="http://schemas.openxmlformats.org/drawingml/2006/table">
            <a:tbl>
              <a:tblPr firstRow="1" firstCol="1" bandRow="1">
                <a:tableStyleId>{5C22544A-7EE6-4342-B048-85BDC9FD1C3A}</a:tableStyleId>
              </a:tblPr>
              <a:tblGrid>
                <a:gridCol w="5327707">
                  <a:extLst>
                    <a:ext uri="{9D8B030D-6E8A-4147-A177-3AD203B41FA5}">
                      <a16:colId xmlns:a16="http://schemas.microsoft.com/office/drawing/2014/main" val="20000"/>
                    </a:ext>
                  </a:extLst>
                </a:gridCol>
                <a:gridCol w="3366588">
                  <a:extLst>
                    <a:ext uri="{9D8B030D-6E8A-4147-A177-3AD203B41FA5}">
                      <a16:colId xmlns:a16="http://schemas.microsoft.com/office/drawing/2014/main" val="20001"/>
                    </a:ext>
                  </a:extLst>
                </a:gridCol>
              </a:tblGrid>
              <a:tr h="395917">
                <a:tc gridSpan="2">
                  <a:txBody>
                    <a:bodyPr/>
                    <a:lstStyle/>
                    <a:p>
                      <a:pPr marL="0" marR="0" algn="ctr">
                        <a:lnSpc>
                          <a:spcPct val="115000"/>
                        </a:lnSpc>
                        <a:spcBef>
                          <a:spcPts val="0"/>
                        </a:spcBef>
                        <a:spcAft>
                          <a:spcPts val="0"/>
                        </a:spcAft>
                      </a:pPr>
                      <a:r>
                        <a:rPr lang="en-US" sz="2400" dirty="0">
                          <a:effectLst/>
                        </a:rPr>
                        <a:t>Client’s need for assistance with a transfer</a:t>
                      </a:r>
                      <a:endParaRPr lang="en-US" sz="2400" dirty="0">
                        <a:effectLst/>
                        <a:latin typeface="Calibri"/>
                        <a:ea typeface="Calibri"/>
                        <a:cs typeface="Times New Roman"/>
                      </a:endParaRPr>
                    </a:p>
                  </a:txBody>
                  <a:tcPr marL="68580" marR="68580" marT="0" marB="0">
                    <a:solidFill>
                      <a:schemeClr val="tx1">
                        <a:lumMod val="85000"/>
                        <a:lumOff val="15000"/>
                      </a:schemeClr>
                    </a:solidFill>
                  </a:tcPr>
                </a:tc>
                <a:tc hMerge="1">
                  <a:txBody>
                    <a:bodyPr/>
                    <a:lstStyle/>
                    <a:p>
                      <a:endParaRPr lang="en-US"/>
                    </a:p>
                  </a:txBody>
                  <a:tcPr/>
                </a:tc>
                <a:extLst>
                  <a:ext uri="{0D108BD9-81ED-4DB2-BD59-A6C34878D82A}">
                    <a16:rowId xmlns:a16="http://schemas.microsoft.com/office/drawing/2014/main" val="10000"/>
                  </a:ext>
                </a:extLst>
              </a:tr>
              <a:tr h="395917">
                <a:tc>
                  <a:txBody>
                    <a:bodyPr/>
                    <a:lstStyle/>
                    <a:p>
                      <a:pPr marL="0" marR="0">
                        <a:lnSpc>
                          <a:spcPct val="115000"/>
                        </a:lnSpc>
                        <a:spcBef>
                          <a:spcPts val="0"/>
                        </a:spcBef>
                        <a:spcAft>
                          <a:spcPts val="0"/>
                        </a:spcAft>
                      </a:pPr>
                      <a:r>
                        <a:rPr lang="en-US" sz="2400" dirty="0">
                          <a:effectLst/>
                        </a:rPr>
                        <a:t>Client’s capabilities</a:t>
                      </a:r>
                      <a:endParaRPr lang="en-US" sz="2400" dirty="0">
                        <a:effectLst/>
                        <a:latin typeface="Calibri"/>
                        <a:ea typeface="Calibri"/>
                        <a:cs typeface="Times New Roman"/>
                      </a:endParaRPr>
                    </a:p>
                  </a:txBody>
                  <a:tcPr marL="68580" marR="68580" marT="0" marB="0">
                    <a:solidFill>
                      <a:schemeClr val="accent2">
                        <a:lumMod val="75000"/>
                      </a:schemeClr>
                    </a:solidFill>
                  </a:tcPr>
                </a:tc>
                <a:tc>
                  <a:txBody>
                    <a:bodyPr/>
                    <a:lstStyle/>
                    <a:p>
                      <a:pPr marL="0" marR="0">
                        <a:lnSpc>
                          <a:spcPct val="115000"/>
                        </a:lnSpc>
                        <a:spcBef>
                          <a:spcPts val="0"/>
                        </a:spcBef>
                        <a:spcAft>
                          <a:spcPts val="0"/>
                        </a:spcAft>
                      </a:pPr>
                      <a:r>
                        <a:rPr lang="en-US" sz="2400" dirty="0">
                          <a:effectLst/>
                        </a:rPr>
                        <a:t> </a:t>
                      </a:r>
                      <a:endParaRPr lang="en-US" sz="2400" dirty="0">
                        <a:effectLst/>
                        <a:latin typeface="Calibri"/>
                        <a:ea typeface="Calibri"/>
                        <a:cs typeface="Times New Roman"/>
                      </a:endParaRPr>
                    </a:p>
                  </a:txBody>
                  <a:tcPr marL="68580" marR="68580" marT="0" marB="0">
                    <a:solidFill>
                      <a:schemeClr val="bg2">
                        <a:lumMod val="75000"/>
                      </a:schemeClr>
                    </a:solidFill>
                  </a:tcPr>
                </a:tc>
                <a:extLst>
                  <a:ext uri="{0D108BD9-81ED-4DB2-BD59-A6C34878D82A}">
                    <a16:rowId xmlns:a16="http://schemas.microsoft.com/office/drawing/2014/main" val="10001"/>
                  </a:ext>
                </a:extLst>
              </a:tr>
              <a:tr h="5938748">
                <a:tc>
                  <a:txBody>
                    <a:bodyPr/>
                    <a:lstStyle/>
                    <a:p>
                      <a:pPr marL="342900" marR="0" lvl="0" indent="-342900">
                        <a:lnSpc>
                          <a:spcPct val="115000"/>
                        </a:lnSpc>
                        <a:spcBef>
                          <a:spcPts val="0"/>
                        </a:spcBef>
                        <a:spcAft>
                          <a:spcPts val="0"/>
                        </a:spcAft>
                        <a:buFont typeface="Symbol"/>
                        <a:buChar char=""/>
                      </a:pPr>
                      <a:r>
                        <a:rPr lang="en-US" sz="2200" dirty="0">
                          <a:effectLst/>
                        </a:rPr>
                        <a:t>Able to perform the natural movement required for the transfer</a:t>
                      </a:r>
                    </a:p>
                    <a:p>
                      <a:pPr marL="342900" marR="0" lvl="0" indent="-342900">
                        <a:lnSpc>
                          <a:spcPct val="115000"/>
                        </a:lnSpc>
                        <a:spcBef>
                          <a:spcPts val="0"/>
                        </a:spcBef>
                        <a:spcAft>
                          <a:spcPts val="0"/>
                        </a:spcAft>
                        <a:buFont typeface="Symbol"/>
                        <a:buChar char=""/>
                      </a:pPr>
                      <a:endParaRPr lang="en-US" sz="2200" dirty="0">
                        <a:effectLst/>
                      </a:endParaRPr>
                    </a:p>
                    <a:p>
                      <a:pPr marL="342900" marR="0" lvl="0" indent="-342900">
                        <a:lnSpc>
                          <a:spcPct val="115000"/>
                        </a:lnSpc>
                        <a:spcBef>
                          <a:spcPts val="0"/>
                        </a:spcBef>
                        <a:spcAft>
                          <a:spcPts val="0"/>
                        </a:spcAft>
                        <a:buFont typeface="Symbol"/>
                        <a:buChar char=""/>
                      </a:pPr>
                      <a:r>
                        <a:rPr lang="en-US" sz="2200" dirty="0">
                          <a:effectLst/>
                        </a:rPr>
                        <a:t>Sufficient strength, balance and coordination in arms and legs to perform the transfer or use the equipment</a:t>
                      </a:r>
                    </a:p>
                    <a:p>
                      <a:pPr marL="342900" marR="0" lvl="0" indent="-342900">
                        <a:lnSpc>
                          <a:spcPct val="115000"/>
                        </a:lnSpc>
                        <a:spcBef>
                          <a:spcPts val="0"/>
                        </a:spcBef>
                        <a:spcAft>
                          <a:spcPts val="0"/>
                        </a:spcAft>
                        <a:buFont typeface="Symbol"/>
                        <a:buChar char=""/>
                      </a:pPr>
                      <a:endParaRPr lang="en-US" sz="2200" dirty="0">
                        <a:effectLst/>
                      </a:endParaRPr>
                    </a:p>
                    <a:p>
                      <a:pPr marL="342900" marR="0" lvl="0" indent="-342900">
                        <a:lnSpc>
                          <a:spcPct val="115000"/>
                        </a:lnSpc>
                        <a:spcBef>
                          <a:spcPts val="0"/>
                        </a:spcBef>
                        <a:spcAft>
                          <a:spcPts val="0"/>
                        </a:spcAft>
                        <a:buFont typeface="Symbol"/>
                        <a:buChar char=""/>
                      </a:pPr>
                      <a:r>
                        <a:rPr lang="en-US" sz="2200" dirty="0">
                          <a:effectLst/>
                        </a:rPr>
                        <a:t>Needs help to choose and direct one’s actions: lacks initiative and motivation, is fearful, has memory problems, is disoriented about what movements to make, is apathetic, hesitant, etc.</a:t>
                      </a:r>
                    </a:p>
                  </a:txBody>
                  <a:tcPr marL="68580" marR="68580" marT="0" marB="0">
                    <a:solidFill>
                      <a:schemeClr val="tx1"/>
                    </a:solidFill>
                  </a:tcPr>
                </a:tc>
                <a:tc>
                  <a:txBody>
                    <a:bodyPr/>
                    <a:lstStyle/>
                    <a:p>
                      <a:pPr marL="0" marR="0" algn="ctr">
                        <a:lnSpc>
                          <a:spcPct val="115000"/>
                        </a:lnSpc>
                        <a:spcBef>
                          <a:spcPts val="0"/>
                        </a:spcBef>
                        <a:spcAft>
                          <a:spcPts val="0"/>
                        </a:spcAft>
                      </a:pPr>
                      <a:r>
                        <a:rPr lang="en-US" sz="2400" dirty="0">
                          <a:effectLst/>
                        </a:rPr>
                        <a:t> </a:t>
                      </a:r>
                    </a:p>
                    <a:p>
                      <a:pPr marL="0" marR="0" algn="ctr">
                        <a:lnSpc>
                          <a:spcPct val="115000"/>
                        </a:lnSpc>
                        <a:spcBef>
                          <a:spcPts val="0"/>
                        </a:spcBef>
                        <a:spcAft>
                          <a:spcPts val="0"/>
                        </a:spcAft>
                      </a:pPr>
                      <a:r>
                        <a:rPr lang="en-US" sz="2400" dirty="0">
                          <a:effectLst/>
                        </a:rPr>
                        <a:t> </a:t>
                      </a:r>
                    </a:p>
                    <a:p>
                      <a:pPr marL="0" marR="0" algn="ctr">
                        <a:lnSpc>
                          <a:spcPct val="115000"/>
                        </a:lnSpc>
                        <a:spcBef>
                          <a:spcPts val="0"/>
                        </a:spcBef>
                        <a:spcAft>
                          <a:spcPts val="0"/>
                        </a:spcAft>
                      </a:pPr>
                      <a:r>
                        <a:rPr lang="en-US" sz="2400" dirty="0">
                          <a:effectLst/>
                        </a:rPr>
                        <a:t> </a:t>
                      </a:r>
                    </a:p>
                    <a:p>
                      <a:pPr marL="0" marR="0" algn="ctr">
                        <a:lnSpc>
                          <a:spcPct val="115000"/>
                        </a:lnSpc>
                        <a:spcBef>
                          <a:spcPts val="0"/>
                        </a:spcBef>
                        <a:spcAft>
                          <a:spcPts val="0"/>
                        </a:spcAft>
                      </a:pPr>
                      <a:r>
                        <a:rPr lang="en-US" sz="2400" dirty="0">
                          <a:effectLst/>
                        </a:rPr>
                        <a:t> </a:t>
                      </a:r>
                    </a:p>
                    <a:p>
                      <a:pPr marL="0" marR="0" algn="ctr">
                        <a:lnSpc>
                          <a:spcPct val="115000"/>
                        </a:lnSpc>
                        <a:spcBef>
                          <a:spcPts val="0"/>
                        </a:spcBef>
                        <a:spcAft>
                          <a:spcPts val="0"/>
                        </a:spcAft>
                      </a:pPr>
                      <a:endParaRPr lang="en-US" sz="2400" dirty="0">
                        <a:effectLst/>
                      </a:endParaRPr>
                    </a:p>
                    <a:p>
                      <a:pPr marL="0" marR="0" algn="ctr">
                        <a:lnSpc>
                          <a:spcPct val="115000"/>
                        </a:lnSpc>
                        <a:spcBef>
                          <a:spcPts val="0"/>
                        </a:spcBef>
                        <a:spcAft>
                          <a:spcPts val="0"/>
                        </a:spcAft>
                      </a:pPr>
                      <a:r>
                        <a:rPr lang="en-US" sz="2400" dirty="0">
                          <a:effectLst/>
                        </a:rPr>
                        <a:t>Requires supervision</a:t>
                      </a:r>
                      <a:endParaRPr lang="en-US" sz="2400" dirty="0">
                        <a:effectLst/>
                        <a:latin typeface="Calibri"/>
                        <a:ea typeface="Calibri"/>
                        <a:cs typeface="Times New Roman"/>
                      </a:endParaRPr>
                    </a:p>
                  </a:txBody>
                  <a:tcPr marL="68580" marR="68580" marT="0" marB="0">
                    <a:solidFill>
                      <a:schemeClr val="bg2">
                        <a:lumMod val="9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77032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01999211"/>
              </p:ext>
            </p:extLst>
          </p:nvPr>
        </p:nvGraphicFramePr>
        <p:xfrm>
          <a:off x="1524000" y="1"/>
          <a:ext cx="9144000" cy="6857999"/>
        </p:xfrm>
        <a:graphic>
          <a:graphicData uri="http://schemas.openxmlformats.org/drawingml/2006/table">
            <a:tbl>
              <a:tblPr firstRow="1" firstCol="1" bandRow="1">
                <a:tableStyleId>{5C22544A-7EE6-4342-B048-85BDC9FD1C3A}</a:tableStyleId>
              </a:tblPr>
              <a:tblGrid>
                <a:gridCol w="5603278">
                  <a:extLst>
                    <a:ext uri="{9D8B030D-6E8A-4147-A177-3AD203B41FA5}">
                      <a16:colId xmlns:a16="http://schemas.microsoft.com/office/drawing/2014/main" val="20000"/>
                    </a:ext>
                  </a:extLst>
                </a:gridCol>
                <a:gridCol w="3540722">
                  <a:extLst>
                    <a:ext uri="{9D8B030D-6E8A-4147-A177-3AD203B41FA5}">
                      <a16:colId xmlns:a16="http://schemas.microsoft.com/office/drawing/2014/main" val="20001"/>
                    </a:ext>
                  </a:extLst>
                </a:gridCol>
              </a:tblGrid>
              <a:tr h="731622">
                <a:tc gridSpan="2">
                  <a:txBody>
                    <a:bodyPr/>
                    <a:lstStyle/>
                    <a:p>
                      <a:pPr marL="0" marR="0" algn="ctr">
                        <a:lnSpc>
                          <a:spcPct val="115000"/>
                        </a:lnSpc>
                        <a:spcBef>
                          <a:spcPts val="0"/>
                        </a:spcBef>
                        <a:spcAft>
                          <a:spcPts val="0"/>
                        </a:spcAft>
                      </a:pPr>
                      <a:r>
                        <a:rPr lang="en-US" sz="2800" dirty="0">
                          <a:effectLst/>
                        </a:rPr>
                        <a:t>Client’s need for assistance with a transfer</a:t>
                      </a:r>
                      <a:endParaRPr lang="en-US" sz="2800" dirty="0">
                        <a:effectLst/>
                        <a:latin typeface="Calibri"/>
                        <a:ea typeface="Calibri"/>
                        <a:cs typeface="Times New Roman"/>
                      </a:endParaRPr>
                    </a:p>
                  </a:txBody>
                  <a:tcPr marL="68580" marR="68580" marT="0" marB="0">
                    <a:solidFill>
                      <a:schemeClr val="tx1">
                        <a:lumMod val="85000"/>
                        <a:lumOff val="15000"/>
                      </a:schemeClr>
                    </a:solidFill>
                  </a:tcPr>
                </a:tc>
                <a:tc hMerge="1">
                  <a:txBody>
                    <a:bodyPr/>
                    <a:lstStyle/>
                    <a:p>
                      <a:endParaRPr lang="en-US"/>
                    </a:p>
                  </a:txBody>
                  <a:tcPr/>
                </a:tc>
                <a:extLst>
                  <a:ext uri="{0D108BD9-81ED-4DB2-BD59-A6C34878D82A}">
                    <a16:rowId xmlns:a16="http://schemas.microsoft.com/office/drawing/2014/main" val="10000"/>
                  </a:ext>
                </a:extLst>
              </a:tr>
              <a:tr h="731622">
                <a:tc>
                  <a:txBody>
                    <a:bodyPr/>
                    <a:lstStyle/>
                    <a:p>
                      <a:pPr marL="0" marR="0">
                        <a:lnSpc>
                          <a:spcPct val="115000"/>
                        </a:lnSpc>
                        <a:spcBef>
                          <a:spcPts val="0"/>
                        </a:spcBef>
                        <a:spcAft>
                          <a:spcPts val="0"/>
                        </a:spcAft>
                      </a:pPr>
                      <a:r>
                        <a:rPr lang="en-US" sz="2800" dirty="0">
                          <a:effectLst/>
                        </a:rPr>
                        <a:t>Client’s capabilities</a:t>
                      </a:r>
                      <a:endParaRPr lang="en-US" sz="2800" dirty="0">
                        <a:effectLst/>
                        <a:latin typeface="Calibri"/>
                        <a:ea typeface="Calibri"/>
                        <a:cs typeface="Times New Roman"/>
                      </a:endParaRPr>
                    </a:p>
                  </a:txBody>
                  <a:tcPr marL="68580" marR="68580" marT="0" marB="0">
                    <a:solidFill>
                      <a:schemeClr val="accent2">
                        <a:lumMod val="75000"/>
                      </a:schemeClr>
                    </a:solidFill>
                  </a:tcPr>
                </a:tc>
                <a:tc>
                  <a:txBody>
                    <a:bodyPr/>
                    <a:lstStyle/>
                    <a:p>
                      <a:pPr marL="0" marR="0">
                        <a:lnSpc>
                          <a:spcPct val="115000"/>
                        </a:lnSpc>
                        <a:spcBef>
                          <a:spcPts val="0"/>
                        </a:spcBef>
                        <a:spcAft>
                          <a:spcPts val="0"/>
                        </a:spcAft>
                      </a:pPr>
                      <a:r>
                        <a:rPr lang="en-US" sz="2800" dirty="0">
                          <a:effectLst/>
                        </a:rPr>
                        <a:t> </a:t>
                      </a:r>
                      <a:endParaRPr lang="en-US" sz="2800" dirty="0">
                        <a:effectLst/>
                        <a:latin typeface="Calibri"/>
                        <a:ea typeface="Calibri"/>
                        <a:cs typeface="Times New Roman"/>
                      </a:endParaRPr>
                    </a:p>
                  </a:txBody>
                  <a:tcPr marL="68580" marR="68580" marT="0" marB="0">
                    <a:solidFill>
                      <a:schemeClr val="bg2">
                        <a:lumMod val="75000"/>
                      </a:schemeClr>
                    </a:solidFill>
                  </a:tcPr>
                </a:tc>
                <a:extLst>
                  <a:ext uri="{0D108BD9-81ED-4DB2-BD59-A6C34878D82A}">
                    <a16:rowId xmlns:a16="http://schemas.microsoft.com/office/drawing/2014/main" val="10001"/>
                  </a:ext>
                </a:extLst>
              </a:tr>
              <a:tr h="5394755">
                <a:tc>
                  <a:txBody>
                    <a:bodyPr/>
                    <a:lstStyle/>
                    <a:p>
                      <a:pPr marL="342900" marR="0" lvl="0" indent="-342900">
                        <a:lnSpc>
                          <a:spcPct val="115000"/>
                        </a:lnSpc>
                        <a:spcBef>
                          <a:spcPts val="0"/>
                        </a:spcBef>
                        <a:spcAft>
                          <a:spcPts val="0"/>
                        </a:spcAft>
                        <a:buFont typeface="Symbol"/>
                        <a:buChar char=""/>
                      </a:pPr>
                      <a:r>
                        <a:rPr lang="en-US" sz="2800" dirty="0">
                          <a:effectLst/>
                        </a:rPr>
                        <a:t>Inadequate strength to initiate the natural movement required for the transfer</a:t>
                      </a:r>
                    </a:p>
                    <a:p>
                      <a:pPr marL="342900" marR="0" lvl="0" indent="-342900">
                        <a:lnSpc>
                          <a:spcPct val="115000"/>
                        </a:lnSpc>
                        <a:spcBef>
                          <a:spcPts val="0"/>
                        </a:spcBef>
                        <a:spcAft>
                          <a:spcPts val="0"/>
                        </a:spcAft>
                        <a:buFont typeface="Symbol"/>
                        <a:buChar char=""/>
                      </a:pPr>
                      <a:r>
                        <a:rPr lang="en-US" sz="2800" dirty="0">
                          <a:effectLst/>
                        </a:rPr>
                        <a:t>Weight bearing is possible.</a:t>
                      </a:r>
                    </a:p>
                    <a:p>
                      <a:pPr marL="342900" marR="0" lvl="0" indent="-342900">
                        <a:lnSpc>
                          <a:spcPct val="115000"/>
                        </a:lnSpc>
                        <a:spcBef>
                          <a:spcPts val="0"/>
                        </a:spcBef>
                        <a:spcAft>
                          <a:spcPts val="0"/>
                        </a:spcAft>
                        <a:buFont typeface="Symbol"/>
                        <a:buChar char=""/>
                      </a:pPr>
                      <a:r>
                        <a:rPr lang="en-US" sz="2800" dirty="0">
                          <a:effectLst/>
                        </a:rPr>
                        <a:t>Balance and/or coordination problems</a:t>
                      </a:r>
                    </a:p>
                    <a:p>
                      <a:pPr marL="342900" marR="0" lvl="0" indent="-342900">
                        <a:lnSpc>
                          <a:spcPct val="115000"/>
                        </a:lnSpc>
                        <a:spcBef>
                          <a:spcPts val="0"/>
                        </a:spcBef>
                        <a:spcAft>
                          <a:spcPts val="0"/>
                        </a:spcAft>
                        <a:buFont typeface="Symbol"/>
                        <a:buChar char=""/>
                      </a:pPr>
                      <a:r>
                        <a:rPr lang="en-US" sz="2800" dirty="0">
                          <a:effectLst/>
                        </a:rPr>
                        <a:t>Able to choose and direct one’s actions or must be helped to choose and direct one’s actions</a:t>
                      </a:r>
                    </a:p>
                    <a:p>
                      <a:pPr marL="0" marR="0">
                        <a:lnSpc>
                          <a:spcPct val="115000"/>
                        </a:lnSpc>
                        <a:spcBef>
                          <a:spcPts val="0"/>
                        </a:spcBef>
                        <a:spcAft>
                          <a:spcPts val="0"/>
                        </a:spcAft>
                      </a:pPr>
                      <a:r>
                        <a:rPr lang="en-US" sz="2800" dirty="0">
                          <a:effectLst/>
                        </a:rPr>
                        <a:t> </a:t>
                      </a:r>
                      <a:endParaRPr lang="en-US" sz="2800" dirty="0">
                        <a:effectLst/>
                        <a:latin typeface="Calibri"/>
                        <a:ea typeface="Calibri"/>
                        <a:cs typeface="Times New Roman"/>
                      </a:endParaRPr>
                    </a:p>
                  </a:txBody>
                  <a:tcPr marL="68580" marR="68580" marT="0" marB="0">
                    <a:solidFill>
                      <a:schemeClr val="tx1"/>
                    </a:solidFill>
                  </a:tcPr>
                </a:tc>
                <a:tc>
                  <a:txBody>
                    <a:bodyPr/>
                    <a:lstStyle/>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Needs physical assistance to compensate for partial disability</a:t>
                      </a:r>
                      <a:endParaRPr lang="en-US" sz="2800" dirty="0">
                        <a:effectLst/>
                        <a:latin typeface="Calibri"/>
                        <a:ea typeface="Calibri"/>
                        <a:cs typeface="Times New Roman"/>
                      </a:endParaRPr>
                    </a:p>
                  </a:txBody>
                  <a:tcPr marL="68580" marR="68580" marT="0" marB="0">
                    <a:solidFill>
                      <a:schemeClr val="bg2">
                        <a:lumMod val="9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0567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14189758"/>
              </p:ext>
            </p:extLst>
          </p:nvPr>
        </p:nvGraphicFramePr>
        <p:xfrm>
          <a:off x="1524000" y="3"/>
          <a:ext cx="9144000" cy="7019441"/>
        </p:xfrm>
        <a:graphic>
          <a:graphicData uri="http://schemas.openxmlformats.org/drawingml/2006/table">
            <a:tbl>
              <a:tblPr firstRow="1" firstCol="1" bandRow="1">
                <a:tableStyleId>{5C22544A-7EE6-4342-B048-85BDC9FD1C3A}</a:tableStyleId>
              </a:tblPr>
              <a:tblGrid>
                <a:gridCol w="5603278">
                  <a:extLst>
                    <a:ext uri="{9D8B030D-6E8A-4147-A177-3AD203B41FA5}">
                      <a16:colId xmlns:a16="http://schemas.microsoft.com/office/drawing/2014/main" val="20000"/>
                    </a:ext>
                  </a:extLst>
                </a:gridCol>
                <a:gridCol w="3540722">
                  <a:extLst>
                    <a:ext uri="{9D8B030D-6E8A-4147-A177-3AD203B41FA5}">
                      <a16:colId xmlns:a16="http://schemas.microsoft.com/office/drawing/2014/main" val="20001"/>
                    </a:ext>
                  </a:extLst>
                </a:gridCol>
              </a:tblGrid>
              <a:tr h="825131">
                <a:tc gridSpan="2">
                  <a:txBody>
                    <a:bodyPr/>
                    <a:lstStyle/>
                    <a:p>
                      <a:pPr marL="0" marR="0" algn="ctr">
                        <a:lnSpc>
                          <a:spcPct val="115000"/>
                        </a:lnSpc>
                        <a:spcBef>
                          <a:spcPts val="0"/>
                        </a:spcBef>
                        <a:spcAft>
                          <a:spcPts val="0"/>
                        </a:spcAft>
                      </a:pPr>
                      <a:r>
                        <a:rPr lang="en-US" sz="2800" dirty="0">
                          <a:effectLst/>
                        </a:rPr>
                        <a:t>Client’s need for assistance with a transfer</a:t>
                      </a:r>
                      <a:endParaRPr lang="en-US" sz="2800" dirty="0">
                        <a:effectLst/>
                        <a:latin typeface="Calibri"/>
                        <a:ea typeface="Calibri"/>
                        <a:cs typeface="Times New Roman"/>
                      </a:endParaRPr>
                    </a:p>
                  </a:txBody>
                  <a:tcPr marL="68580" marR="68580" marT="0" marB="0">
                    <a:solidFill>
                      <a:schemeClr val="tx1">
                        <a:lumMod val="85000"/>
                        <a:lumOff val="15000"/>
                      </a:schemeClr>
                    </a:solidFill>
                  </a:tcPr>
                </a:tc>
                <a:tc hMerge="1">
                  <a:txBody>
                    <a:bodyPr/>
                    <a:lstStyle/>
                    <a:p>
                      <a:endParaRPr lang="en-US"/>
                    </a:p>
                  </a:txBody>
                  <a:tcPr/>
                </a:tc>
                <a:extLst>
                  <a:ext uri="{0D108BD9-81ED-4DB2-BD59-A6C34878D82A}">
                    <a16:rowId xmlns:a16="http://schemas.microsoft.com/office/drawing/2014/main" val="10000"/>
                  </a:ext>
                </a:extLst>
              </a:tr>
              <a:tr h="825131">
                <a:tc>
                  <a:txBody>
                    <a:bodyPr/>
                    <a:lstStyle/>
                    <a:p>
                      <a:pPr marL="0" marR="0">
                        <a:lnSpc>
                          <a:spcPct val="115000"/>
                        </a:lnSpc>
                        <a:spcBef>
                          <a:spcPts val="0"/>
                        </a:spcBef>
                        <a:spcAft>
                          <a:spcPts val="0"/>
                        </a:spcAft>
                      </a:pPr>
                      <a:r>
                        <a:rPr lang="en-US" sz="2800" dirty="0">
                          <a:effectLst/>
                        </a:rPr>
                        <a:t>Client’s capabilities</a:t>
                      </a:r>
                      <a:endParaRPr lang="en-US" sz="2800" dirty="0">
                        <a:effectLst/>
                        <a:latin typeface="Calibri"/>
                        <a:ea typeface="Calibri"/>
                        <a:cs typeface="Times New Roman"/>
                      </a:endParaRPr>
                    </a:p>
                  </a:txBody>
                  <a:tcPr marL="68580" marR="68580" marT="0" marB="0">
                    <a:solidFill>
                      <a:schemeClr val="accent2">
                        <a:lumMod val="75000"/>
                      </a:schemeClr>
                    </a:solidFill>
                  </a:tcPr>
                </a:tc>
                <a:tc>
                  <a:txBody>
                    <a:bodyPr/>
                    <a:lstStyle/>
                    <a:p>
                      <a:pPr marL="0" marR="0">
                        <a:lnSpc>
                          <a:spcPct val="115000"/>
                        </a:lnSpc>
                        <a:spcBef>
                          <a:spcPts val="0"/>
                        </a:spcBef>
                        <a:spcAft>
                          <a:spcPts val="0"/>
                        </a:spcAft>
                      </a:pPr>
                      <a:r>
                        <a:rPr lang="en-US" sz="2800" dirty="0">
                          <a:effectLst/>
                        </a:rPr>
                        <a:t> </a:t>
                      </a:r>
                      <a:endParaRPr lang="en-US" sz="2800" dirty="0">
                        <a:effectLst/>
                        <a:latin typeface="Calibri"/>
                        <a:ea typeface="Calibri"/>
                        <a:cs typeface="Times New Roman"/>
                      </a:endParaRPr>
                    </a:p>
                  </a:txBody>
                  <a:tcPr marL="68580" marR="68580" marT="0" marB="0">
                    <a:solidFill>
                      <a:schemeClr val="bg2">
                        <a:lumMod val="75000"/>
                      </a:schemeClr>
                    </a:solidFill>
                  </a:tcPr>
                </a:tc>
                <a:extLst>
                  <a:ext uri="{0D108BD9-81ED-4DB2-BD59-A6C34878D82A}">
                    <a16:rowId xmlns:a16="http://schemas.microsoft.com/office/drawing/2014/main" val="10001"/>
                  </a:ext>
                </a:extLst>
              </a:tr>
              <a:tr h="5207737">
                <a:tc>
                  <a:txBody>
                    <a:bodyPr/>
                    <a:lstStyle/>
                    <a:p>
                      <a:pPr marL="342900" marR="0" lvl="0" indent="-342900">
                        <a:lnSpc>
                          <a:spcPct val="115000"/>
                        </a:lnSpc>
                        <a:spcBef>
                          <a:spcPts val="0"/>
                        </a:spcBef>
                        <a:spcAft>
                          <a:spcPts val="0"/>
                        </a:spcAft>
                        <a:buFont typeface="Symbol"/>
                        <a:buChar char=""/>
                      </a:pPr>
                      <a:r>
                        <a:rPr lang="en-US" sz="2800" dirty="0">
                          <a:effectLst/>
                        </a:rPr>
                        <a:t>Unable to perform the natural movement required for the transfer</a:t>
                      </a:r>
                    </a:p>
                    <a:p>
                      <a:pPr marL="342900" marR="0" lvl="0" indent="-342900">
                        <a:lnSpc>
                          <a:spcPct val="115000"/>
                        </a:lnSpc>
                        <a:spcBef>
                          <a:spcPts val="0"/>
                        </a:spcBef>
                        <a:spcAft>
                          <a:spcPts val="0"/>
                        </a:spcAft>
                        <a:buFont typeface="Symbol"/>
                        <a:buChar char=""/>
                      </a:pPr>
                      <a:r>
                        <a:rPr lang="en-US" sz="2800" dirty="0">
                          <a:effectLst/>
                        </a:rPr>
                        <a:t>No weight bearing</a:t>
                      </a:r>
                    </a:p>
                    <a:p>
                      <a:pPr marL="342900" marR="0" lvl="0" indent="-342900">
                        <a:lnSpc>
                          <a:spcPct val="115000"/>
                        </a:lnSpc>
                        <a:spcBef>
                          <a:spcPts val="0"/>
                        </a:spcBef>
                        <a:spcAft>
                          <a:spcPts val="0"/>
                        </a:spcAft>
                        <a:buFont typeface="Symbol"/>
                        <a:buChar char=""/>
                      </a:pPr>
                      <a:r>
                        <a:rPr lang="en-US" sz="2800" dirty="0">
                          <a:effectLst/>
                        </a:rPr>
                        <a:t>Unable to make a significant effort in the transfer</a:t>
                      </a:r>
                    </a:p>
                    <a:p>
                      <a:pPr marL="342900" marR="0" lvl="0" indent="-342900">
                        <a:lnSpc>
                          <a:spcPct val="115000"/>
                        </a:lnSpc>
                        <a:spcBef>
                          <a:spcPts val="0"/>
                        </a:spcBef>
                        <a:spcAft>
                          <a:spcPts val="0"/>
                        </a:spcAft>
                        <a:buFont typeface="Symbol"/>
                        <a:buChar char=""/>
                      </a:pPr>
                      <a:r>
                        <a:rPr lang="en-US" sz="2800" dirty="0">
                          <a:effectLst/>
                        </a:rPr>
                        <a:t>Able or unable to choose and direct one’s actions. Sometimes this is related to a client’s cognitive functioning</a:t>
                      </a:r>
                    </a:p>
                    <a:p>
                      <a:pPr marL="0" marR="0">
                        <a:lnSpc>
                          <a:spcPct val="115000"/>
                        </a:lnSpc>
                        <a:spcBef>
                          <a:spcPts val="0"/>
                        </a:spcBef>
                        <a:spcAft>
                          <a:spcPts val="0"/>
                        </a:spcAft>
                      </a:pPr>
                      <a:r>
                        <a:rPr lang="en-US" sz="2800" dirty="0">
                          <a:effectLst/>
                        </a:rPr>
                        <a:t> </a:t>
                      </a:r>
                      <a:endParaRPr lang="en-US" sz="2800" dirty="0">
                        <a:effectLst/>
                        <a:latin typeface="Calibri"/>
                        <a:ea typeface="Calibri"/>
                        <a:cs typeface="Times New Roman"/>
                      </a:endParaRPr>
                    </a:p>
                  </a:txBody>
                  <a:tcPr marL="68580" marR="68580" marT="0" marB="0">
                    <a:solidFill>
                      <a:schemeClr val="tx1">
                        <a:lumMod val="95000"/>
                        <a:lumOff val="5000"/>
                      </a:schemeClr>
                    </a:solidFill>
                  </a:tcPr>
                </a:tc>
                <a:tc>
                  <a:txBody>
                    <a:bodyPr/>
                    <a:lstStyle/>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 </a:t>
                      </a:r>
                    </a:p>
                    <a:p>
                      <a:pPr marL="0" marR="0" algn="ctr">
                        <a:lnSpc>
                          <a:spcPct val="100000"/>
                        </a:lnSpc>
                        <a:spcBef>
                          <a:spcPts val="0"/>
                        </a:spcBef>
                        <a:spcAft>
                          <a:spcPts val="0"/>
                        </a:spcAft>
                      </a:pPr>
                      <a:r>
                        <a:rPr lang="en-US" sz="2800" dirty="0">
                          <a:effectLst/>
                        </a:rPr>
                        <a:t>Needs physical assistance to compensate for total disability</a:t>
                      </a:r>
                      <a:endParaRPr lang="en-US" sz="2800" dirty="0">
                        <a:effectLst/>
                        <a:latin typeface="Calibri"/>
                        <a:ea typeface="Calibri"/>
                        <a:cs typeface="Times New Roman"/>
                      </a:endParaRPr>
                    </a:p>
                  </a:txBody>
                  <a:tcPr marL="68580" marR="68580" marT="0" marB="0">
                    <a:solidFill>
                      <a:schemeClr val="bg2">
                        <a:lumMod val="9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79288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DB23A7-315B-4C4D-AE31-0C1F6F6749FC}"/>
              </a:ext>
            </a:extLst>
          </p:cNvPr>
          <p:cNvSpPr>
            <a:spLocks noGrp="1"/>
          </p:cNvSpPr>
          <p:nvPr>
            <p:ph type="title"/>
          </p:nvPr>
        </p:nvSpPr>
        <p:spPr>
          <a:xfrm>
            <a:off x="767290" y="1780661"/>
            <a:ext cx="3582073" cy="1463472"/>
          </a:xfrm>
        </p:spPr>
        <p:txBody>
          <a:bodyPr anchor="t">
            <a:normAutofit/>
          </a:bodyPr>
          <a:lstStyle/>
          <a:p>
            <a:r>
              <a:rPr lang="en-CA" sz="4800">
                <a:solidFill>
                  <a:schemeClr val="bg1"/>
                </a:solidFill>
              </a:rPr>
              <a:t>Levels of Assistance</a:t>
            </a:r>
          </a:p>
        </p:txBody>
      </p:sp>
      <p:grpSp>
        <p:nvGrpSpPr>
          <p:cNvPr id="15" name="Group 14">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6"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7"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descr="Diagram&#10;&#10;Description automatically generated">
            <a:extLst>
              <a:ext uri="{FF2B5EF4-FFF2-40B4-BE49-F238E27FC236}">
                <a16:creationId xmlns:a16="http://schemas.microsoft.com/office/drawing/2014/main" id="{9A1DC128-D461-4225-9DEC-F83C3BE6226A}"/>
              </a:ext>
            </a:extLst>
          </p:cNvPr>
          <p:cNvPicPr>
            <a:picLocks noChangeAspect="1"/>
          </p:cNvPicPr>
          <p:nvPr/>
        </p:nvPicPr>
        <p:blipFill>
          <a:blip r:embed="rId2"/>
          <a:stretch>
            <a:fillRect/>
          </a:stretch>
        </p:blipFill>
        <p:spPr>
          <a:xfrm>
            <a:off x="5413399" y="106100"/>
            <a:ext cx="6798773" cy="6645800"/>
          </a:xfrm>
          <a:prstGeom prst="rect">
            <a:avLst/>
          </a:prstGeom>
        </p:spPr>
      </p:pic>
    </p:spTree>
    <p:extLst>
      <p:ext uri="{BB962C8B-B14F-4D97-AF65-F5344CB8AC3E}">
        <p14:creationId xmlns:p14="http://schemas.microsoft.com/office/powerpoint/2010/main" val="2243306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29807D-4CDA-4EEC-ABA5-A46F10B9A319}"/>
              </a:ext>
            </a:extLst>
          </p:cNvPr>
          <p:cNvSpPr/>
          <p:nvPr/>
        </p:nvSpPr>
        <p:spPr>
          <a:xfrm>
            <a:off x="3258125" y="198735"/>
            <a:ext cx="5751959" cy="1107996"/>
          </a:xfrm>
          <a:prstGeom prst="rect">
            <a:avLst/>
          </a:prstGeom>
          <a:noFill/>
        </p:spPr>
        <p:txBody>
          <a:bodyPr wrap="none" lIns="91440" tIns="45720" rIns="91440" bIns="45720">
            <a:spAutoFit/>
          </a:bodyPr>
          <a:lstStyle/>
          <a:p>
            <a:pPr algn="ctr"/>
            <a:r>
              <a:rPr lang="en-US" sz="6600" b="1" cap="none" spc="0" dirty="0">
                <a:ln w="0"/>
                <a:solidFill>
                  <a:schemeClr val="accent1"/>
                </a:solidFill>
                <a:effectLst>
                  <a:outerShdw blurRad="38100" dist="25400" dir="5400000" algn="ctr" rotWithShape="0">
                    <a:srgbClr val="6E747A">
                      <a:alpha val="43000"/>
                    </a:srgbClr>
                  </a:outerShdw>
                </a:effectLst>
              </a:rPr>
              <a:t>Communication</a:t>
            </a:r>
          </a:p>
        </p:txBody>
      </p:sp>
      <p:pic>
        <p:nvPicPr>
          <p:cNvPr id="3076" name="Picture 4" descr="Image result for communication">
            <a:extLst>
              <a:ext uri="{FF2B5EF4-FFF2-40B4-BE49-F238E27FC236}">
                <a16:creationId xmlns:a16="http://schemas.microsoft.com/office/drawing/2014/main" id="{DF250704-8E03-430C-BBEE-CF3E1E7DC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0757" y="2486523"/>
            <a:ext cx="4041775" cy="4114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454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5719" y="827677"/>
            <a:ext cx="8486918" cy="600164"/>
          </a:xfrm>
          <a:prstGeom prst="rect">
            <a:avLst/>
          </a:prstGeom>
          <a:noFill/>
        </p:spPr>
        <p:txBody>
          <a:bodyPr wrap="square" rtlCol="0">
            <a:spAutoFit/>
          </a:bodyPr>
          <a:lstStyle/>
          <a:p>
            <a:r>
              <a:rPr lang="en-US" sz="3300" b="1" dirty="0">
                <a:solidFill>
                  <a:srgbClr val="0070C0"/>
                </a:solidFill>
              </a:rPr>
              <a:t>Establish Good Communication With the Client</a:t>
            </a:r>
          </a:p>
        </p:txBody>
      </p:sp>
      <p:sp>
        <p:nvSpPr>
          <p:cNvPr id="3" name="TextBox 2"/>
          <p:cNvSpPr txBox="1"/>
          <p:nvPr/>
        </p:nvSpPr>
        <p:spPr>
          <a:xfrm>
            <a:off x="1981200" y="2057400"/>
            <a:ext cx="4343400" cy="2739211"/>
          </a:xfrm>
          <a:prstGeom prst="rect">
            <a:avLst/>
          </a:prstGeom>
          <a:noFill/>
        </p:spPr>
        <p:txBody>
          <a:bodyPr wrap="square" rtlCol="0">
            <a:spAutoFit/>
          </a:bodyPr>
          <a:lstStyle/>
          <a:p>
            <a:r>
              <a:rPr lang="en-US" sz="3200" b="1" dirty="0">
                <a:solidFill>
                  <a:schemeClr val="tx2">
                    <a:lumMod val="75000"/>
                  </a:schemeClr>
                </a:solidFill>
              </a:rPr>
              <a:t>Before</a:t>
            </a:r>
          </a:p>
          <a:p>
            <a:pPr marL="342900" indent="-342900">
              <a:buFont typeface="Arial" charset="0"/>
              <a:buChar char="•"/>
            </a:pPr>
            <a:r>
              <a:rPr lang="en-US" sz="2000" dirty="0"/>
              <a:t>Make Contact – eye contact </a:t>
            </a:r>
            <a:r>
              <a:rPr lang="en-US" sz="2000" dirty="0">
                <a:solidFill>
                  <a:srgbClr val="FF0000"/>
                </a:solidFill>
              </a:rPr>
              <a:t>(if appropriate)</a:t>
            </a:r>
            <a:endParaRPr lang="en-US" sz="2000" dirty="0"/>
          </a:p>
          <a:p>
            <a:pPr marL="342900" indent="-342900">
              <a:buFont typeface="Arial" charset="0"/>
              <a:buChar char="•"/>
            </a:pPr>
            <a:r>
              <a:rPr lang="en-US" sz="2000" dirty="0"/>
              <a:t>Encourage him/her to participate to the extent of his/her abilities – explain what is going to happen and what he/she needs to do</a:t>
            </a:r>
          </a:p>
          <a:p>
            <a:pPr marL="342900" indent="-342900">
              <a:buFont typeface="Arial" charset="0"/>
              <a:buChar char="•"/>
            </a:pPr>
            <a:r>
              <a:rPr lang="en-US" sz="2000" b="1" u="sng" dirty="0"/>
              <a:t>Tell him/her the starting code</a:t>
            </a:r>
          </a:p>
        </p:txBody>
      </p:sp>
      <p:sp>
        <p:nvSpPr>
          <p:cNvPr id="5" name="TextBox 4"/>
          <p:cNvSpPr txBox="1"/>
          <p:nvPr/>
        </p:nvSpPr>
        <p:spPr>
          <a:xfrm>
            <a:off x="6750570" y="2057400"/>
            <a:ext cx="3733800" cy="2431435"/>
          </a:xfrm>
          <a:prstGeom prst="rect">
            <a:avLst/>
          </a:prstGeom>
          <a:noFill/>
        </p:spPr>
        <p:txBody>
          <a:bodyPr wrap="square" rtlCol="0">
            <a:spAutoFit/>
          </a:bodyPr>
          <a:lstStyle/>
          <a:p>
            <a:r>
              <a:rPr lang="en-US" sz="3200" b="1" dirty="0">
                <a:solidFill>
                  <a:schemeClr val="tx2">
                    <a:lumMod val="75000"/>
                  </a:schemeClr>
                </a:solidFill>
              </a:rPr>
              <a:t>During</a:t>
            </a:r>
          </a:p>
          <a:p>
            <a:pPr marL="342900" indent="-342900">
              <a:buFont typeface="Arial" charset="0"/>
              <a:buChar char="•"/>
            </a:pPr>
            <a:r>
              <a:rPr lang="en-US" sz="2000" dirty="0"/>
              <a:t>Remind him/her what to do, step by step</a:t>
            </a:r>
          </a:p>
          <a:p>
            <a:pPr marL="342900" indent="-342900">
              <a:buFont typeface="Arial" charset="0"/>
              <a:buChar char="•"/>
            </a:pPr>
            <a:r>
              <a:rPr lang="en-US" sz="2000" dirty="0"/>
              <a:t>Encourage him/her </a:t>
            </a:r>
          </a:p>
          <a:p>
            <a:pPr marL="342900" indent="-342900">
              <a:buFont typeface="Arial" charset="0"/>
              <a:buChar char="•"/>
            </a:pPr>
            <a:r>
              <a:rPr lang="en-US" sz="2000" dirty="0"/>
              <a:t>Make sure he/she is feeling alright and is able to continue</a:t>
            </a:r>
          </a:p>
          <a:p>
            <a:pPr marL="342900" indent="-342900">
              <a:buFont typeface="Arial" charset="0"/>
              <a:buChar char="•"/>
            </a:pPr>
            <a:r>
              <a:rPr lang="en-US" sz="2000" dirty="0"/>
              <a:t>Maintain eye contact</a:t>
            </a:r>
          </a:p>
        </p:txBody>
      </p:sp>
      <p:sp>
        <p:nvSpPr>
          <p:cNvPr id="6" name="TextBox 5"/>
          <p:cNvSpPr txBox="1"/>
          <p:nvPr/>
        </p:nvSpPr>
        <p:spPr>
          <a:xfrm>
            <a:off x="3810000" y="4885084"/>
            <a:ext cx="4572000" cy="1508105"/>
          </a:xfrm>
          <a:prstGeom prst="rect">
            <a:avLst/>
          </a:prstGeom>
          <a:noFill/>
        </p:spPr>
        <p:txBody>
          <a:bodyPr wrap="square" rtlCol="0">
            <a:spAutoFit/>
          </a:bodyPr>
          <a:lstStyle/>
          <a:p>
            <a:r>
              <a:rPr lang="en-US" sz="3200" b="1" dirty="0">
                <a:solidFill>
                  <a:schemeClr val="tx2">
                    <a:lumMod val="75000"/>
                  </a:schemeClr>
                </a:solidFill>
              </a:rPr>
              <a:t>After</a:t>
            </a:r>
          </a:p>
          <a:p>
            <a:pPr marL="342900" indent="-342900">
              <a:buFont typeface="Arial" charset="0"/>
              <a:buChar char="•"/>
            </a:pPr>
            <a:r>
              <a:rPr lang="en-US" sz="2000" dirty="0"/>
              <a:t>Reflection with the client</a:t>
            </a:r>
          </a:p>
          <a:p>
            <a:endParaRPr lang="en-US" sz="2000" dirty="0"/>
          </a:p>
          <a:p>
            <a:endParaRPr lang="en-US" sz="2000" dirty="0"/>
          </a:p>
        </p:txBody>
      </p:sp>
      <p:pic>
        <p:nvPicPr>
          <p:cNvPr id="4098" name="Picture 2" descr="Image result for communication">
            <a:extLst>
              <a:ext uri="{FF2B5EF4-FFF2-40B4-BE49-F238E27FC236}">
                <a16:creationId xmlns:a16="http://schemas.microsoft.com/office/drawing/2014/main" id="{0242F4D2-62E5-4FB2-8F52-2ECC14D5A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661" y="101763"/>
            <a:ext cx="2308622" cy="1296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852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367" y="245683"/>
            <a:ext cx="9992820" cy="769441"/>
          </a:xfrm>
          <a:prstGeom prst="rect">
            <a:avLst/>
          </a:prstGeom>
        </p:spPr>
        <p:txBody>
          <a:bodyPr wrap="square">
            <a:spAutoFit/>
          </a:bodyPr>
          <a:lstStyle/>
          <a:p>
            <a:r>
              <a:rPr lang="en-US" sz="4400" b="1" dirty="0">
                <a:solidFill>
                  <a:srgbClr val="0070C0"/>
                </a:solidFill>
              </a:rPr>
              <a:t>Establish Good Team Communication </a:t>
            </a:r>
          </a:p>
        </p:txBody>
      </p:sp>
      <p:pic>
        <p:nvPicPr>
          <p:cNvPr id="2050" name="Picture 2" descr="C:\Documents and Settings\ekuchinsky\Local Settings\Temporary Internet Files\Content.IE5\P4Z4TCAG\MC91022094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55993" y="872738"/>
            <a:ext cx="3124200" cy="1562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0491" y="1926950"/>
            <a:ext cx="6259152" cy="3046988"/>
          </a:xfrm>
          <a:prstGeom prst="rect">
            <a:avLst/>
          </a:prstGeom>
          <a:noFill/>
        </p:spPr>
        <p:txBody>
          <a:bodyPr wrap="square" rtlCol="0">
            <a:spAutoFit/>
          </a:bodyPr>
          <a:lstStyle/>
          <a:p>
            <a:r>
              <a:rPr lang="en-US" sz="3200" b="1" dirty="0"/>
              <a:t>Before</a:t>
            </a:r>
            <a:endParaRPr lang="en-US" sz="2000" dirty="0"/>
          </a:p>
          <a:p>
            <a:pPr marL="342900" indent="-342900">
              <a:buFont typeface="Arial" charset="0"/>
              <a:buChar char="•"/>
            </a:pPr>
            <a:r>
              <a:rPr lang="en-US" sz="2000" dirty="0"/>
              <a:t>Share relevant information about the client and the task at hand</a:t>
            </a:r>
          </a:p>
          <a:p>
            <a:pPr marL="457200" indent="-457200">
              <a:buFont typeface="Arial" charset="0"/>
              <a:buChar char="•"/>
            </a:pPr>
            <a:r>
              <a:rPr lang="en-US" sz="2000" dirty="0"/>
              <a:t>Agree on:</a:t>
            </a:r>
          </a:p>
          <a:p>
            <a:r>
              <a:rPr lang="en-US" sz="2000" dirty="0"/>
              <a:t>	-Who will lead the transfer</a:t>
            </a:r>
          </a:p>
          <a:p>
            <a:r>
              <a:rPr lang="en-US" sz="2000" dirty="0"/>
              <a:t>	-Strategy, steps and role of each caregiver     	and the client</a:t>
            </a:r>
          </a:p>
          <a:p>
            <a:r>
              <a:rPr lang="en-US" sz="2000" dirty="0"/>
              <a:t>	-Preparation of equipment and workspace</a:t>
            </a:r>
          </a:p>
          <a:p>
            <a:r>
              <a:rPr lang="en-US" sz="2000" dirty="0"/>
              <a:t>	-Positioning, holds and movements</a:t>
            </a:r>
            <a:endParaRPr lang="en-US" sz="3200" dirty="0"/>
          </a:p>
        </p:txBody>
      </p:sp>
      <p:sp>
        <p:nvSpPr>
          <p:cNvPr id="4" name="TextBox 3"/>
          <p:cNvSpPr txBox="1"/>
          <p:nvPr/>
        </p:nvSpPr>
        <p:spPr>
          <a:xfrm>
            <a:off x="7313951" y="1926950"/>
            <a:ext cx="4366242" cy="2616101"/>
          </a:xfrm>
          <a:prstGeom prst="rect">
            <a:avLst/>
          </a:prstGeom>
          <a:noFill/>
        </p:spPr>
        <p:txBody>
          <a:bodyPr wrap="square" rtlCol="0">
            <a:spAutoFit/>
          </a:bodyPr>
          <a:lstStyle/>
          <a:p>
            <a:r>
              <a:rPr lang="en-US" sz="3200" b="1" dirty="0"/>
              <a:t>During</a:t>
            </a:r>
          </a:p>
          <a:p>
            <a:pPr marL="342900" indent="-342900">
              <a:buFont typeface="Arial" charset="0"/>
              <a:buChar char="•"/>
            </a:pPr>
            <a:r>
              <a:rPr lang="en-US" sz="2000" dirty="0"/>
              <a:t>Speak one at a time</a:t>
            </a:r>
          </a:p>
          <a:p>
            <a:pPr marL="342900" indent="-342900">
              <a:buFont typeface="Arial" charset="0"/>
              <a:buChar char="•"/>
            </a:pPr>
            <a:r>
              <a:rPr lang="en-US" sz="2000" dirty="0"/>
              <a:t>Give instructions and reminders about the steps</a:t>
            </a:r>
          </a:p>
          <a:p>
            <a:pPr marL="342900" indent="-342900">
              <a:buFont typeface="Arial" charset="0"/>
              <a:buChar char="•"/>
            </a:pPr>
            <a:r>
              <a:rPr lang="en-US" sz="2000" dirty="0"/>
              <a:t>Stop when necessary</a:t>
            </a:r>
          </a:p>
          <a:p>
            <a:pPr marL="342900" indent="-342900">
              <a:buFont typeface="Arial" charset="0"/>
              <a:buChar char="•"/>
            </a:pPr>
            <a:r>
              <a:rPr lang="en-US" sz="2000" dirty="0"/>
              <a:t>Give the start signal for each step</a:t>
            </a:r>
          </a:p>
          <a:p>
            <a:pPr marL="457200" indent="-457200">
              <a:buFont typeface="Arial" charset="0"/>
              <a:buChar char="•"/>
            </a:pPr>
            <a:endParaRPr lang="en-US" sz="3200" dirty="0"/>
          </a:p>
        </p:txBody>
      </p:sp>
      <p:sp>
        <p:nvSpPr>
          <p:cNvPr id="5" name="TextBox 4"/>
          <p:cNvSpPr txBox="1"/>
          <p:nvPr/>
        </p:nvSpPr>
        <p:spPr>
          <a:xfrm>
            <a:off x="2498003" y="5197475"/>
            <a:ext cx="7239000" cy="892552"/>
          </a:xfrm>
          <a:prstGeom prst="rect">
            <a:avLst/>
          </a:prstGeom>
          <a:noFill/>
        </p:spPr>
        <p:txBody>
          <a:bodyPr wrap="square" rtlCol="0">
            <a:spAutoFit/>
          </a:bodyPr>
          <a:lstStyle/>
          <a:p>
            <a:pPr algn="ctr"/>
            <a:r>
              <a:rPr lang="en-US" sz="3200" b="1" dirty="0"/>
              <a:t>After</a:t>
            </a:r>
          </a:p>
          <a:p>
            <a:pPr algn="ctr"/>
            <a:r>
              <a:rPr lang="en-US" sz="2000" dirty="0"/>
              <a:t>Exchange feedback about the transfer</a:t>
            </a:r>
          </a:p>
        </p:txBody>
      </p:sp>
    </p:spTree>
    <p:extLst>
      <p:ext uri="{BB962C8B-B14F-4D97-AF65-F5344CB8AC3E}">
        <p14:creationId xmlns:p14="http://schemas.microsoft.com/office/powerpoint/2010/main" val="2867868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Rectangle 1">
            <a:extLst>
              <a:ext uri="{FF2B5EF4-FFF2-40B4-BE49-F238E27FC236}">
                <a16:creationId xmlns:a16="http://schemas.microsoft.com/office/drawing/2014/main" id="{92AF241E-CC5D-455D-ABEE-3F7AAE5A3B38}"/>
              </a:ext>
            </a:extLst>
          </p:cNvPr>
          <p:cNvSpPr/>
          <p:nvPr/>
        </p:nvSpPr>
        <p:spPr>
          <a:xfrm>
            <a:off x="1047280" y="759805"/>
            <a:ext cx="1030652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ln w="0"/>
                <a:solidFill>
                  <a:srgbClr val="FFFFFF"/>
                </a:solidFill>
                <a:effectLst>
                  <a:outerShdw blurRad="38100" dist="25400" dir="5400000" algn="ctr" rotWithShape="0">
                    <a:srgbClr val="6E747A">
                      <a:alpha val="43000"/>
                    </a:srgbClr>
                  </a:outerShdw>
                </a:effectLst>
                <a:latin typeface="+mj-lt"/>
                <a:ea typeface="+mj-ea"/>
                <a:cs typeface="+mj-cs"/>
              </a:rPr>
              <a:t>Supervision</a:t>
            </a:r>
          </a:p>
        </p:txBody>
      </p:sp>
      <p:sp>
        <p:nvSpPr>
          <p:cNvPr id="4" name="Rectangle 3">
            <a:extLst>
              <a:ext uri="{FF2B5EF4-FFF2-40B4-BE49-F238E27FC236}">
                <a16:creationId xmlns:a16="http://schemas.microsoft.com/office/drawing/2014/main" id="{4C65A87E-87E4-47FD-AE03-CB3A618BB19F}"/>
              </a:ext>
            </a:extLst>
          </p:cNvPr>
          <p:cNvSpPr/>
          <p:nvPr/>
        </p:nvSpPr>
        <p:spPr>
          <a:xfrm>
            <a:off x="1137084" y="2523744"/>
            <a:ext cx="10126911" cy="3727834"/>
          </a:xfrm>
          <a:prstGeom prst="rect">
            <a:avLst/>
          </a:prstGeom>
        </p:spPr>
        <p:txBody>
          <a:bodyPr vert="horz" lIns="91440" tIns="45720" rIns="91440" bIns="45720" rtlCol="0">
            <a:normAutofit/>
          </a:bodyPr>
          <a:lstStyle/>
          <a:p>
            <a:pPr marR="0" lvl="0" indent="-228600">
              <a:lnSpc>
                <a:spcPct val="90000"/>
              </a:lnSpc>
              <a:spcBef>
                <a:spcPts val="0"/>
              </a:spcBef>
              <a:spcAft>
                <a:spcPts val="600"/>
              </a:spcAft>
              <a:buFont typeface="Arial" panose="020B0604020202020204" pitchFamily="34" charset="0"/>
              <a:buChar char="•"/>
            </a:pPr>
            <a:r>
              <a:rPr lang="en-US" sz="3200" dirty="0"/>
              <a:t>A client requires supervision when he/she needs help to choose and direct his/her actions: </a:t>
            </a:r>
          </a:p>
          <a:p>
            <a:pPr marL="285750" marR="0" lvl="0" indent="-228600">
              <a:lnSpc>
                <a:spcPct val="90000"/>
              </a:lnSpc>
              <a:spcBef>
                <a:spcPts val="0"/>
              </a:spcBef>
              <a:spcAft>
                <a:spcPts val="600"/>
              </a:spcAft>
              <a:buFont typeface="Arial" panose="020B0604020202020204" pitchFamily="34" charset="0"/>
              <a:buChar char="•"/>
            </a:pPr>
            <a:r>
              <a:rPr lang="en-US" sz="3200" dirty="0"/>
              <a:t>lacks initiative and motivation</a:t>
            </a:r>
          </a:p>
          <a:p>
            <a:pPr marL="285750" marR="0" lvl="0" indent="-228600">
              <a:lnSpc>
                <a:spcPct val="90000"/>
              </a:lnSpc>
              <a:spcBef>
                <a:spcPts val="0"/>
              </a:spcBef>
              <a:spcAft>
                <a:spcPts val="600"/>
              </a:spcAft>
              <a:buFont typeface="Arial" panose="020B0604020202020204" pitchFamily="34" charset="0"/>
              <a:buChar char="•"/>
            </a:pPr>
            <a:r>
              <a:rPr lang="en-US" sz="3200" dirty="0"/>
              <a:t>is fearful</a:t>
            </a:r>
          </a:p>
          <a:p>
            <a:pPr marL="285750" marR="0" lvl="0" indent="-228600">
              <a:lnSpc>
                <a:spcPct val="90000"/>
              </a:lnSpc>
              <a:spcBef>
                <a:spcPts val="0"/>
              </a:spcBef>
              <a:spcAft>
                <a:spcPts val="600"/>
              </a:spcAft>
              <a:buFont typeface="Arial" panose="020B0604020202020204" pitchFamily="34" charset="0"/>
              <a:buChar char="•"/>
            </a:pPr>
            <a:r>
              <a:rPr lang="en-US" sz="3200" dirty="0"/>
              <a:t>has memory problems</a:t>
            </a:r>
          </a:p>
          <a:p>
            <a:pPr marL="285750" marR="0" lvl="0" indent="-228600">
              <a:lnSpc>
                <a:spcPct val="90000"/>
              </a:lnSpc>
              <a:spcBef>
                <a:spcPts val="0"/>
              </a:spcBef>
              <a:spcAft>
                <a:spcPts val="600"/>
              </a:spcAft>
              <a:buFont typeface="Arial" panose="020B0604020202020204" pitchFamily="34" charset="0"/>
              <a:buChar char="•"/>
            </a:pPr>
            <a:r>
              <a:rPr lang="en-US" sz="3200" dirty="0"/>
              <a:t>is disoriented about what movements to make</a:t>
            </a:r>
          </a:p>
          <a:p>
            <a:pPr marL="285750" marR="0" lvl="0" indent="-228600">
              <a:lnSpc>
                <a:spcPct val="90000"/>
              </a:lnSpc>
              <a:spcBef>
                <a:spcPts val="0"/>
              </a:spcBef>
              <a:spcAft>
                <a:spcPts val="600"/>
              </a:spcAft>
              <a:buFont typeface="Arial" panose="020B0604020202020204" pitchFamily="34" charset="0"/>
              <a:buChar char="•"/>
            </a:pPr>
            <a:r>
              <a:rPr lang="en-US" sz="3200" dirty="0"/>
              <a:t>hesitant or non-compliant</a:t>
            </a:r>
          </a:p>
        </p:txBody>
      </p:sp>
    </p:spTree>
    <p:extLst>
      <p:ext uri="{BB962C8B-B14F-4D97-AF65-F5344CB8AC3E}">
        <p14:creationId xmlns:p14="http://schemas.microsoft.com/office/powerpoint/2010/main" val="2157261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863029" y="1012004"/>
            <a:ext cx="3416158" cy="479540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a:solidFill>
                  <a:srgbClr val="FFFFFF"/>
                </a:solidFill>
                <a:effectLst>
                  <a:outerShdw blurRad="38100" dist="38100" dir="2700000" algn="tl">
                    <a:srgbClr val="000000">
                      <a:alpha val="43137"/>
                    </a:srgbClr>
                  </a:outerShdw>
                </a:effectLst>
                <a:latin typeface="+mj-lt"/>
                <a:ea typeface="+mj-ea"/>
                <a:cs typeface="+mj-cs"/>
              </a:rPr>
              <a:t>When supervising a client:</a:t>
            </a:r>
          </a:p>
        </p:txBody>
      </p:sp>
      <p:graphicFrame>
        <p:nvGraphicFramePr>
          <p:cNvPr id="16" name="TextBox 2">
            <a:extLst>
              <a:ext uri="{FF2B5EF4-FFF2-40B4-BE49-F238E27FC236}">
                <a16:creationId xmlns:a16="http://schemas.microsoft.com/office/drawing/2014/main" id="{B9D8B4BD-E0F0-47EA-8D62-AC93E9F86270}"/>
              </a:ext>
            </a:extLst>
          </p:cNvPr>
          <p:cNvGraphicFramePr/>
          <p:nvPr>
            <p:extLst>
              <p:ext uri="{D42A27DB-BD31-4B8C-83A1-F6EECF244321}">
                <p14:modId xmlns:p14="http://schemas.microsoft.com/office/powerpoint/2010/main" val="259402628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2455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762000" y="1141712"/>
            <a:ext cx="7848600" cy="1171692"/>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400" b="1">
                <a:latin typeface="+mj-lt"/>
                <a:ea typeface="+mj-ea"/>
                <a:cs typeface="+mj-cs"/>
              </a:rPr>
              <a:t>Natural </a:t>
            </a:r>
          </a:p>
          <a:p>
            <a:pPr>
              <a:lnSpc>
                <a:spcPct val="90000"/>
              </a:lnSpc>
              <a:spcBef>
                <a:spcPct val="0"/>
              </a:spcBef>
              <a:spcAft>
                <a:spcPts val="600"/>
              </a:spcAft>
            </a:pPr>
            <a:r>
              <a:rPr lang="en-US" sz="3400" b="1">
                <a:latin typeface="+mj-lt"/>
                <a:ea typeface="+mj-ea"/>
                <a:cs typeface="+mj-cs"/>
              </a:rPr>
              <a:t>Movements</a:t>
            </a:r>
          </a:p>
        </p:txBody>
      </p:sp>
      <p:cxnSp>
        <p:nvCxnSpPr>
          <p:cNvPr id="3085" name="Straight Connector 3084">
            <a:extLst>
              <a:ext uri="{FF2B5EF4-FFF2-40B4-BE49-F238E27FC236}">
                <a16:creationId xmlns:a16="http://schemas.microsoft.com/office/drawing/2014/main" id="{192712F8-36FA-35DF-0CE8-4098D93322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076" name="Picture 4" descr="Image result for sit to stand">
            <a:extLst>
              <a:ext uri="{FF2B5EF4-FFF2-40B4-BE49-F238E27FC236}">
                <a16:creationId xmlns:a16="http://schemas.microsoft.com/office/drawing/2014/main" id="{2CB407C8-1E63-4F46-BA7F-D870D3FA09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5139" y="2468885"/>
            <a:ext cx="4786403" cy="250089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getting up off the floor">
            <a:extLst>
              <a:ext uri="{FF2B5EF4-FFF2-40B4-BE49-F238E27FC236}">
                <a16:creationId xmlns:a16="http://schemas.microsoft.com/office/drawing/2014/main" id="{13DDC8DA-197A-4C29-AC9C-AEF3F745B96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02321" y="3729746"/>
            <a:ext cx="5149258" cy="1235821"/>
          </a:xfrm>
          <a:prstGeom prst="rect">
            <a:avLst/>
          </a:prstGeom>
          <a:noFill/>
          <a:extLst>
            <a:ext uri="{909E8E84-426E-40DD-AFC4-6F175D3DCCD1}">
              <a14:hiddenFill xmlns:a14="http://schemas.microsoft.com/office/drawing/2010/main">
                <a:solidFill>
                  <a:srgbClr val="FFFFFF"/>
                </a:solidFill>
              </a14:hiddenFill>
            </a:ext>
          </a:extLst>
        </p:spPr>
      </p:pic>
      <p:cxnSp>
        <p:nvCxnSpPr>
          <p:cNvPr id="3087" name="Straight Connector 3086">
            <a:extLst>
              <a:ext uri="{FF2B5EF4-FFF2-40B4-BE49-F238E27FC236}">
                <a16:creationId xmlns:a16="http://schemas.microsoft.com/office/drawing/2014/main" id="{AF9469B9-6468-5B6A-E832-8D45903884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8897" y="5231580"/>
            <a:ext cx="10459156"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345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Bef>
                <a:spcPct val="0"/>
              </a:spcBef>
              <a:spcAft>
                <a:spcPts val="600"/>
              </a:spcAft>
              <a:buFont typeface="Arial" panose="020B0604020202020204" pitchFamily="34" charset="0"/>
              <a:buChar char="•"/>
            </a:pPr>
            <a:r>
              <a:rPr lang="en-US" sz="2200" b="1"/>
              <a:t>Imagine you feel asleep on a lawn chair (Adirondack) in the hot sun for a few hours. How would you get up?</a:t>
            </a:r>
          </a:p>
          <a:p>
            <a:pPr marL="285750" indent="-228600">
              <a:lnSpc>
                <a:spcPct val="90000"/>
              </a:lnSpc>
              <a:spcBef>
                <a:spcPct val="0"/>
              </a:spcBef>
              <a:spcAft>
                <a:spcPts val="600"/>
              </a:spcAft>
              <a:buFont typeface="Arial" panose="020B0604020202020204" pitchFamily="34" charset="0"/>
              <a:buChar char="•"/>
            </a:pPr>
            <a:endParaRPr lang="en-US" sz="2200" b="1"/>
          </a:p>
        </p:txBody>
      </p:sp>
      <p:pic>
        <p:nvPicPr>
          <p:cNvPr id="1026" name="Picture 2" descr="Tricolore Sports Montreal Canadiens Red Adirondack Chair - Tricolore Sports">
            <a:extLst>
              <a:ext uri="{FF2B5EF4-FFF2-40B4-BE49-F238E27FC236}">
                <a16:creationId xmlns:a16="http://schemas.microsoft.com/office/drawing/2014/main" id="{687D6F49-3A8E-FC15-06F1-1C8CEEE254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874" b="151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559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descr="Close-up of feet with ice skates on a frozen lake in winter">
            <a:extLst>
              <a:ext uri="{FF2B5EF4-FFF2-40B4-BE49-F238E27FC236}">
                <a16:creationId xmlns:a16="http://schemas.microsoft.com/office/drawing/2014/main" id="{F8C59488-A211-AC16-ABAF-F9141114DCBB}"/>
              </a:ext>
            </a:extLst>
          </p:cNvPr>
          <p:cNvPicPr>
            <a:picLocks noChangeAspect="1"/>
          </p:cNvPicPr>
          <p:nvPr/>
        </p:nvPicPr>
        <p:blipFill rotWithShape="1">
          <a:blip r:embed="rId2"/>
          <a:srcRect r="15627" b="-1"/>
          <a:stretch/>
        </p:blipFill>
        <p:spPr>
          <a:xfrm>
            <a:off x="3523488" y="10"/>
            <a:ext cx="8668512" cy="6857990"/>
          </a:xfrm>
          <a:prstGeom prst="rect">
            <a:avLst/>
          </a:prstGeom>
        </p:spPr>
      </p:pic>
      <p:sp>
        <p:nvSpPr>
          <p:cNvPr id="72" name="Rectangle 7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65CD646-F815-4499-A198-A4E43E157D82}"/>
              </a:ext>
            </a:extLst>
          </p:cNvPr>
          <p:cNvSpPr txBox="1"/>
          <p:nvPr/>
        </p:nvSpPr>
        <p:spPr>
          <a:xfrm>
            <a:off x="342623" y="1922463"/>
            <a:ext cx="4023360" cy="3204134"/>
          </a:xfrm>
          <a:prstGeom prst="rect">
            <a:avLst/>
          </a:prstGeom>
        </p:spPr>
        <p:txBody>
          <a:bodyPr vert="horz" lIns="91440" tIns="45720" rIns="91440" bIns="45720" rtlCol="0" anchor="b">
            <a:normAutofit/>
          </a:bodyPr>
          <a:lstStyle/>
          <a:p>
            <a:pPr marL="285750" indent="-285750">
              <a:lnSpc>
                <a:spcPct val="90000"/>
              </a:lnSpc>
              <a:spcBef>
                <a:spcPct val="0"/>
              </a:spcBef>
              <a:spcAft>
                <a:spcPts val="600"/>
              </a:spcAft>
            </a:pPr>
            <a:r>
              <a:rPr lang="en-US" sz="4400" b="1" dirty="0">
                <a:solidFill>
                  <a:schemeClr val="bg1"/>
                </a:solidFill>
                <a:latin typeface="+mj-lt"/>
                <a:ea typeface="+mj-ea"/>
                <a:cs typeface="+mj-cs"/>
              </a:rPr>
              <a:t>Imagine you fell on very slippery wet ice. How would you get up?</a:t>
            </a:r>
          </a:p>
          <a:p>
            <a:pPr marL="285750" indent="-285750">
              <a:lnSpc>
                <a:spcPct val="90000"/>
              </a:lnSpc>
              <a:spcBef>
                <a:spcPct val="0"/>
              </a:spcBef>
              <a:spcAft>
                <a:spcPts val="600"/>
              </a:spcAft>
            </a:pPr>
            <a:endParaRPr lang="en-US" sz="4400" b="1" dirty="0">
              <a:solidFill>
                <a:schemeClr val="bg1"/>
              </a:solidFill>
              <a:latin typeface="+mj-lt"/>
              <a:ea typeface="+mj-ea"/>
              <a:cs typeface="+mj-cs"/>
            </a:endParaRPr>
          </a:p>
        </p:txBody>
      </p:sp>
      <p:sp>
        <p:nvSpPr>
          <p:cNvPr id="68" name="Rectangle 6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0" name="Rectangle 6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191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 name="Picture 95" descr="Side view of a bed with side table and on it is an alarm clock and a white lamp">
            <a:extLst>
              <a:ext uri="{FF2B5EF4-FFF2-40B4-BE49-F238E27FC236}">
                <a16:creationId xmlns:a16="http://schemas.microsoft.com/office/drawing/2014/main" id="{5BFC52CE-C53C-A70F-0B79-AE60AD21C4B2}"/>
              </a:ext>
            </a:extLst>
          </p:cNvPr>
          <p:cNvPicPr>
            <a:picLocks noChangeAspect="1"/>
          </p:cNvPicPr>
          <p:nvPr/>
        </p:nvPicPr>
        <p:blipFill rotWithShape="1">
          <a:blip r:embed="rId2"/>
          <a:srcRect l="15628" r="-1" b="-1"/>
          <a:stretch/>
        </p:blipFill>
        <p:spPr>
          <a:xfrm>
            <a:off x="20" y="10"/>
            <a:ext cx="8668492" cy="6857990"/>
          </a:xfrm>
          <a:prstGeom prst="rect">
            <a:avLst/>
          </a:prstGeom>
        </p:spPr>
      </p:pic>
      <p:sp>
        <p:nvSpPr>
          <p:cNvPr id="102" name="Rectangle 101">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6" name="Rectangle 10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D88CF66-A127-4321-8A58-AA14136DC0EC}"/>
              </a:ext>
            </a:extLst>
          </p:cNvPr>
          <p:cNvSpPr txBox="1"/>
          <p:nvPr/>
        </p:nvSpPr>
        <p:spPr>
          <a:xfrm>
            <a:off x="8395868" y="2718054"/>
            <a:ext cx="3438906" cy="3207258"/>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1700" b="1">
                <a:solidFill>
                  <a:schemeClr val="bg1"/>
                </a:solidFill>
              </a:rPr>
              <a:t>Imagine your lying-in bed with a severe migraine and need to get up to go to the bathroom.</a:t>
            </a:r>
          </a:p>
        </p:txBody>
      </p:sp>
    </p:spTree>
    <p:extLst>
      <p:ext uri="{BB962C8B-B14F-4D97-AF65-F5344CB8AC3E}">
        <p14:creationId xmlns:p14="http://schemas.microsoft.com/office/powerpoint/2010/main" val="3551646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DEB4E9-66D5-4C61-9122-29FB44913923}"/>
              </a:ext>
            </a:extLst>
          </p:cNvPr>
          <p:cNvSpPr txBox="1"/>
          <p:nvPr/>
        </p:nvSpPr>
        <p:spPr>
          <a:xfrm>
            <a:off x="974507" y="1028407"/>
            <a:ext cx="10242985" cy="1384995"/>
          </a:xfrm>
          <a:prstGeom prst="rect">
            <a:avLst/>
          </a:prstGeom>
          <a:noFill/>
        </p:spPr>
        <p:txBody>
          <a:bodyPr wrap="square" rtlCol="0">
            <a:spAutoFit/>
          </a:bodyPr>
          <a:lstStyle/>
          <a:p>
            <a:pPr algn="ctr"/>
            <a:r>
              <a:rPr lang="en-CA" sz="2800" b="1" dirty="0">
                <a:solidFill>
                  <a:srgbClr val="FF0000"/>
                </a:solidFill>
              </a:rPr>
              <a:t>Partial assistance is required when a caregiver needs to </a:t>
            </a:r>
            <a:r>
              <a:rPr lang="en-US" sz="2800" b="1" dirty="0">
                <a:solidFill>
                  <a:srgbClr val="FF0000"/>
                </a:solidFill>
              </a:rPr>
              <a:t>compensate for the client’s disability, using the caregiver’s own balance, strength or coordination</a:t>
            </a:r>
            <a:endParaRPr lang="en-CA" sz="2800" b="1" dirty="0">
              <a:solidFill>
                <a:srgbClr val="FF0000"/>
              </a:solidFill>
            </a:endParaRPr>
          </a:p>
        </p:txBody>
      </p:sp>
      <p:sp>
        <p:nvSpPr>
          <p:cNvPr id="3" name="TextBox 2">
            <a:extLst>
              <a:ext uri="{FF2B5EF4-FFF2-40B4-BE49-F238E27FC236}">
                <a16:creationId xmlns:a16="http://schemas.microsoft.com/office/drawing/2014/main" id="{2946C92F-9312-41B7-B76E-D1A210FD58D2}"/>
              </a:ext>
            </a:extLst>
          </p:cNvPr>
          <p:cNvSpPr txBox="1"/>
          <p:nvPr/>
        </p:nvSpPr>
        <p:spPr>
          <a:xfrm>
            <a:off x="3095502" y="3118792"/>
            <a:ext cx="7377909" cy="2554545"/>
          </a:xfrm>
          <a:prstGeom prst="rect">
            <a:avLst/>
          </a:prstGeom>
          <a:noFill/>
        </p:spPr>
        <p:txBody>
          <a:bodyPr wrap="square" rtlCol="0">
            <a:spAutoFit/>
          </a:bodyPr>
          <a:lstStyle/>
          <a:p>
            <a:r>
              <a:rPr lang="en-US" sz="4000" dirty="0"/>
              <a:t>The </a:t>
            </a:r>
            <a:r>
              <a:rPr lang="en-US" sz="4000" b="1" dirty="0"/>
              <a:t>two critical variables</a:t>
            </a:r>
            <a:r>
              <a:rPr lang="en-US" sz="4000" dirty="0"/>
              <a:t> for successful partial assistance are:</a:t>
            </a:r>
          </a:p>
          <a:p>
            <a:pPr marL="285750" indent="-285750">
              <a:buFont typeface="Arial" charset="0"/>
              <a:buChar char="•"/>
            </a:pPr>
            <a:r>
              <a:rPr lang="en-US" sz="4000" dirty="0"/>
              <a:t>The client’s reaction</a:t>
            </a:r>
          </a:p>
          <a:p>
            <a:pPr marL="285750" indent="-285750">
              <a:buFont typeface="Arial" charset="0"/>
              <a:buChar char="•"/>
            </a:pPr>
            <a:r>
              <a:rPr lang="en-US" sz="4000" dirty="0"/>
              <a:t>The caregiver’s safety</a:t>
            </a:r>
          </a:p>
        </p:txBody>
      </p:sp>
      <p:sp>
        <p:nvSpPr>
          <p:cNvPr id="6" name="TextBox 5">
            <a:extLst>
              <a:ext uri="{FF2B5EF4-FFF2-40B4-BE49-F238E27FC236}">
                <a16:creationId xmlns:a16="http://schemas.microsoft.com/office/drawing/2014/main" id="{2C84293E-F3AF-4923-A95B-41D61DA2BBEE}"/>
              </a:ext>
            </a:extLst>
          </p:cNvPr>
          <p:cNvSpPr txBox="1"/>
          <p:nvPr/>
        </p:nvSpPr>
        <p:spPr>
          <a:xfrm>
            <a:off x="640364" y="-52196"/>
            <a:ext cx="11211339" cy="1107996"/>
          </a:xfrm>
          <a:prstGeom prst="rect">
            <a:avLst/>
          </a:prstGeom>
          <a:noFill/>
        </p:spPr>
        <p:txBody>
          <a:bodyPr wrap="square" rtlCol="0">
            <a:spAutoFit/>
          </a:bodyPr>
          <a:lstStyle/>
          <a:p>
            <a:pPr algn="ctr"/>
            <a:r>
              <a:rPr lang="en-CA" sz="6600" b="1" dirty="0">
                <a:solidFill>
                  <a:schemeClr val="accent1"/>
                </a:solidFill>
              </a:rPr>
              <a:t>Partial Assistance </a:t>
            </a:r>
          </a:p>
        </p:txBody>
      </p:sp>
      <p:pic>
        <p:nvPicPr>
          <p:cNvPr id="1026" name="Picture 2" descr="Image result for help someone walk">
            <a:extLst>
              <a:ext uri="{FF2B5EF4-FFF2-40B4-BE49-F238E27FC236}">
                <a16:creationId xmlns:a16="http://schemas.microsoft.com/office/drawing/2014/main" id="{BA66394A-58B9-41D5-88A4-FDCAEE269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364" y="2663010"/>
            <a:ext cx="1991140" cy="27274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397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B1C189-9C9C-4476-AEBD-046DC3AB0DC1}"/>
              </a:ext>
            </a:extLst>
          </p:cNvPr>
          <p:cNvSpPr txBox="1"/>
          <p:nvPr/>
        </p:nvSpPr>
        <p:spPr>
          <a:xfrm>
            <a:off x="640364" y="-52196"/>
            <a:ext cx="11211339" cy="1107996"/>
          </a:xfrm>
          <a:prstGeom prst="rect">
            <a:avLst/>
          </a:prstGeom>
          <a:noFill/>
        </p:spPr>
        <p:txBody>
          <a:bodyPr wrap="square" rtlCol="0">
            <a:spAutoFit/>
          </a:bodyPr>
          <a:lstStyle/>
          <a:p>
            <a:pPr algn="ctr"/>
            <a:r>
              <a:rPr lang="en-CA" sz="6600" b="1" dirty="0">
                <a:solidFill>
                  <a:schemeClr val="accent1"/>
                </a:solidFill>
              </a:rPr>
              <a:t>Partial Assistance </a:t>
            </a:r>
          </a:p>
        </p:txBody>
      </p:sp>
      <p:sp>
        <p:nvSpPr>
          <p:cNvPr id="8" name="TextBox 7">
            <a:extLst>
              <a:ext uri="{FF2B5EF4-FFF2-40B4-BE49-F238E27FC236}">
                <a16:creationId xmlns:a16="http://schemas.microsoft.com/office/drawing/2014/main" id="{5E9946C9-A1BF-4D2A-85D3-DD485285EF15}"/>
              </a:ext>
            </a:extLst>
          </p:cNvPr>
          <p:cNvSpPr txBox="1"/>
          <p:nvPr/>
        </p:nvSpPr>
        <p:spPr>
          <a:xfrm>
            <a:off x="3438939" y="1659285"/>
            <a:ext cx="5314122" cy="4031873"/>
          </a:xfrm>
          <a:prstGeom prst="rect">
            <a:avLst/>
          </a:prstGeom>
          <a:noFill/>
        </p:spPr>
        <p:txBody>
          <a:bodyPr wrap="square" rtlCol="0">
            <a:spAutoFit/>
          </a:bodyPr>
          <a:lstStyle/>
          <a:p>
            <a:r>
              <a:rPr lang="en-US" sz="3200" b="1" dirty="0"/>
              <a:t>More effort is required by the caregiver than when a client needs minimal assistance:</a:t>
            </a:r>
          </a:p>
          <a:p>
            <a:pPr marL="285750" indent="-285750">
              <a:buFont typeface="Arial" charset="0"/>
              <a:buChar char="•"/>
            </a:pPr>
            <a:r>
              <a:rPr lang="en-US" sz="3200" dirty="0"/>
              <a:t>Provide support</a:t>
            </a:r>
          </a:p>
          <a:p>
            <a:pPr marL="285750" indent="-285750">
              <a:buFont typeface="Arial" charset="0"/>
              <a:buChar char="•"/>
            </a:pPr>
            <a:r>
              <a:rPr lang="en-US" sz="3200" dirty="0"/>
              <a:t>Create momentum (counterweight and weight transfer)</a:t>
            </a:r>
          </a:p>
          <a:p>
            <a:pPr marL="285750" indent="-285750">
              <a:buFont typeface="Arial" charset="0"/>
              <a:buChar char="•"/>
            </a:pPr>
            <a:r>
              <a:rPr lang="en-US" sz="3200" dirty="0"/>
              <a:t>Stabilize the client’s position</a:t>
            </a:r>
          </a:p>
        </p:txBody>
      </p:sp>
      <p:pic>
        <p:nvPicPr>
          <p:cNvPr id="10" name="Picture 2" descr="Related image">
            <a:extLst>
              <a:ext uri="{FF2B5EF4-FFF2-40B4-BE49-F238E27FC236}">
                <a16:creationId xmlns:a16="http://schemas.microsoft.com/office/drawing/2014/main" id="{B7B3B87B-8E6D-42A7-949C-DCE750D876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001" y="2495900"/>
            <a:ext cx="3771298" cy="4280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54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balance">
            <a:extLst>
              <a:ext uri="{FF2B5EF4-FFF2-40B4-BE49-F238E27FC236}">
                <a16:creationId xmlns:a16="http://schemas.microsoft.com/office/drawing/2014/main" id="{4F851F2B-1AB2-4696-8C8A-7953245809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43343" y="3752427"/>
            <a:ext cx="2747705" cy="19027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BCBAEB4-1649-4E66-9D90-7D2F391184F3}"/>
              </a:ext>
            </a:extLst>
          </p:cNvPr>
          <p:cNvSpPr txBox="1"/>
          <p:nvPr/>
        </p:nvSpPr>
        <p:spPr>
          <a:xfrm>
            <a:off x="472344" y="418400"/>
            <a:ext cx="11234057" cy="923330"/>
          </a:xfrm>
          <a:prstGeom prst="rect">
            <a:avLst/>
          </a:prstGeom>
          <a:noFill/>
        </p:spPr>
        <p:txBody>
          <a:bodyPr wrap="square" rtlCol="0">
            <a:spAutoFit/>
          </a:bodyPr>
          <a:lstStyle/>
          <a:p>
            <a:pPr algn="ctr"/>
            <a:r>
              <a:rPr lang="en-CA" sz="5400" b="1" dirty="0">
                <a:solidFill>
                  <a:schemeClr val="accent1"/>
                </a:solidFill>
              </a:rPr>
              <a:t>Counter-Weight and Weight-Transfer</a:t>
            </a:r>
          </a:p>
        </p:txBody>
      </p:sp>
      <p:pic>
        <p:nvPicPr>
          <p:cNvPr id="2052" name="Picture 4" descr="Related image">
            <a:extLst>
              <a:ext uri="{FF2B5EF4-FFF2-40B4-BE49-F238E27FC236}">
                <a16:creationId xmlns:a16="http://schemas.microsoft.com/office/drawing/2014/main" id="{03B605CB-2416-4030-8E7E-4E93EA1D26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0756" y="1559440"/>
            <a:ext cx="3171244" cy="19752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16BC7F-B32A-4AA5-912C-22C4EF5E8CB5}"/>
              </a:ext>
            </a:extLst>
          </p:cNvPr>
          <p:cNvSpPr txBox="1"/>
          <p:nvPr/>
        </p:nvSpPr>
        <p:spPr>
          <a:xfrm>
            <a:off x="3409115" y="1417341"/>
            <a:ext cx="5479574" cy="3416320"/>
          </a:xfrm>
          <a:prstGeom prst="rect">
            <a:avLst/>
          </a:prstGeom>
          <a:noFill/>
        </p:spPr>
        <p:txBody>
          <a:bodyPr wrap="square" rtlCol="0">
            <a:spAutoFit/>
          </a:bodyPr>
          <a:lstStyle/>
          <a:p>
            <a:r>
              <a:rPr lang="en-CA" sz="2400" dirty="0"/>
              <a:t>Counter-weight refers to the use of a person’s body weight to apply force into movement, by countering with the weight of a client</a:t>
            </a:r>
          </a:p>
          <a:p>
            <a:endParaRPr lang="en-CA" sz="2400" dirty="0"/>
          </a:p>
          <a:p>
            <a:r>
              <a:rPr lang="en-CA" sz="2400" dirty="0"/>
              <a:t>Weight-transfer is when a person’s legs provide the energy required for a transfer, by shifting the person’s stabilized core from one leg to the other</a:t>
            </a:r>
          </a:p>
        </p:txBody>
      </p:sp>
      <p:pic>
        <p:nvPicPr>
          <p:cNvPr id="2054" name="Picture 6" descr="Image result for point a to point b">
            <a:extLst>
              <a:ext uri="{FF2B5EF4-FFF2-40B4-BE49-F238E27FC236}">
                <a16:creationId xmlns:a16="http://schemas.microsoft.com/office/drawing/2014/main" id="{54574993-0094-4942-9541-6F18F3ED97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122" y="5406171"/>
            <a:ext cx="4762500" cy="26574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eg%20clipart">
            <a:extLst>
              <a:ext uri="{FF2B5EF4-FFF2-40B4-BE49-F238E27FC236}">
                <a16:creationId xmlns:a16="http://schemas.microsoft.com/office/drawing/2014/main" id="{4EDAC6C5-D1F9-4EFA-9F12-9318B87F5D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300996" y="4983550"/>
            <a:ext cx="271004" cy="124874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leg%20clipart">
            <a:extLst>
              <a:ext uri="{FF2B5EF4-FFF2-40B4-BE49-F238E27FC236}">
                <a16:creationId xmlns:a16="http://schemas.microsoft.com/office/drawing/2014/main" id="{21EA4964-27C8-4D96-99C7-034080FFD3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0561" y="4956854"/>
            <a:ext cx="254726" cy="1173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059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56F5792E-54B6-48BF-906E-8D57812E76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06" r="24240"/>
          <a:stretch/>
        </p:blipFill>
        <p:spPr bwMode="auto">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32" name="Freeform: Shape 1031">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33" name="Group 1032">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034" name="Group 1033">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038" name="Freeform: Shape 1037">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5" name="Group 1034">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036" name="Freeform: Shape 1035">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6">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Tree>
    <p:extLst>
      <p:ext uri="{BB962C8B-B14F-4D97-AF65-F5344CB8AC3E}">
        <p14:creationId xmlns:p14="http://schemas.microsoft.com/office/powerpoint/2010/main" val="2483740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C14B-FDFA-4C7B-8C3B-3BFCFFD6D566}"/>
              </a:ext>
            </a:extLst>
          </p:cNvPr>
          <p:cNvSpPr>
            <a:spLocks noGrp="1"/>
          </p:cNvSpPr>
          <p:nvPr>
            <p:ph type="title"/>
          </p:nvPr>
        </p:nvSpPr>
        <p:spPr>
          <a:xfrm>
            <a:off x="1063172" y="130629"/>
            <a:ext cx="10515600" cy="1801359"/>
          </a:xfrm>
        </p:spPr>
        <p:txBody>
          <a:bodyPr>
            <a:normAutofit fontScale="90000"/>
          </a:bodyPr>
          <a:lstStyle/>
          <a:p>
            <a:r>
              <a:rPr lang="en-CA" dirty="0"/>
              <a:t>This video demonstrates moving a client who needs minimal assistance</a:t>
            </a:r>
            <a:br>
              <a:rPr lang="en-CA" dirty="0"/>
            </a:br>
            <a:endParaRPr lang="en-CA" dirty="0"/>
          </a:p>
        </p:txBody>
      </p:sp>
      <p:pic>
        <p:nvPicPr>
          <p:cNvPr id="3" name="N5QGhXT_dt8">
            <a:hlinkClick r:id="" action="ppaction://media"/>
            <a:extLst>
              <a:ext uri="{FF2B5EF4-FFF2-40B4-BE49-F238E27FC236}">
                <a16:creationId xmlns:a16="http://schemas.microsoft.com/office/drawing/2014/main" id="{A6D68A23-488D-458A-9EC5-13F488B2F0E4}"/>
              </a:ext>
            </a:extLst>
          </p:cNvPr>
          <p:cNvPicPr>
            <a:picLocks noRot="1" noChangeAspect="1"/>
          </p:cNvPicPr>
          <p:nvPr>
            <a:videoFile r:link="rId1"/>
          </p:nvPr>
        </p:nvPicPr>
        <p:blipFill>
          <a:blip r:embed="rId4"/>
          <a:stretch>
            <a:fillRect/>
          </a:stretch>
        </p:blipFill>
        <p:spPr>
          <a:xfrm>
            <a:off x="2654300" y="1931988"/>
            <a:ext cx="6565900" cy="4924425"/>
          </a:xfrm>
          <a:prstGeom prst="rect">
            <a:avLst/>
          </a:prstGeom>
        </p:spPr>
      </p:pic>
    </p:spTree>
    <p:extLst>
      <p:ext uri="{BB962C8B-B14F-4D97-AF65-F5344CB8AC3E}">
        <p14:creationId xmlns:p14="http://schemas.microsoft.com/office/powerpoint/2010/main" val="2722374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DC2E8-1BDF-40DB-89C5-19D734976CE4}"/>
              </a:ext>
            </a:extLst>
          </p:cNvPr>
          <p:cNvSpPr>
            <a:spLocks noGrp="1"/>
          </p:cNvSpPr>
          <p:nvPr>
            <p:ph type="title"/>
          </p:nvPr>
        </p:nvSpPr>
        <p:spPr/>
        <p:txBody>
          <a:bodyPr/>
          <a:lstStyle/>
          <a:p>
            <a:pPr algn="ctr"/>
            <a:r>
              <a:rPr lang="en-CA" dirty="0"/>
              <a:t>Watch this video clip where a client is using the slide board</a:t>
            </a:r>
            <a:endParaRPr lang="en-US" dirty="0"/>
          </a:p>
        </p:txBody>
      </p:sp>
      <p:pic>
        <p:nvPicPr>
          <p:cNvPr id="3" name="50SaLkCBb4w">
            <a:hlinkClick r:id="" action="ppaction://media"/>
            <a:extLst>
              <a:ext uri="{FF2B5EF4-FFF2-40B4-BE49-F238E27FC236}">
                <a16:creationId xmlns:a16="http://schemas.microsoft.com/office/drawing/2014/main" id="{474B248A-1FDF-45D8-B446-1ECC2E5DFC40}"/>
              </a:ext>
            </a:extLst>
          </p:cNvPr>
          <p:cNvPicPr>
            <a:picLocks noRot="1" noChangeAspect="1"/>
          </p:cNvPicPr>
          <p:nvPr>
            <a:videoFile r:link="rId1"/>
          </p:nvPr>
        </p:nvPicPr>
        <p:blipFill>
          <a:blip r:embed="rId4"/>
          <a:stretch>
            <a:fillRect/>
          </a:stretch>
        </p:blipFill>
        <p:spPr>
          <a:xfrm>
            <a:off x="2603500" y="1771650"/>
            <a:ext cx="6781800" cy="5086350"/>
          </a:xfrm>
          <a:prstGeom prst="rect">
            <a:avLst/>
          </a:prstGeom>
        </p:spPr>
      </p:pic>
    </p:spTree>
    <p:extLst>
      <p:ext uri="{BB962C8B-B14F-4D97-AF65-F5344CB8AC3E}">
        <p14:creationId xmlns:p14="http://schemas.microsoft.com/office/powerpoint/2010/main" val="3554894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2A8C-13FF-47EF-9961-3A16AABCC50F}"/>
              </a:ext>
            </a:extLst>
          </p:cNvPr>
          <p:cNvSpPr>
            <a:spLocks noGrp="1"/>
          </p:cNvSpPr>
          <p:nvPr>
            <p:ph type="title"/>
          </p:nvPr>
        </p:nvSpPr>
        <p:spPr>
          <a:xfrm>
            <a:off x="506186" y="250825"/>
            <a:ext cx="11397343" cy="815975"/>
          </a:xfrm>
        </p:spPr>
        <p:txBody>
          <a:bodyPr>
            <a:normAutofit fontScale="90000"/>
          </a:bodyPr>
          <a:lstStyle/>
          <a:p>
            <a:r>
              <a:rPr lang="en-CA" dirty="0"/>
              <a:t>Watch this video clip where a client is moved from the bed to a walker</a:t>
            </a:r>
          </a:p>
        </p:txBody>
      </p:sp>
      <p:pic>
        <p:nvPicPr>
          <p:cNvPr id="3" name="_ftjZICLVto">
            <a:hlinkClick r:id="" action="ppaction://media"/>
            <a:extLst>
              <a:ext uri="{FF2B5EF4-FFF2-40B4-BE49-F238E27FC236}">
                <a16:creationId xmlns:a16="http://schemas.microsoft.com/office/drawing/2014/main" id="{247D6568-8078-40AB-920F-8674324125E1}"/>
              </a:ext>
            </a:extLst>
          </p:cNvPr>
          <p:cNvPicPr>
            <a:picLocks noRot="1" noChangeAspect="1"/>
          </p:cNvPicPr>
          <p:nvPr>
            <a:videoFile r:link="rId1"/>
          </p:nvPr>
        </p:nvPicPr>
        <p:blipFill>
          <a:blip r:embed="rId4"/>
          <a:stretch>
            <a:fillRect/>
          </a:stretch>
        </p:blipFill>
        <p:spPr>
          <a:xfrm>
            <a:off x="2171700" y="1334860"/>
            <a:ext cx="7364186" cy="5523140"/>
          </a:xfrm>
          <a:prstGeom prst="rect">
            <a:avLst/>
          </a:prstGeom>
        </p:spPr>
      </p:pic>
    </p:spTree>
    <p:extLst>
      <p:ext uri="{BB962C8B-B14F-4D97-AF65-F5344CB8AC3E}">
        <p14:creationId xmlns:p14="http://schemas.microsoft.com/office/powerpoint/2010/main" val="3449730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139 Bro Shake Illustrations &amp; Clip Art - iStock">
            <a:extLst>
              <a:ext uri="{FF2B5EF4-FFF2-40B4-BE49-F238E27FC236}">
                <a16:creationId xmlns:a16="http://schemas.microsoft.com/office/drawing/2014/main" id="{215DF22D-D1EC-40E1-8F3E-0ACD566499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5" name="Rectangle 104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DD9610-BA98-EDC9-8147-C7BA0EF4B2E1}"/>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a:t>The grip!</a:t>
            </a:r>
          </a:p>
        </p:txBody>
      </p:sp>
      <p:sp>
        <p:nvSpPr>
          <p:cNvPr id="1047" name="Rectangle: Rounded Corners 104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5364440"/>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248904"/>
            <a:ext cx="7620000" cy="1323439"/>
          </a:xfrm>
          <a:prstGeom prst="rect">
            <a:avLst/>
          </a:prstGeom>
          <a:noFill/>
        </p:spPr>
        <p:txBody>
          <a:bodyPr wrap="square" rtlCol="0">
            <a:spAutoFit/>
          </a:bodyPr>
          <a:lstStyle/>
          <a:p>
            <a:pPr algn="ctr"/>
            <a:r>
              <a:rPr lang="en-US" sz="4000" b="1" dirty="0">
                <a:solidFill>
                  <a:schemeClr val="accent1"/>
                </a:solidFill>
              </a:rPr>
              <a:t>Steps Involved in Preparation</a:t>
            </a:r>
          </a:p>
          <a:p>
            <a:pPr algn="r"/>
            <a:endParaRPr lang="en-US" sz="4000" b="1" dirty="0">
              <a:solidFill>
                <a:schemeClr val="tx2">
                  <a:lumMod val="75000"/>
                </a:schemeClr>
              </a:solidFill>
            </a:endParaRPr>
          </a:p>
        </p:txBody>
      </p:sp>
      <p:sp>
        <p:nvSpPr>
          <p:cNvPr id="4" name="TextBox 3"/>
          <p:cNvSpPr txBox="1"/>
          <p:nvPr/>
        </p:nvSpPr>
        <p:spPr>
          <a:xfrm>
            <a:off x="7870621" y="2228671"/>
            <a:ext cx="4735286" cy="1200329"/>
          </a:xfrm>
          <a:prstGeom prst="rect">
            <a:avLst/>
          </a:prstGeom>
          <a:noFill/>
        </p:spPr>
        <p:txBody>
          <a:bodyPr wrap="square" rtlCol="0">
            <a:spAutoFit/>
          </a:bodyPr>
          <a:lstStyle/>
          <a:p>
            <a:r>
              <a:rPr lang="en-US" sz="2400" b="1" dirty="0"/>
              <a:t>What does the client need?</a:t>
            </a:r>
          </a:p>
          <a:p>
            <a:r>
              <a:rPr lang="en-US" sz="2400" dirty="0"/>
              <a:t>Client needs to use the bathroom</a:t>
            </a:r>
          </a:p>
          <a:p>
            <a:r>
              <a:rPr lang="en-US" sz="2400" dirty="0"/>
              <a:t>Client needs to walk downstairs</a:t>
            </a:r>
          </a:p>
        </p:txBody>
      </p:sp>
      <p:sp>
        <p:nvSpPr>
          <p:cNvPr id="5" name="TextBox 4"/>
          <p:cNvSpPr txBox="1"/>
          <p:nvPr/>
        </p:nvSpPr>
        <p:spPr>
          <a:xfrm>
            <a:off x="200338" y="1084793"/>
            <a:ext cx="5494443" cy="6032421"/>
          </a:xfrm>
          <a:prstGeom prst="rect">
            <a:avLst/>
          </a:prstGeom>
          <a:noFill/>
        </p:spPr>
        <p:txBody>
          <a:bodyPr wrap="square" rtlCol="0">
            <a:spAutoFit/>
          </a:bodyPr>
          <a:lstStyle/>
          <a:p>
            <a:r>
              <a:rPr lang="en-US" sz="2800" b="1" dirty="0"/>
              <a:t>Important Client Information to Consider</a:t>
            </a:r>
          </a:p>
          <a:p>
            <a:endParaRPr lang="en-US" sz="2400" b="1" dirty="0"/>
          </a:p>
          <a:p>
            <a:r>
              <a:rPr lang="en-US" sz="2400" b="1" dirty="0"/>
              <a:t>Height and Weight</a:t>
            </a:r>
          </a:p>
          <a:p>
            <a:pPr marL="285750" indent="-285750">
              <a:buFont typeface="Arial" charset="0"/>
              <a:buChar char="•"/>
            </a:pPr>
            <a:endParaRPr lang="en-US" sz="2400" b="1" dirty="0"/>
          </a:p>
          <a:p>
            <a:r>
              <a:rPr lang="en-US" sz="2400" b="1" dirty="0"/>
              <a:t>Capabilities:</a:t>
            </a:r>
          </a:p>
          <a:p>
            <a:pPr marL="742950" lvl="1" indent="-285750">
              <a:buFont typeface="Wingdings" panose="05000000000000000000" pitchFamily="2" charset="2"/>
              <a:buChar char="§"/>
            </a:pPr>
            <a:r>
              <a:rPr lang="en-US" sz="2400" dirty="0"/>
              <a:t>Physical (strength, endurance, balance)</a:t>
            </a:r>
          </a:p>
          <a:p>
            <a:pPr marL="742950" lvl="1" indent="-285750">
              <a:buFont typeface="Wingdings" panose="05000000000000000000" pitchFamily="2" charset="2"/>
              <a:buChar char="§"/>
            </a:pPr>
            <a:r>
              <a:rPr lang="en-US" sz="2400" dirty="0"/>
              <a:t>Sensory (sight, hearing, touch)</a:t>
            </a:r>
          </a:p>
          <a:p>
            <a:pPr marL="742950" lvl="1" indent="-285750">
              <a:buFont typeface="Wingdings" panose="05000000000000000000" pitchFamily="2" charset="2"/>
              <a:buChar char="§"/>
            </a:pPr>
            <a:r>
              <a:rPr lang="en-US" sz="2400" dirty="0"/>
              <a:t>Cognitive (understanding, confusion)</a:t>
            </a:r>
          </a:p>
          <a:p>
            <a:pPr marL="742950" lvl="1" indent="-285750">
              <a:buFont typeface="Wingdings" panose="05000000000000000000" pitchFamily="2" charset="2"/>
              <a:buChar char="§"/>
            </a:pPr>
            <a:r>
              <a:rPr lang="en-US" sz="2400" dirty="0"/>
              <a:t>Communication (language skills)</a:t>
            </a:r>
          </a:p>
          <a:p>
            <a:endParaRPr lang="en-US" sz="2400" b="1" dirty="0"/>
          </a:p>
          <a:p>
            <a:r>
              <a:rPr lang="en-US" sz="2400" b="1" dirty="0"/>
              <a:t>Motivation and cooperation</a:t>
            </a:r>
          </a:p>
          <a:p>
            <a:endParaRPr lang="en-US" sz="2400" b="1" dirty="0"/>
          </a:p>
          <a:p>
            <a:r>
              <a:rPr lang="en-US" sz="2400" b="1" dirty="0"/>
              <a:t>Pain and discomfort</a:t>
            </a:r>
          </a:p>
          <a:p>
            <a:pPr marL="285750" indent="-285750">
              <a:buFont typeface="Arial" charset="0"/>
              <a:buChar char="•"/>
            </a:pPr>
            <a:endParaRPr lang="en-US" dirty="0"/>
          </a:p>
        </p:txBody>
      </p:sp>
      <p:sp>
        <p:nvSpPr>
          <p:cNvPr id="8" name="TextBox 7"/>
          <p:cNvSpPr txBox="1"/>
          <p:nvPr/>
        </p:nvSpPr>
        <p:spPr>
          <a:xfrm>
            <a:off x="7870621" y="5129407"/>
            <a:ext cx="4321379" cy="1477328"/>
          </a:xfrm>
          <a:prstGeom prst="rect">
            <a:avLst/>
          </a:prstGeom>
          <a:noFill/>
        </p:spPr>
        <p:txBody>
          <a:bodyPr wrap="square" rtlCol="0">
            <a:spAutoFit/>
          </a:bodyPr>
          <a:lstStyle/>
          <a:p>
            <a:r>
              <a:rPr lang="en-US" sz="2400" b="1" dirty="0"/>
              <a:t>When does it need to be done?</a:t>
            </a:r>
            <a:endParaRPr lang="en-US" sz="2000" dirty="0"/>
          </a:p>
          <a:p>
            <a:r>
              <a:rPr lang="en-US" sz="2400" dirty="0"/>
              <a:t>Appropriate time of the day</a:t>
            </a:r>
          </a:p>
          <a:p>
            <a:r>
              <a:rPr lang="en-US" sz="2400" dirty="0"/>
              <a:t>Time available</a:t>
            </a:r>
          </a:p>
          <a:p>
            <a:endParaRPr lang="en-US" dirty="0"/>
          </a:p>
        </p:txBody>
      </p:sp>
      <p:pic>
        <p:nvPicPr>
          <p:cNvPr id="6" name="Picture 2" descr="Image result for helping elderly stairs">
            <a:extLst>
              <a:ext uri="{FF2B5EF4-FFF2-40B4-BE49-F238E27FC236}">
                <a16:creationId xmlns:a16="http://schemas.microsoft.com/office/drawing/2014/main" id="{0429400D-DBF6-4DA1-810F-A57CD43D3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3667" y="2228671"/>
            <a:ext cx="2178068" cy="3269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285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28601"/>
            <a:ext cx="10972800" cy="1138773"/>
          </a:xfrm>
          <a:prstGeom prst="rect">
            <a:avLst/>
          </a:prstGeom>
        </p:spPr>
        <p:txBody>
          <a:bodyPr wrap="square">
            <a:spAutoFit/>
          </a:bodyPr>
          <a:lstStyle/>
          <a:p>
            <a:pPr algn="ctr"/>
            <a:r>
              <a:rPr lang="en-US" sz="4000" b="1" dirty="0">
                <a:solidFill>
                  <a:schemeClr val="accent1"/>
                </a:solidFill>
              </a:rPr>
              <a:t>Steps Involved in Preparation</a:t>
            </a:r>
          </a:p>
          <a:p>
            <a:pPr algn="ctr"/>
            <a:r>
              <a:rPr lang="en-US" sz="2800" b="1" dirty="0"/>
              <a:t>(Continued)</a:t>
            </a:r>
          </a:p>
        </p:txBody>
      </p:sp>
      <p:sp>
        <p:nvSpPr>
          <p:cNvPr id="4" name="Rectangle 3"/>
          <p:cNvSpPr/>
          <p:nvPr/>
        </p:nvSpPr>
        <p:spPr>
          <a:xfrm>
            <a:off x="6286500" y="1589241"/>
            <a:ext cx="5562600" cy="3354765"/>
          </a:xfrm>
          <a:prstGeom prst="rect">
            <a:avLst/>
          </a:prstGeom>
        </p:spPr>
        <p:txBody>
          <a:bodyPr wrap="square">
            <a:spAutoFit/>
          </a:bodyPr>
          <a:lstStyle/>
          <a:p>
            <a:r>
              <a:rPr lang="en-US" sz="2000" b="1" dirty="0"/>
              <a:t>What equipment is available?</a:t>
            </a:r>
          </a:p>
          <a:p>
            <a:endParaRPr lang="en-US" sz="2400" b="1" dirty="0"/>
          </a:p>
          <a:p>
            <a:pPr marL="285750" indent="-285750">
              <a:buFont typeface="Arial" charset="0"/>
              <a:buChar char="•"/>
            </a:pPr>
            <a:r>
              <a:rPr lang="en-US" sz="2400" dirty="0"/>
              <a:t>Well suited to the client’s condition</a:t>
            </a:r>
          </a:p>
          <a:p>
            <a:pPr marL="285750" indent="-285750">
              <a:buFont typeface="Arial" charset="0"/>
              <a:buChar char="•"/>
            </a:pPr>
            <a:r>
              <a:rPr lang="en-US" sz="2400" dirty="0"/>
              <a:t>Available &amp; in good condition</a:t>
            </a:r>
          </a:p>
          <a:p>
            <a:pPr marL="285750" indent="-285750">
              <a:buFont typeface="Arial" charset="0"/>
              <a:buChar char="•"/>
            </a:pPr>
            <a:r>
              <a:rPr lang="en-US" sz="2400" dirty="0"/>
              <a:t>Adjusted or adjustable</a:t>
            </a:r>
          </a:p>
          <a:p>
            <a:pPr marL="285750" indent="-285750">
              <a:buFont typeface="Arial" charset="0"/>
              <a:buChar char="•"/>
            </a:pPr>
            <a:r>
              <a:rPr lang="en-US" sz="2400" dirty="0"/>
              <a:t>Immobilized</a:t>
            </a:r>
          </a:p>
          <a:p>
            <a:pPr marL="285750" indent="-285750">
              <a:buFont typeface="Arial" charset="0"/>
              <a:buChar char="•"/>
            </a:pPr>
            <a:r>
              <a:rPr lang="en-US" sz="2400" dirty="0"/>
              <a:t>Well placed, near by</a:t>
            </a:r>
          </a:p>
          <a:p>
            <a:pPr marL="285750" indent="-285750">
              <a:buFont typeface="Arial" charset="0"/>
              <a:buChar char="•"/>
            </a:pPr>
            <a:r>
              <a:rPr lang="en-US" sz="2400" dirty="0"/>
              <a:t>Other accessories within reach</a:t>
            </a:r>
          </a:p>
          <a:p>
            <a:pPr marL="285750" indent="-285750">
              <a:buFont typeface="Arial" charset="0"/>
              <a:buChar char="•"/>
            </a:pPr>
            <a:r>
              <a:rPr lang="en-US" sz="2400" dirty="0"/>
              <a:t>Mechanical lifting aids</a:t>
            </a:r>
          </a:p>
        </p:txBody>
      </p:sp>
      <p:sp>
        <p:nvSpPr>
          <p:cNvPr id="5" name="Rectangle 4"/>
          <p:cNvSpPr/>
          <p:nvPr/>
        </p:nvSpPr>
        <p:spPr>
          <a:xfrm>
            <a:off x="1828801" y="4246847"/>
            <a:ext cx="4572000" cy="2554545"/>
          </a:xfrm>
          <a:prstGeom prst="rect">
            <a:avLst/>
          </a:prstGeom>
        </p:spPr>
        <p:txBody>
          <a:bodyPr>
            <a:spAutoFit/>
          </a:bodyPr>
          <a:lstStyle/>
          <a:p>
            <a:r>
              <a:rPr lang="en-US" sz="2000" b="1" dirty="0"/>
              <a:t>What is the environment like?</a:t>
            </a:r>
          </a:p>
          <a:p>
            <a:endParaRPr lang="en-US" sz="2000" b="1" dirty="0"/>
          </a:p>
          <a:p>
            <a:pPr marL="285750" indent="-285750">
              <a:buFont typeface="Arial" charset="0"/>
              <a:buChar char="•"/>
            </a:pPr>
            <a:r>
              <a:rPr lang="en-US" sz="2400" dirty="0"/>
              <a:t>Adequate space</a:t>
            </a:r>
          </a:p>
          <a:p>
            <a:pPr marL="285750" indent="-285750">
              <a:buFont typeface="Arial" charset="0"/>
              <a:buChar char="•"/>
            </a:pPr>
            <a:r>
              <a:rPr lang="en-US" sz="2400" dirty="0"/>
              <a:t>Path free of obstacles</a:t>
            </a:r>
          </a:p>
          <a:p>
            <a:pPr marL="285750" indent="-285750">
              <a:buFont typeface="Arial" charset="0"/>
              <a:buChar char="•"/>
            </a:pPr>
            <a:r>
              <a:rPr lang="en-US" sz="2400" dirty="0"/>
              <a:t>Adapted to the client’s condition</a:t>
            </a:r>
          </a:p>
          <a:p>
            <a:pPr marL="285750" indent="-285750">
              <a:buFont typeface="Arial" charset="0"/>
              <a:buChar char="•"/>
            </a:pPr>
            <a:r>
              <a:rPr lang="en-US" sz="2400" dirty="0"/>
              <a:t>Floor clean, dry</a:t>
            </a:r>
          </a:p>
          <a:p>
            <a:pPr marL="285750" indent="-285750">
              <a:buFont typeface="Arial" charset="0"/>
              <a:buChar char="•"/>
            </a:pPr>
            <a:r>
              <a:rPr lang="en-US" sz="2400" dirty="0"/>
              <a:t>Adequate lighting</a:t>
            </a:r>
          </a:p>
        </p:txBody>
      </p:sp>
      <p:pic>
        <p:nvPicPr>
          <p:cNvPr id="3" name="Picture 2" descr="Image result for public bathroom rail">
            <a:extLst>
              <a:ext uri="{FF2B5EF4-FFF2-40B4-BE49-F238E27FC236}">
                <a16:creationId xmlns:a16="http://schemas.microsoft.com/office/drawing/2014/main" id="{76557229-8EA0-4EEE-85CB-75FAC3A36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1588486"/>
            <a:ext cx="3659448" cy="24372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Image result for walker">
            <a:extLst>
              <a:ext uri="{FF2B5EF4-FFF2-40B4-BE49-F238E27FC236}">
                <a16:creationId xmlns:a16="http://schemas.microsoft.com/office/drawing/2014/main" id="{DCB5232C-6D12-4F9A-ADE5-2D3CC8FCB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734" y="4530470"/>
            <a:ext cx="2098929" cy="2098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330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 name="Rectangle 30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txBody>
          <a:bodyPr/>
          <a:lstStyle/>
          <a:p>
            <a:endParaRPr lang="en-US"/>
          </a:p>
        </p:txBody>
      </p:sp>
      <p:pic>
        <p:nvPicPr>
          <p:cNvPr id="3090" name="Picture 18" descr="Image result for protect">
            <a:extLst>
              <a:ext uri="{FF2B5EF4-FFF2-40B4-BE49-F238E27FC236}">
                <a16:creationId xmlns:a16="http://schemas.microsoft.com/office/drawing/2014/main" id="{2AD89D5C-FD28-482F-A463-E45791FD29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138" b="16294"/>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158"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60" name="Straight Connector 15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AutoShape 6" descr="Image result for principles">
            <a:extLst>
              <a:ext uri="{FF2B5EF4-FFF2-40B4-BE49-F238E27FC236}">
                <a16:creationId xmlns:a16="http://schemas.microsoft.com/office/drawing/2014/main" id="{346E2000-8DEC-4862-9DC2-B4F57A7ACA44}"/>
              </a:ext>
            </a:extLst>
          </p:cNvPr>
          <p:cNvSpPr>
            <a:spLocks noChangeAspect="1" noChangeArrowheads="1"/>
          </p:cNvSpPr>
          <p:nvPr/>
        </p:nvSpPr>
        <p:spPr bwMode="auto">
          <a:xfrm>
            <a:off x="5943599" y="897835"/>
            <a:ext cx="2683565" cy="268356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 name="TextBox 1">
            <a:extLst>
              <a:ext uri="{FF2B5EF4-FFF2-40B4-BE49-F238E27FC236}">
                <a16:creationId xmlns:a16="http://schemas.microsoft.com/office/drawing/2014/main" id="{8DD1A63C-8AD6-4500-B6C4-ABBDC7B0C895}"/>
              </a:ext>
            </a:extLst>
          </p:cNvPr>
          <p:cNvSpPr txBox="1"/>
          <p:nvPr/>
        </p:nvSpPr>
        <p:spPr>
          <a:xfrm>
            <a:off x="709448" y="1913950"/>
            <a:ext cx="4204137" cy="1342754"/>
          </a:xfrm>
          <a:prstGeom prst="rect">
            <a:avLst/>
          </a:prstGeom>
        </p:spPr>
        <p:txBody>
          <a:bodyPr vert="horz" lIns="91440" tIns="45720" rIns="91440" bIns="45720" rtlCol="0" anchor="ctr">
            <a:normAutofit/>
          </a:bodyPr>
          <a:lstStyle/>
          <a:p>
            <a:pPr algn="ctr">
              <a:lnSpc>
                <a:spcPct val="80000"/>
              </a:lnSpc>
              <a:spcBef>
                <a:spcPct val="0"/>
              </a:spcBef>
            </a:pPr>
            <a:r>
              <a:rPr lang="en-US" sz="3300" dirty="0">
                <a:solidFill>
                  <a:srgbClr val="0070C0"/>
                </a:solidFill>
                <a:effectLst>
                  <a:outerShdw blurRad="38100" dist="38100" dir="2700000" algn="tl">
                    <a:srgbClr val="000000">
                      <a:alpha val="43137"/>
                    </a:srgbClr>
                  </a:outerShdw>
                </a:effectLst>
                <a:latin typeface="+mj-lt"/>
                <a:ea typeface="+mj-ea"/>
                <a:cs typeface="+mj-cs"/>
              </a:rPr>
              <a:t>The Principles of Safe Handling and Movement</a:t>
            </a:r>
          </a:p>
        </p:txBody>
      </p:sp>
      <p:sp>
        <p:nvSpPr>
          <p:cNvPr id="3" name="TextBox 2">
            <a:extLst>
              <a:ext uri="{FF2B5EF4-FFF2-40B4-BE49-F238E27FC236}">
                <a16:creationId xmlns:a16="http://schemas.microsoft.com/office/drawing/2014/main" id="{2F6C4F34-A63E-4A9A-A1A3-7D288B4AADE6}"/>
              </a:ext>
            </a:extLst>
          </p:cNvPr>
          <p:cNvSpPr txBox="1"/>
          <p:nvPr/>
        </p:nvSpPr>
        <p:spPr>
          <a:xfrm>
            <a:off x="525516" y="3417573"/>
            <a:ext cx="4593021" cy="2619839"/>
          </a:xfrm>
          <a:prstGeom prst="rect">
            <a:avLst/>
          </a:prstGeom>
        </p:spPr>
        <p:txBody>
          <a:bodyPr vert="horz" lIns="91440" tIns="45720" rIns="91440" bIns="45720" rtlCol="0" anchor="ctr">
            <a:normAutofit/>
          </a:bodyPr>
          <a:lstStyle/>
          <a:p>
            <a:pPr>
              <a:lnSpc>
                <a:spcPct val="90000"/>
              </a:lnSpc>
            </a:pPr>
            <a:r>
              <a:rPr lang="en-US" sz="2400" dirty="0"/>
              <a:t>The principles of safe handling and movement consist of techniques that, when applied, protect both the caregiver and client before, during and after a transfer</a:t>
            </a:r>
          </a:p>
        </p:txBody>
      </p:sp>
    </p:spTree>
    <p:extLst>
      <p:ext uri="{BB962C8B-B14F-4D97-AF65-F5344CB8AC3E}">
        <p14:creationId xmlns:p14="http://schemas.microsoft.com/office/powerpoint/2010/main" val="1371095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0323" y="1329586"/>
            <a:ext cx="1816152" cy="1005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0092" y="2222480"/>
            <a:ext cx="1622246" cy="1878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3665859"/>
            <a:ext cx="2671683" cy="273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0" y="1"/>
            <a:ext cx="9144000" cy="923330"/>
          </a:xfrm>
          <a:prstGeom prst="rect">
            <a:avLst/>
          </a:prstGeom>
          <a:noFill/>
        </p:spPr>
        <p:txBody>
          <a:bodyPr wrap="square" rtlCol="0">
            <a:spAutoFit/>
          </a:bodyPr>
          <a:lstStyle/>
          <a:p>
            <a:pPr algn="ctr"/>
            <a:r>
              <a:rPr lang="en-US" sz="5400" dirty="0">
                <a:solidFill>
                  <a:srgbClr val="0070C0"/>
                </a:solidFill>
              </a:rPr>
              <a:t>Positioning Principles</a:t>
            </a:r>
          </a:p>
        </p:txBody>
      </p:sp>
      <p:sp>
        <p:nvSpPr>
          <p:cNvPr id="3" name="TextBox 2"/>
          <p:cNvSpPr txBox="1"/>
          <p:nvPr/>
        </p:nvSpPr>
        <p:spPr>
          <a:xfrm>
            <a:off x="1524000" y="1447801"/>
            <a:ext cx="4343400" cy="769441"/>
          </a:xfrm>
          <a:prstGeom prst="rect">
            <a:avLst/>
          </a:prstGeom>
          <a:noFill/>
        </p:spPr>
        <p:txBody>
          <a:bodyPr wrap="square" rtlCol="0">
            <a:spAutoFit/>
          </a:bodyPr>
          <a:lstStyle/>
          <a:p>
            <a:r>
              <a:rPr lang="en-US" sz="4400" dirty="0">
                <a:solidFill>
                  <a:schemeClr val="accent2">
                    <a:lumMod val="75000"/>
                  </a:schemeClr>
                </a:solidFill>
              </a:rPr>
              <a:t>Feet apart</a:t>
            </a:r>
          </a:p>
        </p:txBody>
      </p:sp>
      <p:sp>
        <p:nvSpPr>
          <p:cNvPr id="4" name="TextBox 3"/>
          <p:cNvSpPr txBox="1"/>
          <p:nvPr/>
        </p:nvSpPr>
        <p:spPr>
          <a:xfrm>
            <a:off x="1526275" y="2438400"/>
            <a:ext cx="6553200" cy="1446550"/>
          </a:xfrm>
          <a:prstGeom prst="rect">
            <a:avLst/>
          </a:prstGeom>
          <a:noFill/>
        </p:spPr>
        <p:txBody>
          <a:bodyPr wrap="square" rtlCol="0">
            <a:spAutoFit/>
          </a:bodyPr>
          <a:lstStyle/>
          <a:p>
            <a:r>
              <a:rPr lang="en-US" sz="4400" dirty="0"/>
              <a:t>Feet pointed to facilitate movement</a:t>
            </a:r>
          </a:p>
        </p:txBody>
      </p:sp>
      <p:sp>
        <p:nvSpPr>
          <p:cNvPr id="5" name="TextBox 4"/>
          <p:cNvSpPr txBox="1"/>
          <p:nvPr/>
        </p:nvSpPr>
        <p:spPr>
          <a:xfrm>
            <a:off x="1516040" y="3964304"/>
            <a:ext cx="6281879" cy="769441"/>
          </a:xfrm>
          <a:prstGeom prst="rect">
            <a:avLst/>
          </a:prstGeom>
          <a:noFill/>
        </p:spPr>
        <p:txBody>
          <a:bodyPr wrap="square" rtlCol="0">
            <a:spAutoFit/>
          </a:bodyPr>
          <a:lstStyle/>
          <a:p>
            <a:r>
              <a:rPr lang="en-US" sz="4400" dirty="0">
                <a:solidFill>
                  <a:schemeClr val="accent2">
                    <a:lumMod val="75000"/>
                  </a:schemeClr>
                </a:solidFill>
              </a:rPr>
              <a:t>Back: No twisting</a:t>
            </a:r>
          </a:p>
        </p:txBody>
      </p:sp>
      <p:sp>
        <p:nvSpPr>
          <p:cNvPr id="6" name="TextBox 5"/>
          <p:cNvSpPr txBox="1"/>
          <p:nvPr/>
        </p:nvSpPr>
        <p:spPr>
          <a:xfrm>
            <a:off x="1516040" y="4817404"/>
            <a:ext cx="4648200" cy="769441"/>
          </a:xfrm>
          <a:prstGeom prst="rect">
            <a:avLst/>
          </a:prstGeom>
          <a:noFill/>
        </p:spPr>
        <p:txBody>
          <a:bodyPr wrap="square" rtlCol="0">
            <a:spAutoFit/>
          </a:bodyPr>
          <a:lstStyle/>
          <a:p>
            <a:r>
              <a:rPr lang="en-US" sz="4400" dirty="0"/>
              <a:t>Straight back</a:t>
            </a:r>
          </a:p>
        </p:txBody>
      </p:sp>
      <p:sp>
        <p:nvSpPr>
          <p:cNvPr id="7" name="TextBox 6"/>
          <p:cNvSpPr txBox="1"/>
          <p:nvPr/>
        </p:nvSpPr>
        <p:spPr>
          <a:xfrm>
            <a:off x="1526275" y="5730641"/>
            <a:ext cx="5410200" cy="769441"/>
          </a:xfrm>
          <a:prstGeom prst="rect">
            <a:avLst/>
          </a:prstGeom>
          <a:noFill/>
        </p:spPr>
        <p:txBody>
          <a:bodyPr wrap="square" rtlCol="0">
            <a:spAutoFit/>
          </a:bodyPr>
          <a:lstStyle/>
          <a:p>
            <a:r>
              <a:rPr lang="en-US" sz="4400" dirty="0">
                <a:solidFill>
                  <a:schemeClr val="accent2">
                    <a:lumMod val="75000"/>
                  </a:schemeClr>
                </a:solidFill>
              </a:rPr>
              <a:t>Knees bent</a:t>
            </a:r>
          </a:p>
        </p:txBody>
      </p:sp>
    </p:spTree>
    <p:extLst>
      <p:ext uri="{BB962C8B-B14F-4D97-AF65-F5344CB8AC3E}">
        <p14:creationId xmlns:p14="http://schemas.microsoft.com/office/powerpoint/2010/main" val="1165070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rawing, bicycle&#10;&#10;Description automatically generated">
            <a:extLst>
              <a:ext uri="{FF2B5EF4-FFF2-40B4-BE49-F238E27FC236}">
                <a16:creationId xmlns:a16="http://schemas.microsoft.com/office/drawing/2014/main" id="{B3FE9252-6BD3-43C3-BEE1-F64817547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4975" y="527679"/>
            <a:ext cx="6122049" cy="5571066"/>
          </a:xfrm>
          <a:prstGeom prst="rect">
            <a:avLst/>
          </a:prstGeom>
        </p:spPr>
      </p:pic>
      <p:sp>
        <p:nvSpPr>
          <p:cNvPr id="2" name="TextBox 1">
            <a:extLst>
              <a:ext uri="{FF2B5EF4-FFF2-40B4-BE49-F238E27FC236}">
                <a16:creationId xmlns:a16="http://schemas.microsoft.com/office/drawing/2014/main" id="{F10FFDA1-928D-4364-BB27-F0A7CB344CDA}"/>
              </a:ext>
            </a:extLst>
          </p:cNvPr>
          <p:cNvSpPr txBox="1"/>
          <p:nvPr/>
        </p:nvSpPr>
        <p:spPr>
          <a:xfrm>
            <a:off x="712519" y="795647"/>
            <a:ext cx="4880759" cy="1446550"/>
          </a:xfrm>
          <a:prstGeom prst="rect">
            <a:avLst/>
          </a:prstGeom>
          <a:noFill/>
        </p:spPr>
        <p:txBody>
          <a:bodyPr wrap="square" rtlCol="0">
            <a:spAutoFit/>
          </a:bodyPr>
          <a:lstStyle/>
          <a:p>
            <a:r>
              <a:rPr lang="en-CA" sz="4400" dirty="0"/>
              <a:t>Positioned for Counterweight</a:t>
            </a:r>
          </a:p>
        </p:txBody>
      </p:sp>
      <p:sp>
        <p:nvSpPr>
          <p:cNvPr id="4" name="Arrow: Right 3">
            <a:extLst>
              <a:ext uri="{FF2B5EF4-FFF2-40B4-BE49-F238E27FC236}">
                <a16:creationId xmlns:a16="http://schemas.microsoft.com/office/drawing/2014/main" id="{F9A2C642-75AC-45A7-81C1-083D1469893C}"/>
              </a:ext>
            </a:extLst>
          </p:cNvPr>
          <p:cNvSpPr/>
          <p:nvPr/>
        </p:nvSpPr>
        <p:spPr>
          <a:xfrm>
            <a:off x="5153890" y="2897586"/>
            <a:ext cx="593766" cy="26642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Oval 4">
            <a:extLst>
              <a:ext uri="{FF2B5EF4-FFF2-40B4-BE49-F238E27FC236}">
                <a16:creationId xmlns:a16="http://schemas.microsoft.com/office/drawing/2014/main" id="{1CE164E9-4BF1-404C-AA53-0E795C4B77F6}"/>
              </a:ext>
            </a:extLst>
          </p:cNvPr>
          <p:cNvSpPr/>
          <p:nvPr/>
        </p:nvSpPr>
        <p:spPr>
          <a:xfrm>
            <a:off x="5510140" y="2327563"/>
            <a:ext cx="581889" cy="570017"/>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Arrow: Down 9">
            <a:extLst>
              <a:ext uri="{FF2B5EF4-FFF2-40B4-BE49-F238E27FC236}">
                <a16:creationId xmlns:a16="http://schemas.microsoft.com/office/drawing/2014/main" id="{F0283EA6-D721-4446-9DC0-9438414E995D}"/>
              </a:ext>
            </a:extLst>
          </p:cNvPr>
          <p:cNvSpPr/>
          <p:nvPr/>
        </p:nvSpPr>
        <p:spPr>
          <a:xfrm rot="10800000">
            <a:off x="5721341" y="2377499"/>
            <a:ext cx="171363" cy="43451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Connector 6">
            <a:extLst>
              <a:ext uri="{FF2B5EF4-FFF2-40B4-BE49-F238E27FC236}">
                <a16:creationId xmlns:a16="http://schemas.microsoft.com/office/drawing/2014/main" id="{EB6E825F-A513-4BC7-A8DB-961636FA2B81}"/>
              </a:ext>
            </a:extLst>
          </p:cNvPr>
          <p:cNvCxnSpPr>
            <a:cxnSpLocks/>
          </p:cNvCxnSpPr>
          <p:nvPr/>
        </p:nvCxnSpPr>
        <p:spPr>
          <a:xfrm flipV="1">
            <a:off x="5588547" y="2387292"/>
            <a:ext cx="401324" cy="450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980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152401"/>
            <a:ext cx="8458200" cy="923330"/>
          </a:xfrm>
          <a:prstGeom prst="rect">
            <a:avLst/>
          </a:prstGeom>
          <a:noFill/>
        </p:spPr>
        <p:txBody>
          <a:bodyPr wrap="square" rtlCol="0">
            <a:spAutoFit/>
          </a:bodyPr>
          <a:lstStyle/>
          <a:p>
            <a:pPr algn="ctr"/>
            <a:r>
              <a:rPr lang="en-US" sz="5400" b="1" dirty="0">
                <a:solidFill>
                  <a:srgbClr val="0070C0"/>
                </a:solidFill>
                <a:effectLst>
                  <a:outerShdw blurRad="38100" dist="38100" dir="2700000" algn="tl">
                    <a:srgbClr val="000000">
                      <a:alpha val="43137"/>
                    </a:srgbClr>
                  </a:outerShdw>
                </a:effectLst>
              </a:rPr>
              <a:t>Holding Principles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1630" y="1129790"/>
            <a:ext cx="1931195" cy="3561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3352" y="4290079"/>
            <a:ext cx="2832577" cy="234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704975" y="1578114"/>
            <a:ext cx="3657600" cy="677108"/>
          </a:xfrm>
          <a:prstGeom prst="rect">
            <a:avLst/>
          </a:prstGeom>
          <a:noFill/>
        </p:spPr>
        <p:txBody>
          <a:bodyPr wrap="square" rtlCol="0">
            <a:spAutoFit/>
          </a:bodyPr>
          <a:lstStyle/>
          <a:p>
            <a:r>
              <a:rPr lang="en-US" sz="3800" dirty="0"/>
              <a:t>Solid grip</a:t>
            </a:r>
          </a:p>
        </p:txBody>
      </p:sp>
      <p:sp>
        <p:nvSpPr>
          <p:cNvPr id="4" name="TextBox 3"/>
          <p:cNvSpPr txBox="1"/>
          <p:nvPr/>
        </p:nvSpPr>
        <p:spPr>
          <a:xfrm>
            <a:off x="1704975" y="2253589"/>
            <a:ext cx="4114800" cy="677108"/>
          </a:xfrm>
          <a:prstGeom prst="rect">
            <a:avLst/>
          </a:prstGeom>
          <a:noFill/>
        </p:spPr>
        <p:txBody>
          <a:bodyPr wrap="square" rtlCol="0">
            <a:spAutoFit/>
          </a:bodyPr>
          <a:lstStyle/>
          <a:p>
            <a:r>
              <a:rPr lang="en-US" sz="3800" dirty="0">
                <a:solidFill>
                  <a:schemeClr val="accent2">
                    <a:lumMod val="75000"/>
                  </a:schemeClr>
                </a:solidFill>
              </a:rPr>
              <a:t>Gentle hold</a:t>
            </a:r>
          </a:p>
        </p:txBody>
      </p:sp>
      <p:sp>
        <p:nvSpPr>
          <p:cNvPr id="5" name="TextBox 4"/>
          <p:cNvSpPr txBox="1"/>
          <p:nvPr/>
        </p:nvSpPr>
        <p:spPr>
          <a:xfrm>
            <a:off x="1704975" y="2910781"/>
            <a:ext cx="3899848" cy="677108"/>
          </a:xfrm>
          <a:prstGeom prst="rect">
            <a:avLst/>
          </a:prstGeom>
          <a:noFill/>
        </p:spPr>
        <p:txBody>
          <a:bodyPr wrap="square" rtlCol="0">
            <a:spAutoFit/>
          </a:bodyPr>
          <a:lstStyle/>
          <a:p>
            <a:r>
              <a:rPr lang="en-US" sz="3800" dirty="0"/>
              <a:t>Close contact</a:t>
            </a:r>
          </a:p>
        </p:txBody>
      </p:sp>
      <p:sp>
        <p:nvSpPr>
          <p:cNvPr id="6" name="TextBox 5"/>
          <p:cNvSpPr txBox="1"/>
          <p:nvPr/>
        </p:nvSpPr>
        <p:spPr>
          <a:xfrm>
            <a:off x="1704975" y="3435981"/>
            <a:ext cx="6915150" cy="677108"/>
          </a:xfrm>
          <a:prstGeom prst="rect">
            <a:avLst/>
          </a:prstGeom>
          <a:noFill/>
        </p:spPr>
        <p:txBody>
          <a:bodyPr wrap="square" rtlCol="0">
            <a:spAutoFit/>
          </a:bodyPr>
          <a:lstStyle/>
          <a:p>
            <a:r>
              <a:rPr lang="en-US" sz="3800" dirty="0">
                <a:solidFill>
                  <a:schemeClr val="accent2">
                    <a:lumMod val="75000"/>
                  </a:schemeClr>
                </a:solidFill>
              </a:rPr>
              <a:t>Arms wrapped around client</a:t>
            </a:r>
          </a:p>
        </p:txBody>
      </p:sp>
      <p:sp>
        <p:nvSpPr>
          <p:cNvPr id="7" name="TextBox 6"/>
          <p:cNvSpPr txBox="1"/>
          <p:nvPr/>
        </p:nvSpPr>
        <p:spPr>
          <a:xfrm>
            <a:off x="1704975" y="4018657"/>
            <a:ext cx="4229100" cy="677108"/>
          </a:xfrm>
          <a:prstGeom prst="rect">
            <a:avLst/>
          </a:prstGeom>
          <a:noFill/>
        </p:spPr>
        <p:txBody>
          <a:bodyPr wrap="square" rtlCol="0">
            <a:spAutoFit/>
          </a:bodyPr>
          <a:lstStyle/>
          <a:p>
            <a:r>
              <a:rPr lang="en-US" sz="3800" dirty="0"/>
              <a:t>Use handles</a:t>
            </a:r>
          </a:p>
        </p:txBody>
      </p:sp>
      <p:sp>
        <p:nvSpPr>
          <p:cNvPr id="8" name="TextBox 7"/>
          <p:cNvSpPr txBox="1"/>
          <p:nvPr/>
        </p:nvSpPr>
        <p:spPr>
          <a:xfrm>
            <a:off x="1704975" y="4663357"/>
            <a:ext cx="4876800" cy="677108"/>
          </a:xfrm>
          <a:prstGeom prst="rect">
            <a:avLst/>
          </a:prstGeom>
          <a:noFill/>
        </p:spPr>
        <p:txBody>
          <a:bodyPr wrap="square" rtlCol="0">
            <a:spAutoFit/>
          </a:bodyPr>
          <a:lstStyle/>
          <a:p>
            <a:r>
              <a:rPr lang="en-US" sz="3800" dirty="0">
                <a:solidFill>
                  <a:schemeClr val="accent2">
                    <a:lumMod val="75000"/>
                  </a:schemeClr>
                </a:solidFill>
              </a:rPr>
              <a:t>Block sliding points</a:t>
            </a:r>
          </a:p>
        </p:txBody>
      </p:sp>
      <p:sp>
        <p:nvSpPr>
          <p:cNvPr id="9" name="TextBox 8"/>
          <p:cNvSpPr txBox="1"/>
          <p:nvPr/>
        </p:nvSpPr>
        <p:spPr>
          <a:xfrm>
            <a:off x="1704975" y="5288742"/>
            <a:ext cx="4533900" cy="1261884"/>
          </a:xfrm>
          <a:prstGeom prst="rect">
            <a:avLst/>
          </a:prstGeom>
          <a:noFill/>
        </p:spPr>
        <p:txBody>
          <a:bodyPr wrap="square" rtlCol="0">
            <a:spAutoFit/>
          </a:bodyPr>
          <a:lstStyle/>
          <a:p>
            <a:r>
              <a:rPr lang="en-US" sz="3800" dirty="0"/>
              <a:t>Encourage client to participate</a:t>
            </a:r>
          </a:p>
        </p:txBody>
      </p:sp>
    </p:spTree>
    <p:extLst>
      <p:ext uri="{BB962C8B-B14F-4D97-AF65-F5344CB8AC3E}">
        <p14:creationId xmlns:p14="http://schemas.microsoft.com/office/powerpoint/2010/main" val="591423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720477BB-1045-452F-8BF4-C4769FDF02AD}"/>
              </a:ext>
            </a:extLst>
          </p:cNvPr>
          <p:cNvPicPr>
            <a:picLocks noChangeAspect="1"/>
          </p:cNvPicPr>
          <p:nvPr/>
        </p:nvPicPr>
        <p:blipFill rotWithShape="1">
          <a:blip r:embed="rId2">
            <a:extLst>
              <a:ext uri="{28A0092B-C50C-407E-A947-70E740481C1C}">
                <a14:useLocalDpi xmlns:a14="http://schemas.microsoft.com/office/drawing/2010/main" val="0"/>
              </a:ext>
            </a:extLst>
          </a:blip>
          <a:srcRect t="32787"/>
          <a:stretch/>
        </p:blipFill>
        <p:spPr>
          <a:xfrm>
            <a:off x="2873239" y="961901"/>
            <a:ext cx="8075810" cy="4855781"/>
          </a:xfrm>
          <a:prstGeom prst="rect">
            <a:avLst/>
          </a:prstGeom>
        </p:spPr>
      </p:pic>
      <p:sp>
        <p:nvSpPr>
          <p:cNvPr id="2" name="TextBox 1">
            <a:extLst>
              <a:ext uri="{FF2B5EF4-FFF2-40B4-BE49-F238E27FC236}">
                <a16:creationId xmlns:a16="http://schemas.microsoft.com/office/drawing/2014/main" id="{9F980B4B-BFF5-451D-850B-E1602D606582}"/>
              </a:ext>
            </a:extLst>
          </p:cNvPr>
          <p:cNvSpPr txBox="1"/>
          <p:nvPr/>
        </p:nvSpPr>
        <p:spPr>
          <a:xfrm>
            <a:off x="605642" y="1699415"/>
            <a:ext cx="2660072" cy="3170099"/>
          </a:xfrm>
          <a:prstGeom prst="rect">
            <a:avLst/>
          </a:prstGeom>
          <a:noFill/>
        </p:spPr>
        <p:txBody>
          <a:bodyPr wrap="square" rtlCol="0">
            <a:spAutoFit/>
          </a:bodyPr>
          <a:lstStyle/>
          <a:p>
            <a:r>
              <a:rPr lang="en-CA" sz="4000" dirty="0">
                <a:solidFill>
                  <a:schemeClr val="accent1"/>
                </a:solidFill>
              </a:rPr>
              <a:t>Carrying weight with arms at more than 30 degrees</a:t>
            </a:r>
          </a:p>
        </p:txBody>
      </p:sp>
    </p:spTree>
    <p:extLst>
      <p:ext uri="{BB962C8B-B14F-4D97-AF65-F5344CB8AC3E}">
        <p14:creationId xmlns:p14="http://schemas.microsoft.com/office/powerpoint/2010/main" val="3113670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74655CEA-5924-4EDA-9867-8853786F4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854" y="643467"/>
            <a:ext cx="7874292" cy="5571066"/>
          </a:xfrm>
          <a:prstGeom prst="rect">
            <a:avLst/>
          </a:prstGeom>
        </p:spPr>
      </p:pic>
      <p:sp>
        <p:nvSpPr>
          <p:cNvPr id="2" name="TextBox 1">
            <a:extLst>
              <a:ext uri="{FF2B5EF4-FFF2-40B4-BE49-F238E27FC236}">
                <a16:creationId xmlns:a16="http://schemas.microsoft.com/office/drawing/2014/main" id="{B5228F28-D7DE-4F2F-90DE-B865A6680383}"/>
              </a:ext>
            </a:extLst>
          </p:cNvPr>
          <p:cNvSpPr txBox="1"/>
          <p:nvPr/>
        </p:nvSpPr>
        <p:spPr>
          <a:xfrm>
            <a:off x="629392" y="985652"/>
            <a:ext cx="2339439" cy="646331"/>
          </a:xfrm>
          <a:prstGeom prst="rect">
            <a:avLst/>
          </a:prstGeom>
          <a:noFill/>
        </p:spPr>
        <p:txBody>
          <a:bodyPr wrap="square" rtlCol="0">
            <a:spAutoFit/>
          </a:bodyPr>
          <a:lstStyle/>
          <a:p>
            <a:r>
              <a:rPr lang="en-CA" dirty="0"/>
              <a:t>Carrying Weight away from body.</a:t>
            </a:r>
          </a:p>
        </p:txBody>
      </p:sp>
    </p:spTree>
    <p:extLst>
      <p:ext uri="{BB962C8B-B14F-4D97-AF65-F5344CB8AC3E}">
        <p14:creationId xmlns:p14="http://schemas.microsoft.com/office/powerpoint/2010/main" val="1879241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rawing&#10;&#10;Description automatically generated">
            <a:extLst>
              <a:ext uri="{FF2B5EF4-FFF2-40B4-BE49-F238E27FC236}">
                <a16:creationId xmlns:a16="http://schemas.microsoft.com/office/drawing/2014/main" id="{BC9348B4-76AC-4660-BD73-31B59D3E2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504813"/>
            <a:ext cx="10905066" cy="4062130"/>
          </a:xfrm>
          <a:prstGeom prst="rect">
            <a:avLst/>
          </a:prstGeom>
        </p:spPr>
      </p:pic>
      <p:sp>
        <p:nvSpPr>
          <p:cNvPr id="2" name="TextBox 1">
            <a:extLst>
              <a:ext uri="{FF2B5EF4-FFF2-40B4-BE49-F238E27FC236}">
                <a16:creationId xmlns:a16="http://schemas.microsoft.com/office/drawing/2014/main" id="{C4C3CB49-FF93-49FE-92DE-D101D6CB755A}"/>
              </a:ext>
            </a:extLst>
          </p:cNvPr>
          <p:cNvSpPr txBox="1"/>
          <p:nvPr/>
        </p:nvSpPr>
        <p:spPr>
          <a:xfrm>
            <a:off x="6293922" y="700644"/>
            <a:ext cx="4928260" cy="646331"/>
          </a:xfrm>
          <a:prstGeom prst="rect">
            <a:avLst/>
          </a:prstGeom>
          <a:noFill/>
        </p:spPr>
        <p:txBody>
          <a:bodyPr wrap="square" rtlCol="0">
            <a:spAutoFit/>
          </a:bodyPr>
          <a:lstStyle/>
          <a:p>
            <a:r>
              <a:rPr lang="en-CA" sz="3600" dirty="0"/>
              <a:t>Enveloping Hold</a:t>
            </a:r>
          </a:p>
        </p:txBody>
      </p:sp>
      <p:sp>
        <p:nvSpPr>
          <p:cNvPr id="4" name="TextBox 3">
            <a:extLst>
              <a:ext uri="{FF2B5EF4-FFF2-40B4-BE49-F238E27FC236}">
                <a16:creationId xmlns:a16="http://schemas.microsoft.com/office/drawing/2014/main" id="{D779D858-C4AD-4056-A818-AD6AA95314C8}"/>
              </a:ext>
            </a:extLst>
          </p:cNvPr>
          <p:cNvSpPr txBox="1"/>
          <p:nvPr/>
        </p:nvSpPr>
        <p:spPr>
          <a:xfrm>
            <a:off x="2315689" y="700644"/>
            <a:ext cx="3372592" cy="1077218"/>
          </a:xfrm>
          <a:prstGeom prst="rect">
            <a:avLst/>
          </a:prstGeom>
          <a:noFill/>
        </p:spPr>
        <p:txBody>
          <a:bodyPr wrap="square" rtlCol="0">
            <a:spAutoFit/>
          </a:bodyPr>
          <a:lstStyle/>
          <a:p>
            <a:r>
              <a:rPr lang="en-CA" sz="3200" dirty="0"/>
              <a:t>Don’t grab under arm</a:t>
            </a:r>
          </a:p>
        </p:txBody>
      </p:sp>
    </p:spTree>
    <p:extLst>
      <p:ext uri="{BB962C8B-B14F-4D97-AF65-F5344CB8AC3E}">
        <p14:creationId xmlns:p14="http://schemas.microsoft.com/office/powerpoint/2010/main" val="3225040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EA6CCFF4-3460-404B-A08F-A53D85301F3A}"/>
              </a:ext>
            </a:extLst>
          </p:cNvPr>
          <p:cNvSpPr txBox="1"/>
          <p:nvPr/>
        </p:nvSpPr>
        <p:spPr>
          <a:xfrm>
            <a:off x="660041" y="2767106"/>
            <a:ext cx="2880828" cy="3071906"/>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000" kern="1200">
                <a:solidFill>
                  <a:srgbClr val="FFFFFF"/>
                </a:solidFill>
                <a:latin typeface="+mj-lt"/>
                <a:ea typeface="+mj-ea"/>
                <a:cs typeface="+mj-cs"/>
              </a:rPr>
              <a:t>Enveloping Hold</a:t>
            </a:r>
          </a:p>
        </p:txBody>
      </p:sp>
      <p:pic>
        <p:nvPicPr>
          <p:cNvPr id="4" name="Picture 3" descr="A close up of a logo&#10;&#10;Description automatically generated">
            <a:extLst>
              <a:ext uri="{FF2B5EF4-FFF2-40B4-BE49-F238E27FC236}">
                <a16:creationId xmlns:a16="http://schemas.microsoft.com/office/drawing/2014/main" id="{C02DEEAE-25F8-4C61-A1A5-884FD9262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9308" y="467208"/>
            <a:ext cx="5271988" cy="5923584"/>
          </a:xfrm>
          <a:prstGeom prst="rect">
            <a:avLst/>
          </a:prstGeom>
        </p:spPr>
      </p:pic>
    </p:spTree>
    <p:extLst>
      <p:ext uri="{BB962C8B-B14F-4D97-AF65-F5344CB8AC3E}">
        <p14:creationId xmlns:p14="http://schemas.microsoft.com/office/powerpoint/2010/main" val="1147336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228601"/>
            <a:ext cx="8991600" cy="923330"/>
          </a:xfrm>
          <a:prstGeom prst="rect">
            <a:avLst/>
          </a:prstGeom>
          <a:noFill/>
        </p:spPr>
        <p:txBody>
          <a:bodyPr wrap="square" rtlCol="0">
            <a:spAutoFit/>
          </a:bodyPr>
          <a:lstStyle/>
          <a:p>
            <a:pPr algn="ctr"/>
            <a:r>
              <a:rPr lang="en-US" sz="5400" b="1" dirty="0">
                <a:solidFill>
                  <a:srgbClr val="0070C0"/>
                </a:solidFill>
                <a:effectLst>
                  <a:outerShdw blurRad="38100" dist="38100" dir="2700000" algn="tl">
                    <a:srgbClr val="000000">
                      <a:alpha val="43137"/>
                    </a:srgbClr>
                  </a:outerShdw>
                </a:effectLst>
              </a:rPr>
              <a:t>Movement Principles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199" y="2320201"/>
            <a:ext cx="4013201" cy="424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676400" y="1427793"/>
            <a:ext cx="6400800" cy="1200329"/>
          </a:xfrm>
          <a:prstGeom prst="rect">
            <a:avLst/>
          </a:prstGeom>
          <a:noFill/>
        </p:spPr>
        <p:txBody>
          <a:bodyPr wrap="square" rtlCol="0">
            <a:spAutoFit/>
          </a:bodyPr>
          <a:lstStyle/>
          <a:p>
            <a:r>
              <a:rPr lang="en-US" sz="3600" dirty="0">
                <a:solidFill>
                  <a:schemeClr val="accent2">
                    <a:lumMod val="75000"/>
                  </a:schemeClr>
                </a:solidFill>
              </a:rPr>
              <a:t>Provide only as much assistance as is required</a:t>
            </a:r>
          </a:p>
        </p:txBody>
      </p:sp>
      <p:sp>
        <p:nvSpPr>
          <p:cNvPr id="4" name="TextBox 3"/>
          <p:cNvSpPr txBox="1"/>
          <p:nvPr/>
        </p:nvSpPr>
        <p:spPr>
          <a:xfrm>
            <a:off x="1652516" y="2614853"/>
            <a:ext cx="7315200" cy="646331"/>
          </a:xfrm>
          <a:prstGeom prst="rect">
            <a:avLst/>
          </a:prstGeom>
          <a:noFill/>
        </p:spPr>
        <p:txBody>
          <a:bodyPr wrap="square" rtlCol="0">
            <a:spAutoFit/>
          </a:bodyPr>
          <a:lstStyle/>
          <a:p>
            <a:r>
              <a:rPr lang="en-US" sz="3600" dirty="0"/>
              <a:t>Tell the client what to do</a:t>
            </a:r>
          </a:p>
        </p:txBody>
      </p:sp>
      <p:sp>
        <p:nvSpPr>
          <p:cNvPr id="5" name="TextBox 4"/>
          <p:cNvSpPr txBox="1"/>
          <p:nvPr/>
        </p:nvSpPr>
        <p:spPr>
          <a:xfrm>
            <a:off x="1652516" y="3351327"/>
            <a:ext cx="5791200" cy="646331"/>
          </a:xfrm>
          <a:prstGeom prst="rect">
            <a:avLst/>
          </a:prstGeom>
          <a:noFill/>
        </p:spPr>
        <p:txBody>
          <a:bodyPr wrap="square" rtlCol="0">
            <a:spAutoFit/>
          </a:bodyPr>
          <a:lstStyle/>
          <a:p>
            <a:r>
              <a:rPr lang="en-US" sz="3600" dirty="0">
                <a:solidFill>
                  <a:schemeClr val="accent2">
                    <a:lumMod val="75000"/>
                  </a:schemeClr>
                </a:solidFill>
              </a:rPr>
              <a:t>Respect natural movements</a:t>
            </a:r>
          </a:p>
        </p:txBody>
      </p:sp>
      <p:sp>
        <p:nvSpPr>
          <p:cNvPr id="6" name="TextBox 5"/>
          <p:cNvSpPr txBox="1"/>
          <p:nvPr/>
        </p:nvSpPr>
        <p:spPr>
          <a:xfrm>
            <a:off x="1670713" y="3997658"/>
            <a:ext cx="6553200" cy="1200329"/>
          </a:xfrm>
          <a:prstGeom prst="rect">
            <a:avLst/>
          </a:prstGeom>
          <a:noFill/>
        </p:spPr>
        <p:txBody>
          <a:bodyPr wrap="square" rtlCol="0">
            <a:spAutoFit/>
          </a:bodyPr>
          <a:lstStyle/>
          <a:p>
            <a:r>
              <a:rPr lang="en-US" sz="3600" dirty="0"/>
              <a:t>Roll, slide, or pivot the client rather than lifting</a:t>
            </a:r>
          </a:p>
        </p:txBody>
      </p:sp>
      <p:sp>
        <p:nvSpPr>
          <p:cNvPr id="7" name="TextBox 6"/>
          <p:cNvSpPr txBox="1"/>
          <p:nvPr/>
        </p:nvSpPr>
        <p:spPr>
          <a:xfrm>
            <a:off x="1694886" y="5212525"/>
            <a:ext cx="6400800" cy="1200329"/>
          </a:xfrm>
          <a:prstGeom prst="rect">
            <a:avLst/>
          </a:prstGeom>
          <a:noFill/>
        </p:spPr>
        <p:txBody>
          <a:bodyPr wrap="square" rtlCol="0">
            <a:spAutoFit/>
          </a:bodyPr>
          <a:lstStyle/>
          <a:p>
            <a:r>
              <a:rPr lang="en-US" sz="3600" dirty="0">
                <a:solidFill>
                  <a:schemeClr val="accent2">
                    <a:lumMod val="75000"/>
                  </a:schemeClr>
                </a:solidFill>
              </a:rPr>
              <a:t>Use weight transfers and/or counterweight to provide effort</a:t>
            </a:r>
          </a:p>
        </p:txBody>
      </p:sp>
    </p:spTree>
    <p:extLst>
      <p:ext uri="{BB962C8B-B14F-4D97-AF65-F5344CB8AC3E}">
        <p14:creationId xmlns:p14="http://schemas.microsoft.com/office/powerpoint/2010/main" val="2737191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3654" y="2822408"/>
            <a:ext cx="8991600" cy="646331"/>
          </a:xfrm>
          <a:prstGeom prst="rect">
            <a:avLst/>
          </a:prstGeom>
          <a:noFill/>
        </p:spPr>
        <p:txBody>
          <a:bodyPr wrap="square" rtlCol="0">
            <a:spAutoFit/>
          </a:bodyPr>
          <a:lstStyle/>
          <a:p>
            <a:r>
              <a:rPr lang="en-US" sz="3600" dirty="0"/>
              <a:t>Perform movements one at a time, step by step</a:t>
            </a:r>
          </a:p>
        </p:txBody>
      </p:sp>
      <p:sp>
        <p:nvSpPr>
          <p:cNvPr id="3" name="TextBox 2"/>
          <p:cNvSpPr txBox="1"/>
          <p:nvPr/>
        </p:nvSpPr>
        <p:spPr>
          <a:xfrm>
            <a:off x="1767954" y="3595424"/>
            <a:ext cx="8763000" cy="1200329"/>
          </a:xfrm>
          <a:prstGeom prst="rect">
            <a:avLst/>
          </a:prstGeom>
          <a:noFill/>
        </p:spPr>
        <p:txBody>
          <a:bodyPr wrap="square" rtlCol="0">
            <a:spAutoFit/>
          </a:bodyPr>
          <a:lstStyle/>
          <a:p>
            <a:r>
              <a:rPr lang="en-US" sz="3600" dirty="0">
                <a:solidFill>
                  <a:schemeClr val="accent2">
                    <a:lumMod val="75000"/>
                  </a:schemeClr>
                </a:solidFill>
              </a:rPr>
              <a:t>Pull the client towards you rather than pushing</a:t>
            </a:r>
          </a:p>
        </p:txBody>
      </p:sp>
      <p:sp>
        <p:nvSpPr>
          <p:cNvPr id="4" name="Rectangle 3"/>
          <p:cNvSpPr/>
          <p:nvPr/>
        </p:nvSpPr>
        <p:spPr>
          <a:xfrm>
            <a:off x="2362200" y="228601"/>
            <a:ext cx="7391400" cy="1015663"/>
          </a:xfrm>
          <a:prstGeom prst="rect">
            <a:avLst/>
          </a:prstGeom>
        </p:spPr>
        <p:txBody>
          <a:bodyPr wrap="square">
            <a:spAutoFit/>
          </a:bodyPr>
          <a:lstStyle/>
          <a:p>
            <a:pPr algn="ctr"/>
            <a:r>
              <a:rPr lang="en-US" sz="6000" b="1" dirty="0">
                <a:solidFill>
                  <a:srgbClr val="0070C0"/>
                </a:solidFill>
                <a:effectLst>
                  <a:outerShdw blurRad="38100" dist="38100" dir="2700000" algn="tl">
                    <a:srgbClr val="000000">
                      <a:alpha val="43137"/>
                    </a:srgbClr>
                  </a:outerShdw>
                </a:effectLst>
              </a:rPr>
              <a:t>Movement Principles</a:t>
            </a:r>
          </a:p>
        </p:txBody>
      </p:sp>
      <p:sp>
        <p:nvSpPr>
          <p:cNvPr id="5" name="TextBox 4"/>
          <p:cNvSpPr txBox="1"/>
          <p:nvPr/>
        </p:nvSpPr>
        <p:spPr>
          <a:xfrm>
            <a:off x="4633131" y="1244263"/>
            <a:ext cx="3032646" cy="707886"/>
          </a:xfrm>
          <a:prstGeom prst="rect">
            <a:avLst/>
          </a:prstGeom>
          <a:noFill/>
        </p:spPr>
        <p:txBody>
          <a:bodyPr wrap="square" rtlCol="0">
            <a:spAutoFit/>
          </a:bodyPr>
          <a:lstStyle/>
          <a:p>
            <a:r>
              <a:rPr lang="en-US" sz="4000" b="1" dirty="0"/>
              <a:t>Continued…</a:t>
            </a:r>
          </a:p>
        </p:txBody>
      </p:sp>
    </p:spTree>
    <p:extLst>
      <p:ext uri="{BB962C8B-B14F-4D97-AF65-F5344CB8AC3E}">
        <p14:creationId xmlns:p14="http://schemas.microsoft.com/office/powerpoint/2010/main" val="18049611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76E8F99-742E-4006-B97C-AC11E5A6F4E3}"/>
              </a:ext>
            </a:extLst>
          </p:cNvPr>
          <p:cNvSpPr txBox="1"/>
          <p:nvPr/>
        </p:nvSpPr>
        <p:spPr>
          <a:xfrm>
            <a:off x="1198181" y="560881"/>
            <a:ext cx="9795638" cy="11143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a:latin typeface="+mj-lt"/>
                <a:ea typeface="+mj-ea"/>
                <a:cs typeface="+mj-cs"/>
              </a:rPr>
              <a:t>Weight Transfer Front to Back</a:t>
            </a:r>
          </a:p>
        </p:txBody>
      </p:sp>
      <p:pic>
        <p:nvPicPr>
          <p:cNvPr id="5" name="Picture 4" descr="Diagram&#10;&#10;Description automatically generated">
            <a:extLst>
              <a:ext uri="{FF2B5EF4-FFF2-40B4-BE49-F238E27FC236}">
                <a16:creationId xmlns:a16="http://schemas.microsoft.com/office/drawing/2014/main" id="{1764E161-0831-447E-BF87-1E5668966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234" y="3290350"/>
            <a:ext cx="5828261" cy="2681005"/>
          </a:xfrm>
          <a:prstGeom prst="rect">
            <a:avLst/>
          </a:prstGeom>
        </p:spPr>
      </p:pic>
      <p:pic>
        <p:nvPicPr>
          <p:cNvPr id="7" name="Picture 6" descr="Diagram, engineering drawing&#10;&#10;Description automatically generated">
            <a:extLst>
              <a:ext uri="{FF2B5EF4-FFF2-40B4-BE49-F238E27FC236}">
                <a16:creationId xmlns:a16="http://schemas.microsoft.com/office/drawing/2014/main" id="{E34345BA-1113-4417-8919-7087F60EA5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505" y="3487059"/>
            <a:ext cx="5828261" cy="2287588"/>
          </a:xfrm>
          <a:prstGeom prst="rect">
            <a:avLst/>
          </a:prstGeom>
        </p:spPr>
      </p:pic>
    </p:spTree>
    <p:extLst>
      <p:ext uri="{BB962C8B-B14F-4D97-AF65-F5344CB8AC3E}">
        <p14:creationId xmlns:p14="http://schemas.microsoft.com/office/powerpoint/2010/main" val="22788020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CB714E1-F675-41E3-8756-0BF36E9A75B1}"/>
              </a:ext>
            </a:extLst>
          </p:cNvPr>
          <p:cNvSpPr txBox="1"/>
          <p:nvPr/>
        </p:nvSpPr>
        <p:spPr>
          <a:xfrm>
            <a:off x="1198181" y="560881"/>
            <a:ext cx="9795638" cy="11143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a:latin typeface="+mj-lt"/>
                <a:ea typeface="+mj-ea"/>
                <a:cs typeface="+mj-cs"/>
              </a:rPr>
              <a:t>Weight Transfer Side to Side</a:t>
            </a:r>
          </a:p>
        </p:txBody>
      </p:sp>
      <p:pic>
        <p:nvPicPr>
          <p:cNvPr id="5" name="Picture 4" descr="A picture containing diagram&#10;&#10;Description automatically generated">
            <a:extLst>
              <a:ext uri="{FF2B5EF4-FFF2-40B4-BE49-F238E27FC236}">
                <a16:creationId xmlns:a16="http://schemas.microsoft.com/office/drawing/2014/main" id="{1F5587B7-2E1E-4798-B54D-708BA3AB5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234" y="3385059"/>
            <a:ext cx="5828261" cy="2491587"/>
          </a:xfrm>
          <a:prstGeom prst="rect">
            <a:avLst/>
          </a:prstGeom>
        </p:spPr>
      </p:pic>
      <p:pic>
        <p:nvPicPr>
          <p:cNvPr id="3" name="Picture 2" descr="Diagram&#10;&#10;Description automatically generated">
            <a:extLst>
              <a:ext uri="{FF2B5EF4-FFF2-40B4-BE49-F238E27FC236}">
                <a16:creationId xmlns:a16="http://schemas.microsoft.com/office/drawing/2014/main" id="{30FC3901-3371-400F-BA2B-D5497A5F1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9969" y="3692420"/>
            <a:ext cx="5828261" cy="2083599"/>
          </a:xfrm>
          <a:prstGeom prst="rect">
            <a:avLst/>
          </a:prstGeom>
        </p:spPr>
      </p:pic>
    </p:spTree>
    <p:extLst>
      <p:ext uri="{BB962C8B-B14F-4D97-AF65-F5344CB8AC3E}">
        <p14:creationId xmlns:p14="http://schemas.microsoft.com/office/powerpoint/2010/main" val="65066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iagram&#10;&#10;Description automatically generated">
            <a:extLst>
              <a:ext uri="{FF2B5EF4-FFF2-40B4-BE49-F238E27FC236}">
                <a16:creationId xmlns:a16="http://schemas.microsoft.com/office/drawing/2014/main" id="{B0FAE826-9DA3-431F-BB0E-E7817B0D5E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844" y="643467"/>
            <a:ext cx="10662311" cy="5571066"/>
          </a:xfrm>
          <a:prstGeom prst="rect">
            <a:avLst/>
          </a:prstGeom>
        </p:spPr>
      </p:pic>
    </p:spTree>
    <p:extLst>
      <p:ext uri="{BB962C8B-B14F-4D97-AF65-F5344CB8AC3E}">
        <p14:creationId xmlns:p14="http://schemas.microsoft.com/office/powerpoint/2010/main" val="2858189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427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040DCDF-69E9-4220-A707-1F1C241696E8}"/>
              </a:ext>
            </a:extLst>
          </p:cNvPr>
          <p:cNvSpPr>
            <a:spLocks noGrp="1"/>
          </p:cNvSpPr>
          <p:nvPr>
            <p:ph type="title"/>
          </p:nvPr>
        </p:nvSpPr>
        <p:spPr>
          <a:xfrm>
            <a:off x="6094105" y="802955"/>
            <a:ext cx="4977976" cy="1455996"/>
          </a:xfr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p>
            <a:r>
              <a:rPr lang="en-US" sz="4000" b="1" dirty="0">
                <a:ln/>
                <a:solidFill>
                  <a:srgbClr val="000000"/>
                </a:solidFill>
                <a:effectLst>
                  <a:outerShdw blurRad="38100" dist="38100" dir="2700000" algn="tl">
                    <a:srgbClr val="000000">
                      <a:alpha val="43137"/>
                    </a:srgbClr>
                  </a:outerShdw>
                </a:effectLst>
              </a:rPr>
              <a:t>Sources of Danger</a:t>
            </a:r>
          </a:p>
        </p:txBody>
      </p:sp>
      <p:sp>
        <p:nvSpPr>
          <p:cNvPr id="76"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3882" y="0"/>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98" name="Picture 2" descr="Image result for wet floor sign">
            <a:extLst>
              <a:ext uri="{FF2B5EF4-FFF2-40B4-BE49-F238E27FC236}">
                <a16:creationId xmlns:a16="http://schemas.microsoft.com/office/drawing/2014/main" id="{EB1C8292-ED84-4B2A-B462-DC3D6445376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962244" y="213398"/>
            <a:ext cx="1491194" cy="1360715"/>
          </a:xfrm>
          <a:prstGeom prst="rect">
            <a:avLst/>
          </a:prstGeom>
          <a:noFill/>
          <a:extLst>
            <a:ext uri="{909E8E84-426E-40DD-AFC4-6F175D3DCCD1}">
              <a14:hiddenFill xmlns:a14="http://schemas.microsoft.com/office/drawing/2010/main">
                <a:solidFill>
                  <a:srgbClr val="FFFFFF"/>
                </a:solidFill>
              </a14:hiddenFill>
            </a:ext>
          </a:extLst>
        </p:spPr>
      </p:pic>
      <p:sp>
        <p:nvSpPr>
          <p:cNvPr id="78"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89"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Image result for slip">
            <a:extLst>
              <a:ext uri="{FF2B5EF4-FFF2-40B4-BE49-F238E27FC236}">
                <a16:creationId xmlns:a16="http://schemas.microsoft.com/office/drawing/2014/main" id="{1C011EDC-AC0F-4183-8211-7F16141E8565}"/>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tretch>
            <a:fillRect/>
          </a:stretch>
        </p:blipFill>
        <p:spPr bwMode="auto">
          <a:xfrm>
            <a:off x="866070" y="3875314"/>
            <a:ext cx="2670429" cy="26704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A3B0048-1DD3-4E11-AB07-609AD6797912}"/>
              </a:ext>
            </a:extLst>
          </p:cNvPr>
          <p:cNvSpPr txBox="1"/>
          <p:nvPr/>
        </p:nvSpPr>
        <p:spPr>
          <a:xfrm>
            <a:off x="6090574" y="2421682"/>
            <a:ext cx="4977578" cy="363928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solidFill>
                  <a:srgbClr val="000000"/>
                </a:solidFill>
              </a:rPr>
              <a:t>Before executing any movements with a client, it’s important to assess and identify if there are any factors that present a potential risk and eliminate or remove them</a:t>
            </a:r>
          </a:p>
          <a:p>
            <a:pPr indent="-228600">
              <a:lnSpc>
                <a:spcPct val="90000"/>
              </a:lnSpc>
              <a:spcAft>
                <a:spcPts val="600"/>
              </a:spcAft>
              <a:buFont typeface="Arial" panose="020B0604020202020204" pitchFamily="34" charset="0"/>
              <a:buChar char="•"/>
            </a:pPr>
            <a:endParaRPr lang="en-US" sz="2000">
              <a:solidFill>
                <a:srgbClr val="000000"/>
              </a:solidFill>
            </a:endParaRPr>
          </a:p>
        </p:txBody>
      </p:sp>
      <p:sp>
        <p:nvSpPr>
          <p:cNvPr id="4" name="Rectangle 3">
            <a:extLst>
              <a:ext uri="{FF2B5EF4-FFF2-40B4-BE49-F238E27FC236}">
                <a16:creationId xmlns:a16="http://schemas.microsoft.com/office/drawing/2014/main" id="{0948A189-33DA-4032-A808-F638F91F6524}"/>
              </a:ext>
            </a:extLst>
          </p:cNvPr>
          <p:cNvSpPr/>
          <p:nvPr/>
        </p:nvSpPr>
        <p:spPr>
          <a:xfrm>
            <a:off x="6003635" y="2967335"/>
            <a:ext cx="184731" cy="923330"/>
          </a:xfrm>
          <a:prstGeom prst="rect">
            <a:avLst/>
          </a:prstGeom>
          <a:noFill/>
        </p:spPr>
        <p:txBody>
          <a:bodyPr wrap="none" lIns="91440" tIns="45720" rIns="91440" bIns="45720">
            <a:spAutoFit/>
          </a:bodyPr>
          <a:lstStyle/>
          <a:p>
            <a:pPr algn="ctr"/>
            <a:endParaRPr lang="en-US" sz="5400" b="0" cap="none" spc="0" dirty="0">
              <a:ln w="0"/>
              <a:gradFill>
                <a:gsLst>
                  <a:gs pos="21000">
                    <a:srgbClr val="53575C"/>
                  </a:gs>
                  <a:gs pos="88000">
                    <a:srgbClr val="C5C7CA"/>
                  </a:gs>
                </a:gsLst>
                <a:lin ang="5400000"/>
              </a:gradFill>
              <a:effectLst/>
            </a:endParaRPr>
          </a:p>
        </p:txBody>
      </p:sp>
      <p:sp>
        <p:nvSpPr>
          <p:cNvPr id="7" name="TextBox 6">
            <a:extLst>
              <a:ext uri="{FF2B5EF4-FFF2-40B4-BE49-F238E27FC236}">
                <a16:creationId xmlns:a16="http://schemas.microsoft.com/office/drawing/2014/main" id="{18FE805F-5DCF-4107-BDF2-305925A49380}"/>
              </a:ext>
            </a:extLst>
          </p:cNvPr>
          <p:cNvSpPr txBox="1"/>
          <p:nvPr/>
        </p:nvSpPr>
        <p:spPr>
          <a:xfrm>
            <a:off x="731983" y="3566785"/>
            <a:ext cx="4452731" cy="2231380"/>
          </a:xfrm>
          <a:prstGeom prst="rect">
            <a:avLst/>
          </a:prstGeom>
          <a:noFill/>
        </p:spPr>
        <p:txBody>
          <a:bodyPr wrap="square" rtlCol="0">
            <a:spAutoFit/>
          </a:bodyPr>
          <a:lstStyle/>
          <a:p>
            <a:pPr>
              <a:spcAft>
                <a:spcPts val="600"/>
              </a:spcAft>
            </a:pPr>
            <a:r>
              <a:rPr lang="en-CA" sz="2800" b="1" dirty="0"/>
              <a:t>Risks may include</a:t>
            </a:r>
            <a:r>
              <a:rPr lang="en-CA" sz="2800" dirty="0"/>
              <a:t>:</a:t>
            </a:r>
          </a:p>
          <a:p>
            <a:pPr marL="342900" indent="-342900">
              <a:spcAft>
                <a:spcPts val="600"/>
              </a:spcAft>
              <a:buFont typeface="Arial" panose="020B0604020202020204" pitchFamily="34" charset="0"/>
              <a:buChar char="•"/>
            </a:pPr>
            <a:r>
              <a:rPr lang="en-CA" sz="2400" dirty="0"/>
              <a:t>Wet floor</a:t>
            </a:r>
          </a:p>
          <a:p>
            <a:pPr marL="342900" indent="-342900">
              <a:spcAft>
                <a:spcPts val="600"/>
              </a:spcAft>
              <a:buFont typeface="Arial" panose="020B0604020202020204" pitchFamily="34" charset="0"/>
              <a:buChar char="•"/>
            </a:pPr>
            <a:r>
              <a:rPr lang="en-CA" sz="2400" dirty="0"/>
              <a:t>Obstacles obstructing a path</a:t>
            </a:r>
          </a:p>
          <a:p>
            <a:pPr marL="342900" indent="-342900">
              <a:spcAft>
                <a:spcPts val="600"/>
              </a:spcAft>
              <a:buFont typeface="Arial" panose="020B0604020202020204" pitchFamily="34" charset="0"/>
              <a:buChar char="•"/>
            </a:pPr>
            <a:r>
              <a:rPr lang="en-CA" sz="2400" dirty="0"/>
              <a:t>A client who is confused and/or weak at a given moment</a:t>
            </a:r>
          </a:p>
        </p:txBody>
      </p:sp>
    </p:spTree>
    <p:extLst>
      <p:ext uri="{BB962C8B-B14F-4D97-AF65-F5344CB8AC3E}">
        <p14:creationId xmlns:p14="http://schemas.microsoft.com/office/powerpoint/2010/main" val="2946217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CFADAE-0E78-45D3-ADFC-F8A43C080EFB}"/>
              </a:ext>
            </a:extLst>
          </p:cNvPr>
          <p:cNvSpPr txBox="1"/>
          <p:nvPr/>
        </p:nvSpPr>
        <p:spPr>
          <a:xfrm>
            <a:off x="1417983" y="185530"/>
            <a:ext cx="9024730" cy="923330"/>
          </a:xfrm>
          <a:prstGeom prst="rect">
            <a:avLst/>
          </a:prstGeom>
          <a:noFill/>
        </p:spPr>
        <p:txBody>
          <a:bodyPr wrap="square" rtlCol="0">
            <a:spAutoFit/>
          </a:bodyPr>
          <a:lstStyle/>
          <a:p>
            <a:pPr algn="ctr"/>
            <a:r>
              <a:rPr lang="en-CA" sz="5400" b="1" dirty="0">
                <a:solidFill>
                  <a:schemeClr val="accent1"/>
                </a:solidFill>
                <a:effectLst>
                  <a:outerShdw blurRad="38100" dist="38100" dir="2700000" algn="tl">
                    <a:srgbClr val="000000">
                      <a:alpha val="43137"/>
                    </a:srgbClr>
                  </a:outerShdw>
                </a:effectLst>
              </a:rPr>
              <a:t>Complete Assistance</a:t>
            </a:r>
          </a:p>
        </p:txBody>
      </p:sp>
      <p:sp>
        <p:nvSpPr>
          <p:cNvPr id="3" name="TextBox 2">
            <a:extLst>
              <a:ext uri="{FF2B5EF4-FFF2-40B4-BE49-F238E27FC236}">
                <a16:creationId xmlns:a16="http://schemas.microsoft.com/office/drawing/2014/main" id="{B994EADE-E3FE-469F-98E4-05515E3EFA7F}"/>
              </a:ext>
            </a:extLst>
          </p:cNvPr>
          <p:cNvSpPr txBox="1"/>
          <p:nvPr/>
        </p:nvSpPr>
        <p:spPr>
          <a:xfrm>
            <a:off x="828261" y="1222633"/>
            <a:ext cx="10204174" cy="1815882"/>
          </a:xfrm>
          <a:prstGeom prst="rect">
            <a:avLst/>
          </a:prstGeom>
          <a:noFill/>
        </p:spPr>
        <p:txBody>
          <a:bodyPr wrap="square" rtlCol="0">
            <a:spAutoFit/>
          </a:bodyPr>
          <a:lstStyle/>
          <a:p>
            <a:pPr algn="ctr"/>
            <a:r>
              <a:rPr lang="en-CA" sz="2800" b="1" dirty="0">
                <a:solidFill>
                  <a:srgbClr val="FF0000"/>
                </a:solidFill>
              </a:rPr>
              <a:t>Complete assistance is required when </a:t>
            </a:r>
            <a:r>
              <a:rPr lang="en-US" sz="2800" b="1" dirty="0">
                <a:solidFill>
                  <a:srgbClr val="FF0000"/>
                </a:solidFill>
              </a:rPr>
              <a:t>a client does not have the necessary motor skills (strength, coordination) to perform major steps in a transfers. A mechanical lifting aid should be used, unless the client does not weigh a lot (a young child)</a:t>
            </a:r>
            <a:endParaRPr lang="en-CA" sz="2800" b="1" dirty="0">
              <a:solidFill>
                <a:srgbClr val="FF0000"/>
              </a:solidFill>
            </a:endParaRPr>
          </a:p>
        </p:txBody>
      </p:sp>
      <p:pic>
        <p:nvPicPr>
          <p:cNvPr id="1026" name="Picture 2" descr="Image result for mechanical lift cartoon">
            <a:extLst>
              <a:ext uri="{FF2B5EF4-FFF2-40B4-BE49-F238E27FC236}">
                <a16:creationId xmlns:a16="http://schemas.microsoft.com/office/drawing/2014/main" id="{DF9E2322-0678-4432-B9D2-5344B0C07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0175" y="3410958"/>
            <a:ext cx="3916208" cy="32182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029" name="TextBox 3">
            <a:extLst>
              <a:ext uri="{FF2B5EF4-FFF2-40B4-BE49-F238E27FC236}">
                <a16:creationId xmlns:a16="http://schemas.microsoft.com/office/drawing/2014/main" id="{DDF518F2-7C48-4570-BF60-C70B6D3507B8}"/>
              </a:ext>
            </a:extLst>
          </p:cNvPr>
          <p:cNvGraphicFramePr/>
          <p:nvPr/>
        </p:nvGraphicFramePr>
        <p:xfrm>
          <a:off x="540262" y="3410958"/>
          <a:ext cx="7089913" cy="2677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72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21" name="Group 20">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22" name="Freeform: Shape 21">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extBox 1">
            <a:extLst>
              <a:ext uri="{FF2B5EF4-FFF2-40B4-BE49-F238E27FC236}">
                <a16:creationId xmlns:a16="http://schemas.microsoft.com/office/drawing/2014/main" id="{41B15A35-2E08-4337-B698-463D599F17ED}"/>
              </a:ext>
            </a:extLst>
          </p:cNvPr>
          <p:cNvSpPr txBox="1"/>
          <p:nvPr/>
        </p:nvSpPr>
        <p:spPr>
          <a:xfrm>
            <a:off x="3045368" y="2043663"/>
            <a:ext cx="6105194" cy="203105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a:solidFill>
                  <a:schemeClr val="tx2"/>
                </a:solidFill>
                <a:effectLst>
                  <a:outerShdw blurRad="38100" dist="38100" dir="2700000" algn="tl">
                    <a:srgbClr val="000000">
                      <a:alpha val="43137"/>
                    </a:srgbClr>
                  </a:outerShdw>
                </a:effectLst>
                <a:latin typeface="+mj-lt"/>
                <a:ea typeface="+mj-ea"/>
                <a:cs typeface="+mj-cs"/>
              </a:rPr>
              <a:t>Equipment</a:t>
            </a:r>
          </a:p>
        </p:txBody>
      </p:sp>
    </p:spTree>
    <p:extLst>
      <p:ext uri="{BB962C8B-B14F-4D97-AF65-F5344CB8AC3E}">
        <p14:creationId xmlns:p14="http://schemas.microsoft.com/office/powerpoint/2010/main" val="996514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4" name="Picture 10" descr="Image result for full body sling">
            <a:extLst>
              <a:ext uri="{FF2B5EF4-FFF2-40B4-BE49-F238E27FC236}">
                <a16:creationId xmlns:a16="http://schemas.microsoft.com/office/drawing/2014/main" id="{AA5EBFC0-685A-4E70-A277-77EF2747D19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09216" y="643467"/>
            <a:ext cx="2764366" cy="2543217"/>
          </a:xfrm>
          <a:prstGeom prst="rect">
            <a:avLst/>
          </a:prstGeom>
          <a:extLst>
            <a:ext uri="{909E8E84-426E-40DD-AFC4-6F175D3DCCD1}">
              <a14:hiddenFill xmlns:a14="http://schemas.microsoft.com/office/drawing/2010/main">
                <a:solidFill>
                  <a:srgbClr val="FFFFFF"/>
                </a:solidFill>
              </a14:hiddenFill>
            </a:ext>
          </a:extLst>
        </p:spPr>
      </p:pic>
      <p:cxnSp>
        <p:nvCxnSpPr>
          <p:cNvPr id="153" name="Straight Connector 152">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030" name="Picture 6" descr="Image result for wheelchair slide board">
            <a:extLst>
              <a:ext uri="{FF2B5EF4-FFF2-40B4-BE49-F238E27FC236}">
                <a16:creationId xmlns:a16="http://schemas.microsoft.com/office/drawing/2014/main" id="{D1D325AA-AF5C-471C-A52C-33057B46B1D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53806" y="643467"/>
            <a:ext cx="4301959" cy="2543217"/>
          </a:xfrm>
          <a:prstGeom prst="rect">
            <a:avLst/>
          </a:prstGeom>
          <a:extLst>
            <a:ext uri="{909E8E84-426E-40DD-AFC4-6F175D3DCCD1}">
              <a14:hiddenFill xmlns:a14="http://schemas.microsoft.com/office/drawing/2010/main">
                <a:solidFill>
                  <a:srgbClr val="FFFFFF"/>
                </a:solidFill>
              </a14:hiddenFill>
            </a:ext>
          </a:extLst>
        </p:spPr>
      </p:pic>
      <p:cxnSp>
        <p:nvCxnSpPr>
          <p:cNvPr id="155" name="Straight Connector 154">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028" name="Picture 4" descr="Image result for hoyer lift">
            <a:extLst>
              <a:ext uri="{FF2B5EF4-FFF2-40B4-BE49-F238E27FC236}">
                <a16:creationId xmlns:a16="http://schemas.microsoft.com/office/drawing/2014/main" id="{25E26005-8F33-4A9A-AB91-7D1C7C1C8F5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218468" y="3700488"/>
            <a:ext cx="2545862" cy="2545862"/>
          </a:xfrm>
          <a:prstGeom prst="rect">
            <a:avLst/>
          </a:prstGeom>
          <a:extLst>
            <a:ext uri="{909E8E84-426E-40DD-AFC4-6F175D3DCCD1}">
              <a14:hiddenFill xmlns:a14="http://schemas.microsoft.com/office/drawing/2010/main">
                <a:solidFill>
                  <a:srgbClr val="FFFFFF"/>
                </a:solidFill>
              </a14:hiddenFill>
            </a:ext>
          </a:extLst>
        </p:spPr>
      </p:pic>
      <p:pic>
        <p:nvPicPr>
          <p:cNvPr id="1044" name="Picture 20" descr="Image result for walker">
            <a:extLst>
              <a:ext uri="{FF2B5EF4-FFF2-40B4-BE49-F238E27FC236}">
                <a16:creationId xmlns:a16="http://schemas.microsoft.com/office/drawing/2014/main" id="{71B95435-D425-4478-9818-E9F8EE9F94A3}"/>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616370" y="3671316"/>
            <a:ext cx="2176832" cy="2553469"/>
          </a:xfrm>
          <a:prstGeom prst="rect">
            <a:avLst/>
          </a:prstGeom>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0B3487-3579-42C1-8227-855D984A2B86}"/>
              </a:ext>
            </a:extLst>
          </p:cNvPr>
          <p:cNvSpPr txBox="1"/>
          <p:nvPr/>
        </p:nvSpPr>
        <p:spPr>
          <a:xfrm>
            <a:off x="622549" y="0"/>
            <a:ext cx="3122143" cy="369332"/>
          </a:xfrm>
          <a:prstGeom prst="rect">
            <a:avLst/>
          </a:prstGeom>
          <a:noFill/>
        </p:spPr>
        <p:txBody>
          <a:bodyPr wrap="square" rtlCol="0">
            <a:spAutoFit/>
          </a:bodyPr>
          <a:lstStyle/>
          <a:p>
            <a:endParaRPr lang="en-CA" dirty="0">
              <a:solidFill>
                <a:schemeClr val="bg1"/>
              </a:solidFill>
            </a:endParaRPr>
          </a:p>
        </p:txBody>
      </p:sp>
    </p:spTree>
    <p:extLst>
      <p:ext uri="{BB962C8B-B14F-4D97-AF65-F5344CB8AC3E}">
        <p14:creationId xmlns:p14="http://schemas.microsoft.com/office/powerpoint/2010/main" val="24512341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yer Lift">
            <a:hlinkClick r:id="" action="ppaction://media"/>
            <a:extLst>
              <a:ext uri="{FF2B5EF4-FFF2-40B4-BE49-F238E27FC236}">
                <a16:creationId xmlns:a16="http://schemas.microsoft.com/office/drawing/2014/main" id="{048EB4C1-061B-6B2D-E3DA-309F283D746D}"/>
              </a:ext>
            </a:extLst>
          </p:cNvPr>
          <p:cNvPicPr>
            <a:picLocks noRot="1" noChangeAspect="1"/>
          </p:cNvPicPr>
          <p:nvPr>
            <a:videoFile r:link="rId1"/>
          </p:nvPr>
        </p:nvPicPr>
        <p:blipFill>
          <a:blip r:embed="rId4"/>
          <a:stretch>
            <a:fillRect/>
          </a:stretch>
        </p:blipFill>
        <p:spPr>
          <a:xfrm>
            <a:off x="3380788" y="2421583"/>
            <a:ext cx="5430423" cy="3068189"/>
          </a:xfrm>
          <a:prstGeom prst="rect">
            <a:avLst/>
          </a:prstGeom>
        </p:spPr>
      </p:pic>
      <p:sp>
        <p:nvSpPr>
          <p:cNvPr id="3" name="Title 1">
            <a:extLst>
              <a:ext uri="{FF2B5EF4-FFF2-40B4-BE49-F238E27FC236}">
                <a16:creationId xmlns:a16="http://schemas.microsoft.com/office/drawing/2014/main" id="{7621994A-7415-3AD7-A43D-A2F69AF26064}"/>
              </a:ext>
            </a:extLst>
          </p:cNvPr>
          <p:cNvSpPr txBox="1">
            <a:spLocks/>
          </p:cNvSpPr>
          <p:nvPr/>
        </p:nvSpPr>
        <p:spPr>
          <a:xfrm>
            <a:off x="4947218" y="640230"/>
            <a:ext cx="2297562" cy="1455996"/>
          </a:xfrm>
          <a:prstGeom prst="rect">
            <a:avLst/>
          </a:prstGeom>
        </p:spPr>
        <p:txBody>
          <a:bodyPr vert="horz" lIns="91440" tIns="45720" rIns="91440" bIns="45720" rtlCol="0" anchor="ctr">
            <a:normAutofit/>
            <a:scene3d>
              <a:camera prst="orthographicFront"/>
              <a:lightRig rig="harsh" dir="t"/>
            </a:scene3d>
            <a:sp3d extrusionH="57150" prstMaterial="matte">
              <a:bevelT w="63500" h="12700" prst="angle"/>
              <a:contourClr>
                <a:schemeClr val="bg1">
                  <a:lumMod val="6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a:solidFill>
                  <a:srgbClr val="000000"/>
                </a:solidFill>
                <a:effectLst>
                  <a:outerShdw blurRad="38100" dist="38100" dir="2700000" algn="tl">
                    <a:srgbClr val="000000">
                      <a:alpha val="43137"/>
                    </a:srgbClr>
                  </a:outerShdw>
                </a:effectLst>
              </a:rPr>
              <a:t>Hoyer Lift</a:t>
            </a:r>
          </a:p>
        </p:txBody>
      </p:sp>
    </p:spTree>
    <p:extLst>
      <p:ext uri="{BB962C8B-B14F-4D97-AF65-F5344CB8AC3E}">
        <p14:creationId xmlns:p14="http://schemas.microsoft.com/office/powerpoint/2010/main" val="5243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427E9D5-9B68-0AEE-DD26-0EC275FF18C4}"/>
              </a:ext>
            </a:extLst>
          </p:cNvPr>
          <p:cNvPicPr>
            <a:picLocks noChangeAspect="1"/>
          </p:cNvPicPr>
          <p:nvPr/>
        </p:nvPicPr>
        <p:blipFill>
          <a:blip r:embed="rId2"/>
          <a:stretch>
            <a:fillRect/>
          </a:stretch>
        </p:blipFill>
        <p:spPr>
          <a:xfrm>
            <a:off x="1723208" y="116610"/>
            <a:ext cx="8745583" cy="6624780"/>
          </a:xfrm>
          <a:prstGeom prst="rect">
            <a:avLst/>
          </a:prstGeom>
        </p:spPr>
      </p:pic>
    </p:spTree>
    <p:extLst>
      <p:ext uri="{BB962C8B-B14F-4D97-AF65-F5344CB8AC3E}">
        <p14:creationId xmlns:p14="http://schemas.microsoft.com/office/powerpoint/2010/main" val="13872746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16" descr="Image result for wood step block">
            <a:extLst>
              <a:ext uri="{FF2B5EF4-FFF2-40B4-BE49-F238E27FC236}">
                <a16:creationId xmlns:a16="http://schemas.microsoft.com/office/drawing/2014/main" id="{272F1FBC-C055-43FB-8851-8241A445C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1550012" y="643467"/>
            <a:ext cx="3882774"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1028" name="Straight Connector 134">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ceiling lift">
            <a:extLst>
              <a:ext uri="{FF2B5EF4-FFF2-40B4-BE49-F238E27FC236}">
                <a16:creationId xmlns:a16="http://schemas.microsoft.com/office/drawing/2014/main" id="{E90290CE-AE07-4515-B621-77811D861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tretch/>
        </p:blipFill>
        <p:spPr bwMode="auto">
          <a:xfrm>
            <a:off x="6444148" y="643467"/>
            <a:ext cx="4521275"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1029" name="Straight Connector 136">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22" descr="Image result for toilet support bar">
            <a:extLst>
              <a:ext uri="{FF2B5EF4-FFF2-40B4-BE49-F238E27FC236}">
                <a16:creationId xmlns:a16="http://schemas.microsoft.com/office/drawing/2014/main" id="{0F7F1DC9-3AD9-46AA-8166-A856A88462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tretch/>
        </p:blipFill>
        <p:spPr bwMode="auto">
          <a:xfrm>
            <a:off x="2218468" y="3671316"/>
            <a:ext cx="2545862" cy="25458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8" descr="Image result for reusable bed  pad">
            <a:extLst>
              <a:ext uri="{FF2B5EF4-FFF2-40B4-BE49-F238E27FC236}">
                <a16:creationId xmlns:a16="http://schemas.microsoft.com/office/drawing/2014/main" id="{7A726E76-916F-41A6-A752-003F5553AAC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7428051" y="3671316"/>
            <a:ext cx="2553469" cy="2553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0991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D8BCFC3-0D2B-A05D-DDB5-2B79B967F9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4902" y="1123527"/>
            <a:ext cx="2496578" cy="46048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57" name="Straight Connector 2056">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050" name="Picture 2" descr="PADDED TRANSFER BELT (AC6206)">
            <a:extLst>
              <a:ext uri="{FF2B5EF4-FFF2-40B4-BE49-F238E27FC236}">
                <a16:creationId xmlns:a16="http://schemas.microsoft.com/office/drawing/2014/main" id="{AD3C0A17-0279-4659-B848-8C2E0B1C88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001" r="17248" b="-1"/>
          <a:stretch/>
        </p:blipFill>
        <p:spPr bwMode="auto">
          <a:xfrm>
            <a:off x="4310676" y="1657263"/>
            <a:ext cx="3537345" cy="3537327"/>
          </a:xfrm>
          <a:prstGeom prst="rect">
            <a:avLst/>
          </a:prstGeom>
          <a:noFill/>
          <a:extLst>
            <a:ext uri="{909E8E84-426E-40DD-AFC4-6F175D3DCCD1}">
              <a14:hiddenFill xmlns:a14="http://schemas.microsoft.com/office/drawing/2010/main">
                <a:solidFill>
                  <a:srgbClr val="FFFFFF"/>
                </a:solidFill>
              </a14:hiddenFill>
            </a:ext>
          </a:extLst>
        </p:spPr>
      </p:pic>
      <p:cxnSp>
        <p:nvCxnSpPr>
          <p:cNvPr id="2059" name="Straight Connector 2058">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052" name="Picture 4" descr="Gait Belt Patient Lift Transfer Board Slide Medical Sling Transport Grip Belts">
            <a:extLst>
              <a:ext uri="{FF2B5EF4-FFF2-40B4-BE49-F238E27FC236}">
                <a16:creationId xmlns:a16="http://schemas.microsoft.com/office/drawing/2014/main" id="{7053275A-2727-40FC-9C3C-B5579ED629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2"/>
          <a:stretch/>
        </p:blipFill>
        <p:spPr bwMode="auto">
          <a:xfrm>
            <a:off x="8162336" y="1667368"/>
            <a:ext cx="3517120" cy="3517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4569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0B8891EF-CD23-4008-95DC-BF95652DD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528" y="480060"/>
            <a:ext cx="9992943" cy="5571066"/>
          </a:xfrm>
          <a:prstGeom prst="rect">
            <a:avLst/>
          </a:prstGeom>
        </p:spPr>
      </p:pic>
      <p:sp>
        <p:nvSpPr>
          <p:cNvPr id="2" name="TextBox 1">
            <a:extLst>
              <a:ext uri="{FF2B5EF4-FFF2-40B4-BE49-F238E27FC236}">
                <a16:creationId xmlns:a16="http://schemas.microsoft.com/office/drawing/2014/main" id="{C22001B1-CB4F-4E4C-82E2-24A38C186F59}"/>
              </a:ext>
            </a:extLst>
          </p:cNvPr>
          <p:cNvSpPr txBox="1"/>
          <p:nvPr/>
        </p:nvSpPr>
        <p:spPr>
          <a:xfrm>
            <a:off x="622516" y="629392"/>
            <a:ext cx="3669476" cy="646331"/>
          </a:xfrm>
          <a:prstGeom prst="rect">
            <a:avLst/>
          </a:prstGeom>
          <a:noFill/>
        </p:spPr>
        <p:txBody>
          <a:bodyPr wrap="square" rtlCol="0">
            <a:spAutoFit/>
          </a:bodyPr>
          <a:lstStyle/>
          <a:p>
            <a:r>
              <a:rPr lang="en-CA" sz="3600" dirty="0"/>
              <a:t>Enveloping arm</a:t>
            </a:r>
          </a:p>
        </p:txBody>
      </p:sp>
    </p:spTree>
    <p:extLst>
      <p:ext uri="{BB962C8B-B14F-4D97-AF65-F5344CB8AC3E}">
        <p14:creationId xmlns:p14="http://schemas.microsoft.com/office/powerpoint/2010/main" val="1049103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7187</TotalTime>
  <Words>1711</Words>
  <Application>Microsoft Office PowerPoint</Application>
  <PresentationFormat>Widescreen</PresentationFormat>
  <Paragraphs>249</Paragraphs>
  <Slides>58</Slides>
  <Notes>15</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Calibri Light</vt:lpstr>
      <vt:lpstr>Symbol</vt:lpstr>
      <vt:lpstr>Wingdings</vt:lpstr>
      <vt:lpstr>Office Theme</vt:lpstr>
      <vt:lpstr> Safe Handling and Movement </vt:lpstr>
      <vt:lpstr>PowerPoint Presentation</vt:lpstr>
      <vt:lpstr>Glossary of Terms </vt:lpstr>
      <vt:lpstr>Consists of 5 factors that will affect how a client is moved:  Each factor needs to be considered, and allows a caregiver to organize how a transfer will be executed   The caregiver will adapt the transfer to respect the realities related to each factor</vt:lpstr>
      <vt:lpstr>PowerPoint Presentation</vt:lpstr>
      <vt:lpstr>PowerPoint Presentation</vt:lpstr>
      <vt:lpstr>PowerPoint Presentation</vt:lpstr>
      <vt:lpstr>Consists of 5 factors that will affect how a client is moved:  Each factor needs to be considered, and allows a caregiver to organize how a transfer will be executed   The caregiver will adapt the transfer to respect the realities related to each factor</vt:lpstr>
      <vt:lpstr>PowerPoint Presentation</vt:lpstr>
      <vt:lpstr>Consists of 5 factors that will affect how a client is moved:  Each factor needs to be considered, and allows a caregiver to organize how a transfer will be executed   The caregiver will adapt the transfer to respect the realities related to each factor</vt:lpstr>
      <vt:lpstr>PowerPoint Presentation</vt:lpstr>
      <vt:lpstr>Consists of 5 factors that will affect how a client is moved:  Each factor needs to be considered, and allows a caregiver to organize how a transfer will be executed   The caregiver will adapt the transfer to respect the realities related to each factor</vt:lpstr>
      <vt:lpstr>PowerPoint Presentation</vt:lpstr>
      <vt:lpstr>PowerPoint Presentation</vt:lpstr>
      <vt:lpstr>PowerPoint Presentation</vt:lpstr>
      <vt:lpstr>PowerPoint Presentation</vt:lpstr>
      <vt:lpstr>Levels of Assistance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video demonstrates moving a client who needs minimal assistance </vt:lpstr>
      <vt:lpstr>Watch this video clip where a client is using the slide board</vt:lpstr>
      <vt:lpstr>Watch this video clip where a client is moved from the bed to a walker</vt:lpstr>
      <vt:lpstr>The grip!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Sources of Danger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Safe Handling and Movement </dc:title>
  <dc:creator>Eric Kuchinsky</dc:creator>
  <cp:lastModifiedBy>Kristofer Brown</cp:lastModifiedBy>
  <cp:revision>56</cp:revision>
  <dcterms:created xsi:type="dcterms:W3CDTF">2020-12-04T17:15:12Z</dcterms:created>
  <dcterms:modified xsi:type="dcterms:W3CDTF">2026-03-18T22:37:38Z</dcterms:modified>
</cp:coreProperties>
</file>