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36" r:id="rId3"/>
    <p:sldId id="337" r:id="rId4"/>
    <p:sldId id="339" r:id="rId5"/>
    <p:sldId id="258" r:id="rId6"/>
    <p:sldId id="275" r:id="rId7"/>
    <p:sldId id="298" r:id="rId8"/>
    <p:sldId id="276" r:id="rId9"/>
    <p:sldId id="294" r:id="rId10"/>
    <p:sldId id="344" r:id="rId11"/>
    <p:sldId id="345" r:id="rId12"/>
    <p:sldId id="259" r:id="rId13"/>
    <p:sldId id="284" r:id="rId14"/>
    <p:sldId id="283" r:id="rId15"/>
    <p:sldId id="290" r:id="rId16"/>
    <p:sldId id="291" r:id="rId17"/>
    <p:sldId id="292" r:id="rId18"/>
    <p:sldId id="293" r:id="rId19"/>
    <p:sldId id="296" r:id="rId20"/>
    <p:sldId id="334" r:id="rId21"/>
    <p:sldId id="286" r:id="rId22"/>
    <p:sldId id="295" r:id="rId23"/>
    <p:sldId id="277" r:id="rId24"/>
    <p:sldId id="278" r:id="rId25"/>
    <p:sldId id="263" r:id="rId26"/>
    <p:sldId id="300" r:id="rId27"/>
    <p:sldId id="280" r:id="rId28"/>
    <p:sldId id="287" r:id="rId29"/>
    <p:sldId id="264" r:id="rId30"/>
    <p:sldId id="340" r:id="rId31"/>
    <p:sldId id="273" r:id="rId32"/>
    <p:sldId id="274" r:id="rId33"/>
    <p:sldId id="341" r:id="rId34"/>
    <p:sldId id="342" r:id="rId35"/>
    <p:sldId id="288" r:id="rId36"/>
    <p:sldId id="257" r:id="rId37"/>
    <p:sldId id="265" r:id="rId38"/>
    <p:sldId id="260" r:id="rId39"/>
    <p:sldId id="335" r:id="rId40"/>
    <p:sldId id="289" r:id="rId41"/>
    <p:sldId id="343" r:id="rId42"/>
    <p:sldId id="346" r:id="rId43"/>
    <p:sldId id="28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32" d="100"/>
          <a:sy n="132" d="100"/>
        </p:scale>
        <p:origin x="19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08C2C8-4DD2-4403-B4D8-50F5D114C3F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0BC20EE-84FE-401B-AC98-49839A111E73}">
      <dgm:prSet phldrT="[Text]"/>
      <dgm:spPr/>
      <dgm:t>
        <a:bodyPr/>
        <a:lstStyle/>
        <a:p>
          <a:r>
            <a:rPr lang="en-US" dirty="0"/>
            <a:t>Stress</a:t>
          </a:r>
        </a:p>
      </dgm:t>
    </dgm:pt>
    <dgm:pt modelId="{07911864-5A15-4956-ADFE-C574B3D4715A}" type="parTrans" cxnId="{C99B90B5-9BD3-47B5-B916-79C3F09EFB2A}">
      <dgm:prSet/>
      <dgm:spPr/>
      <dgm:t>
        <a:bodyPr/>
        <a:lstStyle/>
        <a:p>
          <a:endParaRPr lang="en-US"/>
        </a:p>
      </dgm:t>
    </dgm:pt>
    <dgm:pt modelId="{0022B8DF-115C-438F-88DF-A7DE87B9DE83}" type="sibTrans" cxnId="{C99B90B5-9BD3-47B5-B916-79C3F09EFB2A}">
      <dgm:prSet/>
      <dgm:spPr/>
      <dgm:t>
        <a:bodyPr/>
        <a:lstStyle/>
        <a:p>
          <a:endParaRPr lang="en-US"/>
        </a:p>
      </dgm:t>
    </dgm:pt>
    <dgm:pt modelId="{E4BB4624-1391-4D76-A92F-C9E98618D6B8}">
      <dgm:prSet phldrT="[Text]"/>
      <dgm:spPr/>
      <dgm:t>
        <a:bodyPr/>
        <a:lstStyle/>
        <a:p>
          <a:r>
            <a:rPr lang="en-US" b="0" i="0" dirty="0"/>
            <a:t>Emotions are over reactive</a:t>
          </a:r>
          <a:endParaRPr lang="en-US" dirty="0"/>
        </a:p>
      </dgm:t>
    </dgm:pt>
    <dgm:pt modelId="{A1B2551D-0B24-4A3C-BCB9-694DC5957810}" type="parTrans" cxnId="{C92C0082-147A-481C-B900-80BFEA234F41}">
      <dgm:prSet/>
      <dgm:spPr/>
      <dgm:t>
        <a:bodyPr/>
        <a:lstStyle/>
        <a:p>
          <a:endParaRPr lang="en-US"/>
        </a:p>
      </dgm:t>
    </dgm:pt>
    <dgm:pt modelId="{DA9ECD4B-466B-4860-8567-5E4A5D49C884}" type="sibTrans" cxnId="{C92C0082-147A-481C-B900-80BFEA234F41}">
      <dgm:prSet/>
      <dgm:spPr/>
      <dgm:t>
        <a:bodyPr/>
        <a:lstStyle/>
        <a:p>
          <a:endParaRPr lang="en-US"/>
        </a:p>
      </dgm:t>
    </dgm:pt>
    <dgm:pt modelId="{D9DE43C6-BBEA-44AC-949A-98FB43A88BC0}">
      <dgm:prSet phldrT="[Text]"/>
      <dgm:spPr/>
      <dgm:t>
        <a:bodyPr/>
        <a:lstStyle/>
        <a:p>
          <a:r>
            <a:rPr lang="en-US" dirty="0"/>
            <a:t>Burnout</a:t>
          </a:r>
        </a:p>
      </dgm:t>
    </dgm:pt>
    <dgm:pt modelId="{26B5FD01-AF6B-4BCE-9BE1-A01E215300D6}" type="parTrans" cxnId="{7326D8A9-DE03-490C-AF12-44F4DFC3ACC7}">
      <dgm:prSet/>
      <dgm:spPr/>
      <dgm:t>
        <a:bodyPr/>
        <a:lstStyle/>
        <a:p>
          <a:endParaRPr lang="en-US"/>
        </a:p>
      </dgm:t>
    </dgm:pt>
    <dgm:pt modelId="{EE858860-D580-407F-BC66-27F7BA668CEC}" type="sibTrans" cxnId="{7326D8A9-DE03-490C-AF12-44F4DFC3ACC7}">
      <dgm:prSet/>
      <dgm:spPr/>
      <dgm:t>
        <a:bodyPr/>
        <a:lstStyle/>
        <a:p>
          <a:endParaRPr lang="en-US"/>
        </a:p>
      </dgm:t>
    </dgm:pt>
    <dgm:pt modelId="{51BC33BA-08A5-44B4-BADB-037DCDD710A4}">
      <dgm:prSet phldrT="[Text]"/>
      <dgm:spPr/>
      <dgm:t>
        <a:bodyPr/>
        <a:lstStyle/>
        <a:p>
          <a:r>
            <a:rPr lang="en-US" b="0" i="0" dirty="0"/>
            <a:t>Emotions are blunted, Flat</a:t>
          </a:r>
          <a:endParaRPr lang="en-US" dirty="0"/>
        </a:p>
      </dgm:t>
    </dgm:pt>
    <dgm:pt modelId="{DB28EAAA-5E71-4F37-A86F-422F7B5ECDA0}" type="parTrans" cxnId="{720D205E-BD50-4AF3-B138-9D03BF222CE9}">
      <dgm:prSet/>
      <dgm:spPr/>
      <dgm:t>
        <a:bodyPr/>
        <a:lstStyle/>
        <a:p>
          <a:endParaRPr lang="en-US"/>
        </a:p>
      </dgm:t>
    </dgm:pt>
    <dgm:pt modelId="{6D3E9F7D-6F63-47D5-8BD1-FA35BE669440}" type="sibTrans" cxnId="{720D205E-BD50-4AF3-B138-9D03BF222CE9}">
      <dgm:prSet/>
      <dgm:spPr/>
      <dgm:t>
        <a:bodyPr/>
        <a:lstStyle/>
        <a:p>
          <a:endParaRPr lang="en-US"/>
        </a:p>
      </dgm:t>
    </dgm:pt>
    <dgm:pt modelId="{59091137-AE84-4CEC-8310-494858671399}">
      <dgm:prSet phldrT="[Text]"/>
      <dgm:spPr/>
      <dgm:t>
        <a:bodyPr/>
        <a:lstStyle/>
        <a:p>
          <a:r>
            <a:rPr lang="en-US" b="0" i="0" dirty="0"/>
            <a:t>Produces helplessness and 	hopelessness</a:t>
          </a:r>
          <a:endParaRPr lang="en-US" dirty="0"/>
        </a:p>
      </dgm:t>
    </dgm:pt>
    <dgm:pt modelId="{89F87CFA-B5E3-4E5C-96E7-12F4F320DBBB}" type="parTrans" cxnId="{8EE4A6D6-A88A-4D0C-A84B-1D0C90D7BA55}">
      <dgm:prSet/>
      <dgm:spPr/>
      <dgm:t>
        <a:bodyPr/>
        <a:lstStyle/>
        <a:p>
          <a:endParaRPr lang="en-US"/>
        </a:p>
      </dgm:t>
    </dgm:pt>
    <dgm:pt modelId="{9BA0658A-3108-4702-8EA4-0BEB951D1F01}" type="sibTrans" cxnId="{8EE4A6D6-A88A-4D0C-A84B-1D0C90D7BA55}">
      <dgm:prSet/>
      <dgm:spPr/>
      <dgm:t>
        <a:bodyPr/>
        <a:lstStyle/>
        <a:p>
          <a:endParaRPr lang="en-US"/>
        </a:p>
      </dgm:t>
    </dgm:pt>
    <dgm:pt modelId="{320AE4C5-8C07-4194-9681-2E07732B0255}">
      <dgm:prSet/>
      <dgm:spPr/>
      <dgm:t>
        <a:bodyPr/>
        <a:lstStyle/>
        <a:p>
          <a:endParaRPr lang="en-US" dirty="0"/>
        </a:p>
      </dgm:t>
    </dgm:pt>
    <dgm:pt modelId="{A0390C57-A63A-4382-A243-A19A8E90DB85}" type="parTrans" cxnId="{0BFC96B2-A9BE-4AED-A72F-37A6FAF479C7}">
      <dgm:prSet/>
      <dgm:spPr/>
      <dgm:t>
        <a:bodyPr/>
        <a:lstStyle/>
        <a:p>
          <a:endParaRPr lang="en-US"/>
        </a:p>
      </dgm:t>
    </dgm:pt>
    <dgm:pt modelId="{B29EE187-E11D-4848-9BD4-E6E22E07D95F}" type="sibTrans" cxnId="{0BFC96B2-A9BE-4AED-A72F-37A6FAF479C7}">
      <dgm:prSet/>
      <dgm:spPr/>
      <dgm:t>
        <a:bodyPr/>
        <a:lstStyle/>
        <a:p>
          <a:endParaRPr lang="en-US"/>
        </a:p>
      </dgm:t>
    </dgm:pt>
    <dgm:pt modelId="{F61E82A9-C361-4703-A0F4-D2E0A5EF9A8B}">
      <dgm:prSet/>
      <dgm:spPr/>
      <dgm:t>
        <a:bodyPr/>
        <a:lstStyle/>
        <a:p>
          <a:r>
            <a:rPr lang="en-US" b="0" i="0" dirty="0"/>
            <a:t>Produces urgency and 	hyperactivity</a:t>
          </a:r>
        </a:p>
      </dgm:t>
    </dgm:pt>
    <dgm:pt modelId="{BCA29BF3-5365-4775-A57A-843BA51A7B4D}" type="parTrans" cxnId="{9AD8DF32-CD3B-4921-8C81-D6C461F68A22}">
      <dgm:prSet/>
      <dgm:spPr/>
      <dgm:t>
        <a:bodyPr/>
        <a:lstStyle/>
        <a:p>
          <a:endParaRPr lang="en-US"/>
        </a:p>
      </dgm:t>
    </dgm:pt>
    <dgm:pt modelId="{73301E88-194D-417D-941F-4D1EC5695AA3}" type="sibTrans" cxnId="{9AD8DF32-CD3B-4921-8C81-D6C461F68A22}">
      <dgm:prSet/>
      <dgm:spPr/>
      <dgm:t>
        <a:bodyPr/>
        <a:lstStyle/>
        <a:p>
          <a:endParaRPr lang="en-US"/>
        </a:p>
      </dgm:t>
    </dgm:pt>
    <dgm:pt modelId="{F07C5F4C-C407-4AA1-B19E-E99A284A9DAD}">
      <dgm:prSet/>
      <dgm:spPr/>
      <dgm:t>
        <a:bodyPr/>
        <a:lstStyle/>
        <a:p>
          <a:endParaRPr lang="en-US" dirty="0"/>
        </a:p>
      </dgm:t>
    </dgm:pt>
    <dgm:pt modelId="{FB0C7439-8B55-437F-A660-2586CFE2BB99}" type="parTrans" cxnId="{EF2B4900-58F2-4677-90E0-28079691227A}">
      <dgm:prSet/>
      <dgm:spPr/>
      <dgm:t>
        <a:bodyPr/>
        <a:lstStyle/>
        <a:p>
          <a:endParaRPr lang="en-US"/>
        </a:p>
      </dgm:t>
    </dgm:pt>
    <dgm:pt modelId="{213723FB-DFEF-4C26-8081-4BA51D1A9F3E}" type="sibTrans" cxnId="{EF2B4900-58F2-4677-90E0-28079691227A}">
      <dgm:prSet/>
      <dgm:spPr/>
      <dgm:t>
        <a:bodyPr/>
        <a:lstStyle/>
        <a:p>
          <a:endParaRPr lang="en-US"/>
        </a:p>
      </dgm:t>
    </dgm:pt>
    <dgm:pt modelId="{ABD22F42-7211-491B-AC6A-6A8C9571EC65}">
      <dgm:prSet/>
      <dgm:spPr/>
      <dgm:t>
        <a:bodyPr/>
        <a:lstStyle/>
        <a:p>
          <a:r>
            <a:rPr lang="en-US" b="0" i="0" dirty="0"/>
            <a:t>Loss of energy</a:t>
          </a:r>
        </a:p>
      </dgm:t>
    </dgm:pt>
    <dgm:pt modelId="{AB26378E-3D44-4E0C-8ABD-02EC8BA25248}" type="parTrans" cxnId="{CA1D023D-DFBD-41AD-A339-15C2098B824F}">
      <dgm:prSet/>
      <dgm:spPr/>
      <dgm:t>
        <a:bodyPr/>
        <a:lstStyle/>
        <a:p>
          <a:endParaRPr lang="en-US"/>
        </a:p>
      </dgm:t>
    </dgm:pt>
    <dgm:pt modelId="{F0CEE4D8-5A42-44E4-B2DC-3C568AE03DED}" type="sibTrans" cxnId="{CA1D023D-DFBD-41AD-A339-15C2098B824F}">
      <dgm:prSet/>
      <dgm:spPr/>
      <dgm:t>
        <a:bodyPr/>
        <a:lstStyle/>
        <a:p>
          <a:endParaRPr lang="en-US"/>
        </a:p>
      </dgm:t>
    </dgm:pt>
    <dgm:pt modelId="{50562F91-F6C3-425F-8694-39015A6CB90B}">
      <dgm:prSet/>
      <dgm:spPr/>
      <dgm:t>
        <a:bodyPr/>
        <a:lstStyle/>
        <a:p>
          <a:endParaRPr lang="en-US" dirty="0"/>
        </a:p>
      </dgm:t>
    </dgm:pt>
    <dgm:pt modelId="{42A26398-C9FA-474B-909F-73159B4AC619}" type="parTrans" cxnId="{54F927FF-2B65-415B-9EE3-D652A266A557}">
      <dgm:prSet/>
      <dgm:spPr/>
      <dgm:t>
        <a:bodyPr/>
        <a:lstStyle/>
        <a:p>
          <a:endParaRPr lang="en-US"/>
        </a:p>
      </dgm:t>
    </dgm:pt>
    <dgm:pt modelId="{8C4A4742-4BF4-4B72-9695-08CFABC49593}" type="sibTrans" cxnId="{54F927FF-2B65-415B-9EE3-D652A266A557}">
      <dgm:prSet/>
      <dgm:spPr/>
      <dgm:t>
        <a:bodyPr/>
        <a:lstStyle/>
        <a:p>
          <a:endParaRPr lang="en-US"/>
        </a:p>
      </dgm:t>
    </dgm:pt>
    <dgm:pt modelId="{F7CACE27-97FE-46D9-A9FF-4BAF46A0A7CB}">
      <dgm:prSet/>
      <dgm:spPr/>
      <dgm:t>
        <a:bodyPr/>
        <a:lstStyle/>
        <a:p>
          <a:r>
            <a:rPr lang="en-US" b="0" i="0" dirty="0"/>
            <a:t>Leads to anxiety disorders</a:t>
          </a:r>
        </a:p>
      </dgm:t>
    </dgm:pt>
    <dgm:pt modelId="{AC306E82-7B54-45AA-BA52-F6FA8B0E95D4}" type="parTrans" cxnId="{012D8B14-C811-458A-A2C2-B59003141134}">
      <dgm:prSet/>
      <dgm:spPr/>
      <dgm:t>
        <a:bodyPr/>
        <a:lstStyle/>
        <a:p>
          <a:endParaRPr lang="en-US"/>
        </a:p>
      </dgm:t>
    </dgm:pt>
    <dgm:pt modelId="{00D92842-D679-4945-8C6E-3D3E7D8E7F30}" type="sibTrans" cxnId="{012D8B14-C811-458A-A2C2-B59003141134}">
      <dgm:prSet/>
      <dgm:spPr/>
      <dgm:t>
        <a:bodyPr/>
        <a:lstStyle/>
        <a:p>
          <a:endParaRPr lang="en-US"/>
        </a:p>
      </dgm:t>
    </dgm:pt>
    <dgm:pt modelId="{9CD6410A-DD64-4034-A249-38B3AE4D9B0D}">
      <dgm:prSet/>
      <dgm:spPr/>
      <dgm:t>
        <a:bodyPr/>
        <a:lstStyle/>
        <a:p>
          <a:endParaRPr lang="en-US" dirty="0"/>
        </a:p>
      </dgm:t>
    </dgm:pt>
    <dgm:pt modelId="{986EA24E-7B6D-4049-9934-AC5939D3DB21}" type="parTrans" cxnId="{1C0785A0-FA63-48F6-BF15-59CBAF11E0E0}">
      <dgm:prSet/>
      <dgm:spPr/>
      <dgm:t>
        <a:bodyPr/>
        <a:lstStyle/>
        <a:p>
          <a:endParaRPr lang="en-US"/>
        </a:p>
      </dgm:t>
    </dgm:pt>
    <dgm:pt modelId="{FC8E5EF3-6A8C-40FE-ABC9-8D2AFABD54CE}" type="sibTrans" cxnId="{1C0785A0-FA63-48F6-BF15-59CBAF11E0E0}">
      <dgm:prSet/>
      <dgm:spPr/>
      <dgm:t>
        <a:bodyPr/>
        <a:lstStyle/>
        <a:p>
          <a:endParaRPr lang="en-US"/>
        </a:p>
      </dgm:t>
    </dgm:pt>
    <dgm:pt modelId="{CFE84064-D312-4B56-A990-EB53225FB6DD}">
      <dgm:prSet/>
      <dgm:spPr/>
      <dgm:t>
        <a:bodyPr/>
        <a:lstStyle/>
        <a:p>
          <a:r>
            <a:rPr lang="en-US" b="0" i="0" dirty="0"/>
            <a:t>Primary damage is physical</a:t>
          </a:r>
        </a:p>
      </dgm:t>
    </dgm:pt>
    <dgm:pt modelId="{F567270C-9556-4686-9219-F59ACE39FB3F}" type="parTrans" cxnId="{BDD4ECA0-82DB-455F-9DBB-0870841D939B}">
      <dgm:prSet/>
      <dgm:spPr/>
      <dgm:t>
        <a:bodyPr/>
        <a:lstStyle/>
        <a:p>
          <a:endParaRPr lang="en-US"/>
        </a:p>
      </dgm:t>
    </dgm:pt>
    <dgm:pt modelId="{60D9462D-54DE-4495-ADEE-688B8A62018F}" type="sibTrans" cxnId="{BDD4ECA0-82DB-455F-9DBB-0870841D939B}">
      <dgm:prSet/>
      <dgm:spPr/>
      <dgm:t>
        <a:bodyPr/>
        <a:lstStyle/>
        <a:p>
          <a:endParaRPr lang="en-US"/>
        </a:p>
      </dgm:t>
    </dgm:pt>
    <dgm:pt modelId="{AA73AE4F-489B-48AF-B3F5-E205FC79072B}">
      <dgm:prSet/>
      <dgm:spPr/>
      <dgm:t>
        <a:bodyPr/>
        <a:lstStyle/>
        <a:p>
          <a:endParaRPr lang="en-US" dirty="0"/>
        </a:p>
      </dgm:t>
    </dgm:pt>
    <dgm:pt modelId="{FB0852C1-FFFF-4307-914D-25F36AA9DD3D}" type="parTrans" cxnId="{FA3060F1-872A-4F26-9BDB-89E3E574400C}">
      <dgm:prSet/>
      <dgm:spPr/>
      <dgm:t>
        <a:bodyPr/>
        <a:lstStyle/>
        <a:p>
          <a:endParaRPr lang="en-US"/>
        </a:p>
      </dgm:t>
    </dgm:pt>
    <dgm:pt modelId="{08097B0C-5D7E-49A0-BACB-0B56D9DA0FFE}" type="sibTrans" cxnId="{FA3060F1-872A-4F26-9BDB-89E3E574400C}">
      <dgm:prSet/>
      <dgm:spPr/>
      <dgm:t>
        <a:bodyPr/>
        <a:lstStyle/>
        <a:p>
          <a:endParaRPr lang="en-US"/>
        </a:p>
      </dgm:t>
    </dgm:pt>
    <dgm:pt modelId="{F17CF490-6056-4CE4-9899-A9BDFC0F53E3}">
      <dgm:prSet/>
      <dgm:spPr/>
      <dgm:t>
        <a:bodyPr/>
        <a:lstStyle/>
        <a:p>
          <a:r>
            <a:rPr lang="en-US" b="0" i="0" dirty="0"/>
            <a:t>May kill you prematurely</a:t>
          </a:r>
        </a:p>
      </dgm:t>
    </dgm:pt>
    <dgm:pt modelId="{FC1D53C4-3A2F-444F-98E2-04C44EF361E0}" type="parTrans" cxnId="{EDEA43DD-AD47-47E7-B11E-9205E464548B}">
      <dgm:prSet/>
      <dgm:spPr/>
      <dgm:t>
        <a:bodyPr/>
        <a:lstStyle/>
        <a:p>
          <a:endParaRPr lang="en-US"/>
        </a:p>
      </dgm:t>
    </dgm:pt>
    <dgm:pt modelId="{40B41495-FE0A-4EAF-8F00-A3A4FBA54401}" type="sibTrans" cxnId="{EDEA43DD-AD47-47E7-B11E-9205E464548B}">
      <dgm:prSet/>
      <dgm:spPr/>
      <dgm:t>
        <a:bodyPr/>
        <a:lstStyle/>
        <a:p>
          <a:endParaRPr lang="en-US"/>
        </a:p>
      </dgm:t>
    </dgm:pt>
    <dgm:pt modelId="{4423B632-E24E-4BFB-951C-7558C72AA535}">
      <dgm:prSet phldrT="[Text]"/>
      <dgm:spPr/>
      <dgm:t>
        <a:bodyPr/>
        <a:lstStyle/>
        <a:p>
          <a:endParaRPr lang="en-US" dirty="0"/>
        </a:p>
      </dgm:t>
    </dgm:pt>
    <dgm:pt modelId="{9A5E099D-7DC5-495A-99BC-E5AB76AFF8C1}" type="parTrans" cxnId="{500AFC77-7F00-4F6B-8E01-68711AD2922D}">
      <dgm:prSet/>
      <dgm:spPr/>
      <dgm:t>
        <a:bodyPr/>
        <a:lstStyle/>
        <a:p>
          <a:endParaRPr lang="en-US"/>
        </a:p>
      </dgm:t>
    </dgm:pt>
    <dgm:pt modelId="{BE779C56-1AFC-4F72-8964-E156A959C485}" type="sibTrans" cxnId="{500AFC77-7F00-4F6B-8E01-68711AD2922D}">
      <dgm:prSet/>
      <dgm:spPr/>
      <dgm:t>
        <a:bodyPr/>
        <a:lstStyle/>
        <a:p>
          <a:endParaRPr lang="en-US"/>
        </a:p>
      </dgm:t>
    </dgm:pt>
    <dgm:pt modelId="{F7E15227-3852-44C6-93E5-76DF274B04C3}">
      <dgm:prSet phldrT="[Text]"/>
      <dgm:spPr/>
      <dgm:t>
        <a:bodyPr/>
        <a:lstStyle/>
        <a:p>
          <a:r>
            <a:rPr lang="en-US" b="0" i="0" dirty="0"/>
            <a:t>Loss of motivation, ideals, and 	hope</a:t>
          </a:r>
          <a:endParaRPr lang="en-US" dirty="0"/>
        </a:p>
      </dgm:t>
    </dgm:pt>
    <dgm:pt modelId="{59290F01-1A57-4BCB-B50D-E22B022F3DD8}" type="parTrans" cxnId="{C51CCAD3-2B1F-4113-B830-3461DDDE1A43}">
      <dgm:prSet/>
      <dgm:spPr/>
      <dgm:t>
        <a:bodyPr/>
        <a:lstStyle/>
        <a:p>
          <a:endParaRPr lang="en-US"/>
        </a:p>
      </dgm:t>
    </dgm:pt>
    <dgm:pt modelId="{6E4448EA-1A8C-4FAB-B3A1-507F8CF3E9C0}" type="sibTrans" cxnId="{C51CCAD3-2B1F-4113-B830-3461DDDE1A43}">
      <dgm:prSet/>
      <dgm:spPr/>
      <dgm:t>
        <a:bodyPr/>
        <a:lstStyle/>
        <a:p>
          <a:endParaRPr lang="en-US"/>
        </a:p>
      </dgm:t>
    </dgm:pt>
    <dgm:pt modelId="{CFA32336-9B35-4274-BE97-B3E012EA7B86}">
      <dgm:prSet phldrT="[Text]"/>
      <dgm:spPr/>
      <dgm:t>
        <a:bodyPr/>
        <a:lstStyle/>
        <a:p>
          <a:r>
            <a:rPr lang="en-US" b="0" i="0" dirty="0"/>
            <a:t>Leads to detachment and 	depression</a:t>
          </a:r>
          <a:endParaRPr lang="en-US" dirty="0"/>
        </a:p>
      </dgm:t>
    </dgm:pt>
    <dgm:pt modelId="{3711FCB0-5F45-4F6D-87B4-E60B33F74194}" type="parTrans" cxnId="{186CAFBC-28AC-45FD-ABDB-651888381B09}">
      <dgm:prSet/>
      <dgm:spPr/>
      <dgm:t>
        <a:bodyPr/>
        <a:lstStyle/>
        <a:p>
          <a:endParaRPr lang="en-US"/>
        </a:p>
      </dgm:t>
    </dgm:pt>
    <dgm:pt modelId="{EB9F86F8-43F5-416C-81F7-F618EA1353A0}" type="sibTrans" cxnId="{186CAFBC-28AC-45FD-ABDB-651888381B09}">
      <dgm:prSet/>
      <dgm:spPr/>
      <dgm:t>
        <a:bodyPr/>
        <a:lstStyle/>
        <a:p>
          <a:endParaRPr lang="en-US"/>
        </a:p>
      </dgm:t>
    </dgm:pt>
    <dgm:pt modelId="{FF4E4BBE-BFD9-495C-90D4-0B4761AE9936}">
      <dgm:prSet phldrT="[Text]"/>
      <dgm:spPr/>
      <dgm:t>
        <a:bodyPr/>
        <a:lstStyle/>
        <a:p>
          <a:r>
            <a:rPr lang="en-US" b="0" i="0" dirty="0"/>
            <a:t>Primary damage is emotional</a:t>
          </a:r>
          <a:endParaRPr lang="en-US" dirty="0"/>
        </a:p>
      </dgm:t>
    </dgm:pt>
    <dgm:pt modelId="{A7C65986-04D6-495E-A6E4-EA60C0F469E2}" type="parTrans" cxnId="{EA1F8B12-4BDA-4EE1-97F7-47542AE4642E}">
      <dgm:prSet/>
      <dgm:spPr/>
      <dgm:t>
        <a:bodyPr/>
        <a:lstStyle/>
        <a:p>
          <a:endParaRPr lang="en-US"/>
        </a:p>
      </dgm:t>
    </dgm:pt>
    <dgm:pt modelId="{29190D61-4D54-4C9B-9C7D-BC99672DD501}" type="sibTrans" cxnId="{EA1F8B12-4BDA-4EE1-97F7-47542AE4642E}">
      <dgm:prSet/>
      <dgm:spPr/>
      <dgm:t>
        <a:bodyPr/>
        <a:lstStyle/>
        <a:p>
          <a:endParaRPr lang="en-US"/>
        </a:p>
      </dgm:t>
    </dgm:pt>
    <dgm:pt modelId="{722516C0-721D-4449-B4B9-36C0CCE27B1F}">
      <dgm:prSet phldrT="[Text]"/>
      <dgm:spPr/>
      <dgm:t>
        <a:bodyPr/>
        <a:lstStyle/>
        <a:p>
          <a:r>
            <a:rPr lang="en-US" b="0" i="0" dirty="0"/>
            <a:t>May make life seem not worth 	living</a:t>
          </a:r>
          <a:endParaRPr lang="en-US" dirty="0"/>
        </a:p>
      </dgm:t>
    </dgm:pt>
    <dgm:pt modelId="{0002C78F-4DE9-4510-B3E1-ABFAAA8C7E99}" type="parTrans" cxnId="{4CBFCA03-CC9A-4C4C-9856-505626D39273}">
      <dgm:prSet/>
      <dgm:spPr/>
      <dgm:t>
        <a:bodyPr/>
        <a:lstStyle/>
        <a:p>
          <a:endParaRPr lang="en-US"/>
        </a:p>
      </dgm:t>
    </dgm:pt>
    <dgm:pt modelId="{62267511-53F1-432A-A11D-50DDF168A55B}" type="sibTrans" cxnId="{4CBFCA03-CC9A-4C4C-9856-505626D39273}">
      <dgm:prSet/>
      <dgm:spPr/>
      <dgm:t>
        <a:bodyPr/>
        <a:lstStyle/>
        <a:p>
          <a:endParaRPr lang="en-US"/>
        </a:p>
      </dgm:t>
    </dgm:pt>
    <dgm:pt modelId="{3237BEBF-20D0-4189-B5D1-F20E85270DF5}">
      <dgm:prSet phldrT="[Text]"/>
      <dgm:spPr/>
      <dgm:t>
        <a:bodyPr/>
        <a:lstStyle/>
        <a:p>
          <a:endParaRPr lang="en-US" dirty="0"/>
        </a:p>
      </dgm:t>
    </dgm:pt>
    <dgm:pt modelId="{A5A82B40-8918-4C13-8F0F-DF9A67007801}" type="parTrans" cxnId="{7124F448-F9C9-4F82-8FD4-1141256E9B56}">
      <dgm:prSet/>
      <dgm:spPr/>
      <dgm:t>
        <a:bodyPr/>
        <a:lstStyle/>
        <a:p>
          <a:endParaRPr lang="en-US"/>
        </a:p>
      </dgm:t>
    </dgm:pt>
    <dgm:pt modelId="{2CD13377-1D74-4283-8409-F28235776E74}" type="sibTrans" cxnId="{7124F448-F9C9-4F82-8FD4-1141256E9B56}">
      <dgm:prSet/>
      <dgm:spPr/>
      <dgm:t>
        <a:bodyPr/>
        <a:lstStyle/>
        <a:p>
          <a:endParaRPr lang="en-US"/>
        </a:p>
      </dgm:t>
    </dgm:pt>
    <dgm:pt modelId="{1F4F937D-A333-48DB-9F49-7A38E398D382}">
      <dgm:prSet phldrT="[Text]"/>
      <dgm:spPr/>
      <dgm:t>
        <a:bodyPr/>
        <a:lstStyle/>
        <a:p>
          <a:endParaRPr lang="en-US" dirty="0"/>
        </a:p>
      </dgm:t>
    </dgm:pt>
    <dgm:pt modelId="{C49F4240-1192-45EF-BBA3-B32374BAEE74}" type="parTrans" cxnId="{E45D7B10-A86D-4446-BBCE-E16DA251D7E4}">
      <dgm:prSet/>
      <dgm:spPr/>
      <dgm:t>
        <a:bodyPr/>
        <a:lstStyle/>
        <a:p>
          <a:endParaRPr lang="en-US"/>
        </a:p>
      </dgm:t>
    </dgm:pt>
    <dgm:pt modelId="{ABF6110B-95A0-4B11-894D-CEFBC1A005A0}" type="sibTrans" cxnId="{E45D7B10-A86D-4446-BBCE-E16DA251D7E4}">
      <dgm:prSet/>
      <dgm:spPr/>
      <dgm:t>
        <a:bodyPr/>
        <a:lstStyle/>
        <a:p>
          <a:endParaRPr lang="en-US"/>
        </a:p>
      </dgm:t>
    </dgm:pt>
    <dgm:pt modelId="{4D902CB9-DA3D-4056-B06B-CA6ACD76D9AF}">
      <dgm:prSet phldrT="[Text]"/>
      <dgm:spPr/>
      <dgm:t>
        <a:bodyPr/>
        <a:lstStyle/>
        <a:p>
          <a:endParaRPr lang="en-US" dirty="0"/>
        </a:p>
      </dgm:t>
    </dgm:pt>
    <dgm:pt modelId="{E6BE49A9-59E0-47FF-A251-803CE33BDD4C}" type="parTrans" cxnId="{9ABC205A-ECEE-49EB-A3A6-F26D93578B21}">
      <dgm:prSet/>
      <dgm:spPr/>
      <dgm:t>
        <a:bodyPr/>
        <a:lstStyle/>
        <a:p>
          <a:endParaRPr lang="en-US"/>
        </a:p>
      </dgm:t>
    </dgm:pt>
    <dgm:pt modelId="{366A8887-13CA-4B3D-B354-762CE13B8DCE}" type="sibTrans" cxnId="{9ABC205A-ECEE-49EB-A3A6-F26D93578B21}">
      <dgm:prSet/>
      <dgm:spPr/>
      <dgm:t>
        <a:bodyPr/>
        <a:lstStyle/>
        <a:p>
          <a:endParaRPr lang="en-US"/>
        </a:p>
      </dgm:t>
    </dgm:pt>
    <dgm:pt modelId="{6D5F3388-E5AC-40C6-94C5-BCC90F9188B2}">
      <dgm:prSet phldrT="[Text]"/>
      <dgm:spPr/>
      <dgm:t>
        <a:bodyPr/>
        <a:lstStyle/>
        <a:p>
          <a:endParaRPr lang="en-US" dirty="0"/>
        </a:p>
      </dgm:t>
    </dgm:pt>
    <dgm:pt modelId="{EC2C883F-CB31-4F1A-8355-356B2340B9BE}" type="parTrans" cxnId="{FD9C300A-277A-4823-812A-7C4817172214}">
      <dgm:prSet/>
      <dgm:spPr/>
      <dgm:t>
        <a:bodyPr/>
        <a:lstStyle/>
        <a:p>
          <a:endParaRPr lang="en-US"/>
        </a:p>
      </dgm:t>
    </dgm:pt>
    <dgm:pt modelId="{91A989D2-D0D1-4D9B-BC01-E91F9FA53B9A}" type="sibTrans" cxnId="{FD9C300A-277A-4823-812A-7C4817172214}">
      <dgm:prSet/>
      <dgm:spPr/>
      <dgm:t>
        <a:bodyPr/>
        <a:lstStyle/>
        <a:p>
          <a:endParaRPr lang="en-US"/>
        </a:p>
      </dgm:t>
    </dgm:pt>
    <dgm:pt modelId="{7B085E62-3869-4D6F-926A-6245140CE529}">
      <dgm:prSet phldrT="[Text]"/>
      <dgm:spPr/>
      <dgm:t>
        <a:bodyPr/>
        <a:lstStyle/>
        <a:p>
          <a:endParaRPr lang="en-US" dirty="0"/>
        </a:p>
      </dgm:t>
    </dgm:pt>
    <dgm:pt modelId="{73EAF63C-88FA-450C-BD53-2277976EDBA3}" type="parTrans" cxnId="{FD038F43-DDFE-4DFC-AD73-1F7EDE6A52D9}">
      <dgm:prSet/>
      <dgm:spPr/>
      <dgm:t>
        <a:bodyPr/>
        <a:lstStyle/>
        <a:p>
          <a:endParaRPr lang="en-US"/>
        </a:p>
      </dgm:t>
    </dgm:pt>
    <dgm:pt modelId="{E529BF02-3F50-4627-8079-FEE43DE606C9}" type="sibTrans" cxnId="{FD038F43-DDFE-4DFC-AD73-1F7EDE6A52D9}">
      <dgm:prSet/>
      <dgm:spPr/>
      <dgm:t>
        <a:bodyPr/>
        <a:lstStyle/>
        <a:p>
          <a:endParaRPr lang="en-US"/>
        </a:p>
      </dgm:t>
    </dgm:pt>
    <dgm:pt modelId="{8DD5CADC-571C-426D-B2C7-3681B4C6CD91}">
      <dgm:prSet/>
      <dgm:spPr/>
      <dgm:t>
        <a:bodyPr/>
        <a:lstStyle/>
        <a:p>
          <a:endParaRPr lang="en-US" b="0" i="0" dirty="0"/>
        </a:p>
      </dgm:t>
    </dgm:pt>
    <dgm:pt modelId="{33897470-67D4-420F-902C-3B45CA1BF11B}" type="parTrans" cxnId="{BA4444D5-FE5F-4286-A369-7C2E430C16F9}">
      <dgm:prSet/>
      <dgm:spPr/>
      <dgm:t>
        <a:bodyPr/>
        <a:lstStyle/>
        <a:p>
          <a:endParaRPr lang="en-US"/>
        </a:p>
      </dgm:t>
    </dgm:pt>
    <dgm:pt modelId="{C6C149F0-1B32-40A5-88AE-44C4182B0802}" type="sibTrans" cxnId="{BA4444D5-FE5F-4286-A369-7C2E430C16F9}">
      <dgm:prSet/>
      <dgm:spPr/>
      <dgm:t>
        <a:bodyPr/>
        <a:lstStyle/>
        <a:p>
          <a:endParaRPr lang="en-US"/>
        </a:p>
      </dgm:t>
    </dgm:pt>
    <dgm:pt modelId="{816ABF4D-F2FF-48B5-8A80-0532BA89DA11}">
      <dgm:prSet/>
      <dgm:spPr/>
      <dgm:t>
        <a:bodyPr/>
        <a:lstStyle/>
        <a:p>
          <a:endParaRPr lang="en-US" b="0" i="0" dirty="0"/>
        </a:p>
      </dgm:t>
    </dgm:pt>
    <dgm:pt modelId="{50BF5E1B-1650-44DF-9DDB-53C8FE469692}" type="parTrans" cxnId="{F1DD3980-9E84-48B5-9177-49B3A34272AB}">
      <dgm:prSet/>
      <dgm:spPr/>
      <dgm:t>
        <a:bodyPr/>
        <a:lstStyle/>
        <a:p>
          <a:endParaRPr lang="en-US"/>
        </a:p>
      </dgm:t>
    </dgm:pt>
    <dgm:pt modelId="{5431062D-ADA7-44DE-9906-065804627437}" type="sibTrans" cxnId="{F1DD3980-9E84-48B5-9177-49B3A34272AB}">
      <dgm:prSet/>
      <dgm:spPr/>
      <dgm:t>
        <a:bodyPr/>
        <a:lstStyle/>
        <a:p>
          <a:endParaRPr lang="en-US"/>
        </a:p>
      </dgm:t>
    </dgm:pt>
    <dgm:pt modelId="{26C6D865-685B-42E4-BB25-1E6995519D9C}" type="pres">
      <dgm:prSet presAssocID="{1A08C2C8-4DD2-4403-B4D8-50F5D114C3F0}" presName="Name0" presStyleCnt="0">
        <dgm:presLayoutVars>
          <dgm:dir/>
          <dgm:animLvl val="lvl"/>
          <dgm:resizeHandles val="exact"/>
        </dgm:presLayoutVars>
      </dgm:prSet>
      <dgm:spPr/>
    </dgm:pt>
    <dgm:pt modelId="{26A2191B-CF7C-4563-9B7A-8A0A0CEF51FF}" type="pres">
      <dgm:prSet presAssocID="{30BC20EE-84FE-401B-AC98-49839A111E73}" presName="composite" presStyleCnt="0"/>
      <dgm:spPr/>
    </dgm:pt>
    <dgm:pt modelId="{D3FF559B-A453-452A-9DA0-E76E9DFD9C6A}" type="pres">
      <dgm:prSet presAssocID="{30BC20EE-84FE-401B-AC98-49839A111E73}" presName="parTx" presStyleLbl="alignNode1" presStyleIdx="0" presStyleCnt="2">
        <dgm:presLayoutVars>
          <dgm:chMax val="0"/>
          <dgm:chPref val="0"/>
          <dgm:bulletEnabled val="1"/>
        </dgm:presLayoutVars>
      </dgm:prSet>
      <dgm:spPr/>
    </dgm:pt>
    <dgm:pt modelId="{DBC0C611-3F8A-4713-857C-928E823522F0}" type="pres">
      <dgm:prSet presAssocID="{30BC20EE-84FE-401B-AC98-49839A111E73}" presName="desTx" presStyleLbl="alignAccFollowNode1" presStyleIdx="0" presStyleCnt="2">
        <dgm:presLayoutVars>
          <dgm:bulletEnabled val="1"/>
        </dgm:presLayoutVars>
      </dgm:prSet>
      <dgm:spPr/>
    </dgm:pt>
    <dgm:pt modelId="{0790D75C-1D27-42BF-9307-2D06BA5809C7}" type="pres">
      <dgm:prSet presAssocID="{0022B8DF-115C-438F-88DF-A7DE87B9DE83}" presName="space" presStyleCnt="0"/>
      <dgm:spPr/>
    </dgm:pt>
    <dgm:pt modelId="{1181EB88-0E24-450C-8C34-9CDD74146797}" type="pres">
      <dgm:prSet presAssocID="{D9DE43C6-BBEA-44AC-949A-98FB43A88BC0}" presName="composite" presStyleCnt="0"/>
      <dgm:spPr/>
    </dgm:pt>
    <dgm:pt modelId="{70259BC7-31AA-48E4-AD43-5F8E8A096CB3}" type="pres">
      <dgm:prSet presAssocID="{D9DE43C6-BBEA-44AC-949A-98FB43A88BC0}" presName="parTx" presStyleLbl="alignNode1" presStyleIdx="1" presStyleCnt="2">
        <dgm:presLayoutVars>
          <dgm:chMax val="0"/>
          <dgm:chPref val="0"/>
          <dgm:bulletEnabled val="1"/>
        </dgm:presLayoutVars>
      </dgm:prSet>
      <dgm:spPr/>
    </dgm:pt>
    <dgm:pt modelId="{6A08407C-800F-4559-A5FF-2F348BE7D3E0}" type="pres">
      <dgm:prSet presAssocID="{D9DE43C6-BBEA-44AC-949A-98FB43A88BC0}" presName="desTx" presStyleLbl="alignAccFollowNode1" presStyleIdx="1" presStyleCnt="2">
        <dgm:presLayoutVars>
          <dgm:bulletEnabled val="1"/>
        </dgm:presLayoutVars>
      </dgm:prSet>
      <dgm:spPr/>
    </dgm:pt>
  </dgm:ptLst>
  <dgm:cxnLst>
    <dgm:cxn modelId="{EF2B4900-58F2-4677-90E0-28079691227A}" srcId="{30BC20EE-84FE-401B-AC98-49839A111E73}" destId="{F07C5F4C-C407-4AA1-B19E-E99A284A9DAD}" srcOrd="3" destOrd="0" parTransId="{FB0C7439-8B55-437F-A660-2586CFE2BB99}" sibTransId="{213723FB-DFEF-4C26-8081-4BA51D1A9F3E}"/>
    <dgm:cxn modelId="{4CBFCA03-CC9A-4C4C-9856-505626D39273}" srcId="{D9DE43C6-BBEA-44AC-949A-98FB43A88BC0}" destId="{722516C0-721D-4449-B4B9-36C0CCE27B1F}" srcOrd="10" destOrd="0" parTransId="{0002C78F-4DE9-4510-B3E1-ABFAAA8C7E99}" sibTransId="{62267511-53F1-432A-A11D-50DDF168A55B}"/>
    <dgm:cxn modelId="{CD234A05-E4A6-BF43-87E9-2D362167EB43}" type="presOf" srcId="{F07C5F4C-C407-4AA1-B19E-E99A284A9DAD}" destId="{DBC0C611-3F8A-4713-857C-928E823522F0}" srcOrd="0" destOrd="3" presId="urn:microsoft.com/office/officeart/2005/8/layout/hList1"/>
    <dgm:cxn modelId="{FD9C300A-277A-4823-812A-7C4817172214}" srcId="{D9DE43C6-BBEA-44AC-949A-98FB43A88BC0}" destId="{6D5F3388-E5AC-40C6-94C5-BCC90F9188B2}" srcOrd="7" destOrd="0" parTransId="{EC2C883F-CB31-4F1A-8355-356B2340B9BE}" sibTransId="{91A989D2-D0D1-4D9B-BC01-E91F9FA53B9A}"/>
    <dgm:cxn modelId="{8EF1E90A-1A6E-4647-835E-22E026725EA1}" type="presOf" srcId="{7B085E62-3869-4D6F-926A-6245140CE529}" destId="{6A08407C-800F-4559-A5FF-2F348BE7D3E0}" srcOrd="0" destOrd="9" presId="urn:microsoft.com/office/officeart/2005/8/layout/hList1"/>
    <dgm:cxn modelId="{E45D7B10-A86D-4446-BBCE-E16DA251D7E4}" srcId="{D9DE43C6-BBEA-44AC-949A-98FB43A88BC0}" destId="{1F4F937D-A333-48DB-9F49-7A38E398D382}" srcOrd="3" destOrd="0" parTransId="{C49F4240-1192-45EF-BBA3-B32374BAEE74}" sibTransId="{ABF6110B-95A0-4B11-894D-CEFBC1A005A0}"/>
    <dgm:cxn modelId="{EA1F8B12-4BDA-4EE1-97F7-47542AE4642E}" srcId="{D9DE43C6-BBEA-44AC-949A-98FB43A88BC0}" destId="{FF4E4BBE-BFD9-495C-90D4-0B4761AE9936}" srcOrd="8" destOrd="0" parTransId="{A7C65986-04D6-495E-A6E4-EA60C0F469E2}" sibTransId="{29190D61-4D54-4C9B-9C7D-BC99672DD501}"/>
    <dgm:cxn modelId="{012D8B14-C811-458A-A2C2-B59003141134}" srcId="{30BC20EE-84FE-401B-AC98-49839A111E73}" destId="{F7CACE27-97FE-46D9-A9FF-4BAF46A0A7CB}" srcOrd="7" destOrd="0" parTransId="{AC306E82-7B54-45AA-BA52-F6FA8B0E95D4}" sibTransId="{00D92842-D679-4945-8C6E-3D3E7D8E7F30}"/>
    <dgm:cxn modelId="{CE04ED17-BF5B-8449-8B54-B31EB75E9C70}" type="presOf" srcId="{F17CF490-6056-4CE4-9899-A9BDFC0F53E3}" destId="{DBC0C611-3F8A-4713-857C-928E823522F0}" srcOrd="0" destOrd="12" presId="urn:microsoft.com/office/officeart/2005/8/layout/hList1"/>
    <dgm:cxn modelId="{B0978919-27C2-014A-A882-194F98AE4C1E}" type="presOf" srcId="{9CD6410A-DD64-4034-A249-38B3AE4D9B0D}" destId="{DBC0C611-3F8A-4713-857C-928E823522F0}" srcOrd="0" destOrd="9" presId="urn:microsoft.com/office/officeart/2005/8/layout/hList1"/>
    <dgm:cxn modelId="{96F71F21-5BE4-AC46-AACC-58BA670AA3A7}" type="presOf" srcId="{E4BB4624-1391-4D76-A92F-C9E98618D6B8}" destId="{DBC0C611-3F8A-4713-857C-928E823522F0}" srcOrd="0" destOrd="0" presId="urn:microsoft.com/office/officeart/2005/8/layout/hList1"/>
    <dgm:cxn modelId="{1E5C422C-E1E4-354C-911A-51219767F415}" type="presOf" srcId="{50562F91-F6C3-425F-8694-39015A6CB90B}" destId="{DBC0C611-3F8A-4713-857C-928E823522F0}" srcOrd="0" destOrd="6" presId="urn:microsoft.com/office/officeart/2005/8/layout/hList1"/>
    <dgm:cxn modelId="{14F41930-7BA3-D941-9488-70DE1007058C}" type="presOf" srcId="{6D5F3388-E5AC-40C6-94C5-BCC90F9188B2}" destId="{6A08407C-800F-4559-A5FF-2F348BE7D3E0}" srcOrd="0" destOrd="7" presId="urn:microsoft.com/office/officeart/2005/8/layout/hList1"/>
    <dgm:cxn modelId="{9AD8DF32-CD3B-4921-8C81-D6C461F68A22}" srcId="{30BC20EE-84FE-401B-AC98-49839A111E73}" destId="{F61E82A9-C361-4703-A0F4-D2E0A5EF9A8B}" srcOrd="2" destOrd="0" parTransId="{BCA29BF3-5365-4775-A57A-843BA51A7B4D}" sibTransId="{73301E88-194D-417D-941F-4D1EC5695AA3}"/>
    <dgm:cxn modelId="{CA1D023D-DFBD-41AD-A339-15C2098B824F}" srcId="{30BC20EE-84FE-401B-AC98-49839A111E73}" destId="{ABD22F42-7211-491B-AC6A-6A8C9571EC65}" srcOrd="4" destOrd="0" parTransId="{AB26378E-3D44-4E0C-8ABD-02EC8BA25248}" sibTransId="{F0CEE4D8-5A42-44E4-B2DC-3C568AE03DED}"/>
    <dgm:cxn modelId="{7601475D-6749-0B49-8CCE-AECD4963825F}" type="presOf" srcId="{30BC20EE-84FE-401B-AC98-49839A111E73}" destId="{D3FF559B-A453-452A-9DA0-E76E9DFD9C6A}" srcOrd="0" destOrd="0" presId="urn:microsoft.com/office/officeart/2005/8/layout/hList1"/>
    <dgm:cxn modelId="{720D205E-BD50-4AF3-B138-9D03BF222CE9}" srcId="{D9DE43C6-BBEA-44AC-949A-98FB43A88BC0}" destId="{51BC33BA-08A5-44B4-BADB-037DCDD710A4}" srcOrd="0" destOrd="0" parTransId="{DB28EAAA-5E71-4F37-A86F-422F7B5ECDA0}" sibTransId="{6D3E9F7D-6F63-47D5-8BD1-FA35BE669440}"/>
    <dgm:cxn modelId="{FD038F43-DDFE-4DFC-AD73-1F7EDE6A52D9}" srcId="{D9DE43C6-BBEA-44AC-949A-98FB43A88BC0}" destId="{7B085E62-3869-4D6F-926A-6245140CE529}" srcOrd="9" destOrd="0" parTransId="{73EAF63C-88FA-450C-BD53-2277976EDBA3}" sibTransId="{E529BF02-3F50-4627-8079-FEE43DE606C9}"/>
    <dgm:cxn modelId="{7124F448-F9C9-4F82-8FD4-1141256E9B56}" srcId="{D9DE43C6-BBEA-44AC-949A-98FB43A88BC0}" destId="{3237BEBF-20D0-4189-B5D1-F20E85270DF5}" srcOrd="1" destOrd="0" parTransId="{A5A82B40-8918-4C13-8F0F-DF9A67007801}" sibTransId="{2CD13377-1D74-4283-8409-F28235776E74}"/>
    <dgm:cxn modelId="{4F8D2149-413B-5A4F-BF22-22AFC8839DD6}" type="presOf" srcId="{1A08C2C8-4DD2-4403-B4D8-50F5D114C3F0}" destId="{26C6D865-685B-42E4-BB25-1E6995519D9C}" srcOrd="0" destOrd="0" presId="urn:microsoft.com/office/officeart/2005/8/layout/hList1"/>
    <dgm:cxn modelId="{BFDA8C69-780C-794E-BEA9-2345C4EB9FB5}" type="presOf" srcId="{1F4F937D-A333-48DB-9F49-7A38E398D382}" destId="{6A08407C-800F-4559-A5FF-2F348BE7D3E0}" srcOrd="0" destOrd="3" presId="urn:microsoft.com/office/officeart/2005/8/layout/hList1"/>
    <dgm:cxn modelId="{B416D54A-D4EA-9E42-82B6-83982778B6A6}" type="presOf" srcId="{F7CACE27-97FE-46D9-A9FF-4BAF46A0A7CB}" destId="{DBC0C611-3F8A-4713-857C-928E823522F0}" srcOrd="0" destOrd="7" presId="urn:microsoft.com/office/officeart/2005/8/layout/hList1"/>
    <dgm:cxn modelId="{CFA5E64C-D301-234F-BD32-A16EBF6B8C55}" type="presOf" srcId="{F61E82A9-C361-4703-A0F4-D2E0A5EF9A8B}" destId="{DBC0C611-3F8A-4713-857C-928E823522F0}" srcOrd="0" destOrd="2" presId="urn:microsoft.com/office/officeart/2005/8/layout/hList1"/>
    <dgm:cxn modelId="{2AE0AB55-3551-8C4E-8215-E2B718B91642}" type="presOf" srcId="{59091137-AE84-4CEC-8310-494858671399}" destId="{6A08407C-800F-4559-A5FF-2F348BE7D3E0}" srcOrd="0" destOrd="2" presId="urn:microsoft.com/office/officeart/2005/8/layout/hList1"/>
    <dgm:cxn modelId="{21CD9856-5432-AB49-9B74-89F31EC32FBA}" type="presOf" srcId="{FF4E4BBE-BFD9-495C-90D4-0B4761AE9936}" destId="{6A08407C-800F-4559-A5FF-2F348BE7D3E0}" srcOrd="0" destOrd="8" presId="urn:microsoft.com/office/officeart/2005/8/layout/hList1"/>
    <dgm:cxn modelId="{500AFC77-7F00-4F6B-8E01-68711AD2922D}" srcId="{D9DE43C6-BBEA-44AC-949A-98FB43A88BC0}" destId="{4423B632-E24E-4BFB-951C-7558C72AA535}" srcOrd="11" destOrd="0" parTransId="{9A5E099D-7DC5-495A-99BC-E5AB76AFF8C1}" sibTransId="{BE779C56-1AFC-4F72-8964-E156A959C485}"/>
    <dgm:cxn modelId="{6035D758-7BDE-0C43-A589-D8F83D4D4541}" type="presOf" srcId="{3237BEBF-20D0-4189-B5D1-F20E85270DF5}" destId="{6A08407C-800F-4559-A5FF-2F348BE7D3E0}" srcOrd="0" destOrd="1" presId="urn:microsoft.com/office/officeart/2005/8/layout/hList1"/>
    <dgm:cxn modelId="{9ABC205A-ECEE-49EB-A3A6-F26D93578B21}" srcId="{D9DE43C6-BBEA-44AC-949A-98FB43A88BC0}" destId="{4D902CB9-DA3D-4056-B06B-CA6ACD76D9AF}" srcOrd="5" destOrd="0" parTransId="{E6BE49A9-59E0-47FF-A251-803CE33BDD4C}" sibTransId="{366A8887-13CA-4B3D-B354-762CE13B8DCE}"/>
    <dgm:cxn modelId="{F1DD3980-9E84-48B5-9177-49B3A34272AB}" srcId="{30BC20EE-84FE-401B-AC98-49839A111E73}" destId="{816ABF4D-F2FF-48B5-8A80-0532BA89DA11}" srcOrd="8" destOrd="0" parTransId="{50BF5E1B-1650-44DF-9DDB-53C8FE469692}" sibTransId="{5431062D-ADA7-44DE-9906-065804627437}"/>
    <dgm:cxn modelId="{C92C0082-147A-481C-B900-80BFEA234F41}" srcId="{30BC20EE-84FE-401B-AC98-49839A111E73}" destId="{E4BB4624-1391-4D76-A92F-C9E98618D6B8}" srcOrd="0" destOrd="0" parTransId="{A1B2551D-0B24-4A3C-BCB9-694DC5957810}" sibTransId="{DA9ECD4B-466B-4860-8567-5E4A5D49C884}"/>
    <dgm:cxn modelId="{5F016C97-F2C1-D54B-9909-D79CEF4EEAE4}" type="presOf" srcId="{816ABF4D-F2FF-48B5-8A80-0532BA89DA11}" destId="{DBC0C611-3F8A-4713-857C-928E823522F0}" srcOrd="0" destOrd="8" presId="urn:microsoft.com/office/officeart/2005/8/layout/hList1"/>
    <dgm:cxn modelId="{EADD2498-47B8-404F-B73A-CC24CFBE17AE}" type="presOf" srcId="{722516C0-721D-4449-B4B9-36C0CCE27B1F}" destId="{6A08407C-800F-4559-A5FF-2F348BE7D3E0}" srcOrd="0" destOrd="10" presId="urn:microsoft.com/office/officeart/2005/8/layout/hList1"/>
    <dgm:cxn modelId="{1C0785A0-FA63-48F6-BF15-59CBAF11E0E0}" srcId="{30BC20EE-84FE-401B-AC98-49839A111E73}" destId="{9CD6410A-DD64-4034-A249-38B3AE4D9B0D}" srcOrd="9" destOrd="0" parTransId="{986EA24E-7B6D-4049-9934-AC5939D3DB21}" sibTransId="{FC8E5EF3-6A8C-40FE-ABC9-8D2AFABD54CE}"/>
    <dgm:cxn modelId="{BDD4ECA0-82DB-455F-9DBB-0870841D939B}" srcId="{30BC20EE-84FE-401B-AC98-49839A111E73}" destId="{CFE84064-D312-4B56-A990-EB53225FB6DD}" srcOrd="10" destOrd="0" parTransId="{F567270C-9556-4686-9219-F59ACE39FB3F}" sibTransId="{60D9462D-54DE-4495-ADEE-688B8A62018F}"/>
    <dgm:cxn modelId="{7326D8A9-DE03-490C-AF12-44F4DFC3ACC7}" srcId="{1A08C2C8-4DD2-4403-B4D8-50F5D114C3F0}" destId="{D9DE43C6-BBEA-44AC-949A-98FB43A88BC0}" srcOrd="1" destOrd="0" parTransId="{26B5FD01-AF6B-4BCE-9BE1-A01E215300D6}" sibTransId="{EE858860-D580-407F-BC66-27F7BA668CEC}"/>
    <dgm:cxn modelId="{F2B5BEAB-7822-284E-9254-2FC8A1FE2DF0}" type="presOf" srcId="{ABD22F42-7211-491B-AC6A-6A8C9571EC65}" destId="{DBC0C611-3F8A-4713-857C-928E823522F0}" srcOrd="0" destOrd="4" presId="urn:microsoft.com/office/officeart/2005/8/layout/hList1"/>
    <dgm:cxn modelId="{A6E943B2-98AB-374C-88D4-53AC8EA49E9D}" type="presOf" srcId="{4D902CB9-DA3D-4056-B06B-CA6ACD76D9AF}" destId="{6A08407C-800F-4559-A5FF-2F348BE7D3E0}" srcOrd="0" destOrd="5" presId="urn:microsoft.com/office/officeart/2005/8/layout/hList1"/>
    <dgm:cxn modelId="{0BFC96B2-A9BE-4AED-A72F-37A6FAF479C7}" srcId="{30BC20EE-84FE-401B-AC98-49839A111E73}" destId="{320AE4C5-8C07-4194-9681-2E07732B0255}" srcOrd="1" destOrd="0" parTransId="{A0390C57-A63A-4382-A243-A19A8E90DB85}" sibTransId="{B29EE187-E11D-4848-9BD4-E6E22E07D95F}"/>
    <dgm:cxn modelId="{C99B90B5-9BD3-47B5-B916-79C3F09EFB2A}" srcId="{1A08C2C8-4DD2-4403-B4D8-50F5D114C3F0}" destId="{30BC20EE-84FE-401B-AC98-49839A111E73}" srcOrd="0" destOrd="0" parTransId="{07911864-5A15-4956-ADFE-C574B3D4715A}" sibTransId="{0022B8DF-115C-438F-88DF-A7DE87B9DE83}"/>
    <dgm:cxn modelId="{FC8367B6-5C7D-8A4E-9185-E5F67B938DF7}" type="presOf" srcId="{320AE4C5-8C07-4194-9681-2E07732B0255}" destId="{DBC0C611-3F8A-4713-857C-928E823522F0}" srcOrd="0" destOrd="1" presId="urn:microsoft.com/office/officeart/2005/8/layout/hList1"/>
    <dgm:cxn modelId="{5F75BFB9-79FA-354E-8B42-9FCCB18E6695}" type="presOf" srcId="{CFA32336-9B35-4274-BE97-B3E012EA7B86}" destId="{6A08407C-800F-4559-A5FF-2F348BE7D3E0}" srcOrd="0" destOrd="6" presId="urn:microsoft.com/office/officeart/2005/8/layout/hList1"/>
    <dgm:cxn modelId="{D149E3BA-F848-DF4F-871F-30AD641B9304}" type="presOf" srcId="{F7E15227-3852-44C6-93E5-76DF274B04C3}" destId="{6A08407C-800F-4559-A5FF-2F348BE7D3E0}" srcOrd="0" destOrd="4" presId="urn:microsoft.com/office/officeart/2005/8/layout/hList1"/>
    <dgm:cxn modelId="{186CAFBC-28AC-45FD-ABDB-651888381B09}" srcId="{D9DE43C6-BBEA-44AC-949A-98FB43A88BC0}" destId="{CFA32336-9B35-4274-BE97-B3E012EA7B86}" srcOrd="6" destOrd="0" parTransId="{3711FCB0-5F45-4F6D-87B4-E60B33F74194}" sibTransId="{EB9F86F8-43F5-416C-81F7-F618EA1353A0}"/>
    <dgm:cxn modelId="{C51CCAD3-2B1F-4113-B830-3461DDDE1A43}" srcId="{D9DE43C6-BBEA-44AC-949A-98FB43A88BC0}" destId="{F7E15227-3852-44C6-93E5-76DF274B04C3}" srcOrd="4" destOrd="0" parTransId="{59290F01-1A57-4BCB-B50D-E22B022F3DD8}" sibTransId="{6E4448EA-1A8C-4FAB-B3A1-507F8CF3E9C0}"/>
    <dgm:cxn modelId="{BA4444D5-FE5F-4286-A369-7C2E430C16F9}" srcId="{30BC20EE-84FE-401B-AC98-49839A111E73}" destId="{8DD5CADC-571C-426D-B2C7-3681B4C6CD91}" srcOrd="5" destOrd="0" parTransId="{33897470-67D4-420F-902C-3B45CA1BF11B}" sibTransId="{C6C149F0-1B32-40A5-88AE-44C4182B0802}"/>
    <dgm:cxn modelId="{8EE4A6D6-A88A-4D0C-A84B-1D0C90D7BA55}" srcId="{D9DE43C6-BBEA-44AC-949A-98FB43A88BC0}" destId="{59091137-AE84-4CEC-8310-494858671399}" srcOrd="2" destOrd="0" parTransId="{89F87CFA-B5E3-4E5C-96E7-12F4F320DBBB}" sibTransId="{9BA0658A-3108-4702-8EA4-0BEB951D1F01}"/>
    <dgm:cxn modelId="{EDEA43DD-AD47-47E7-B11E-9205E464548B}" srcId="{30BC20EE-84FE-401B-AC98-49839A111E73}" destId="{F17CF490-6056-4CE4-9899-A9BDFC0F53E3}" srcOrd="12" destOrd="0" parTransId="{FC1D53C4-3A2F-444F-98E2-04C44EF361E0}" sibTransId="{40B41495-FE0A-4EAF-8F00-A3A4FBA54401}"/>
    <dgm:cxn modelId="{A7BCE9DD-E067-6F40-9678-046874CAD108}" type="presOf" srcId="{51BC33BA-08A5-44B4-BADB-037DCDD710A4}" destId="{6A08407C-800F-4559-A5FF-2F348BE7D3E0}" srcOrd="0" destOrd="0" presId="urn:microsoft.com/office/officeart/2005/8/layout/hList1"/>
    <dgm:cxn modelId="{F7E1C3E5-E55A-BF4C-9D43-15BCCD008E2B}" type="presOf" srcId="{D9DE43C6-BBEA-44AC-949A-98FB43A88BC0}" destId="{70259BC7-31AA-48E4-AD43-5F8E8A096CB3}" srcOrd="0" destOrd="0" presId="urn:microsoft.com/office/officeart/2005/8/layout/hList1"/>
    <dgm:cxn modelId="{072E85EA-2B90-A442-948E-462A084F6C9B}" type="presOf" srcId="{8DD5CADC-571C-426D-B2C7-3681B4C6CD91}" destId="{DBC0C611-3F8A-4713-857C-928E823522F0}" srcOrd="0" destOrd="5" presId="urn:microsoft.com/office/officeart/2005/8/layout/hList1"/>
    <dgm:cxn modelId="{2389E6F0-0E75-2241-94D6-7F3AF08FFEA0}" type="presOf" srcId="{4423B632-E24E-4BFB-951C-7558C72AA535}" destId="{6A08407C-800F-4559-A5FF-2F348BE7D3E0}" srcOrd="0" destOrd="11" presId="urn:microsoft.com/office/officeart/2005/8/layout/hList1"/>
    <dgm:cxn modelId="{FA3060F1-872A-4F26-9BDB-89E3E574400C}" srcId="{30BC20EE-84FE-401B-AC98-49839A111E73}" destId="{AA73AE4F-489B-48AF-B3F5-E205FC79072B}" srcOrd="11" destOrd="0" parTransId="{FB0852C1-FFFF-4307-914D-25F36AA9DD3D}" sibTransId="{08097B0C-5D7E-49A0-BACB-0B56D9DA0FFE}"/>
    <dgm:cxn modelId="{E781C1F1-212A-C245-A49E-B7D27C5CF3E4}" type="presOf" srcId="{CFE84064-D312-4B56-A990-EB53225FB6DD}" destId="{DBC0C611-3F8A-4713-857C-928E823522F0}" srcOrd="0" destOrd="10" presId="urn:microsoft.com/office/officeart/2005/8/layout/hList1"/>
    <dgm:cxn modelId="{C88B03FA-68AC-9A41-A2D1-9C40D9DFC56B}" type="presOf" srcId="{AA73AE4F-489B-48AF-B3F5-E205FC79072B}" destId="{DBC0C611-3F8A-4713-857C-928E823522F0}" srcOrd="0" destOrd="11" presId="urn:microsoft.com/office/officeart/2005/8/layout/hList1"/>
    <dgm:cxn modelId="{54F927FF-2B65-415B-9EE3-D652A266A557}" srcId="{30BC20EE-84FE-401B-AC98-49839A111E73}" destId="{50562F91-F6C3-425F-8694-39015A6CB90B}" srcOrd="6" destOrd="0" parTransId="{42A26398-C9FA-474B-909F-73159B4AC619}" sibTransId="{8C4A4742-4BF4-4B72-9695-08CFABC49593}"/>
    <dgm:cxn modelId="{01BD35E4-F82F-934B-9284-52AC7682D494}" type="presParOf" srcId="{26C6D865-685B-42E4-BB25-1E6995519D9C}" destId="{26A2191B-CF7C-4563-9B7A-8A0A0CEF51FF}" srcOrd="0" destOrd="0" presId="urn:microsoft.com/office/officeart/2005/8/layout/hList1"/>
    <dgm:cxn modelId="{D7BE5A55-3138-CC44-BB51-8FF1391A39C8}" type="presParOf" srcId="{26A2191B-CF7C-4563-9B7A-8A0A0CEF51FF}" destId="{D3FF559B-A453-452A-9DA0-E76E9DFD9C6A}" srcOrd="0" destOrd="0" presId="urn:microsoft.com/office/officeart/2005/8/layout/hList1"/>
    <dgm:cxn modelId="{3162A93B-E3BF-C94C-A48D-F70D05D9886C}" type="presParOf" srcId="{26A2191B-CF7C-4563-9B7A-8A0A0CEF51FF}" destId="{DBC0C611-3F8A-4713-857C-928E823522F0}" srcOrd="1" destOrd="0" presId="urn:microsoft.com/office/officeart/2005/8/layout/hList1"/>
    <dgm:cxn modelId="{43CB836B-759D-C24E-B495-100499548934}" type="presParOf" srcId="{26C6D865-685B-42E4-BB25-1E6995519D9C}" destId="{0790D75C-1D27-42BF-9307-2D06BA5809C7}" srcOrd="1" destOrd="0" presId="urn:microsoft.com/office/officeart/2005/8/layout/hList1"/>
    <dgm:cxn modelId="{12CF7A05-D65D-1141-BC44-F3B6749D0E26}" type="presParOf" srcId="{26C6D865-685B-42E4-BB25-1E6995519D9C}" destId="{1181EB88-0E24-450C-8C34-9CDD74146797}" srcOrd="2" destOrd="0" presId="urn:microsoft.com/office/officeart/2005/8/layout/hList1"/>
    <dgm:cxn modelId="{CE4FDA0F-25CA-BE4F-BE76-5EF4FE57F716}" type="presParOf" srcId="{1181EB88-0E24-450C-8C34-9CDD74146797}" destId="{70259BC7-31AA-48E4-AD43-5F8E8A096CB3}" srcOrd="0" destOrd="0" presId="urn:microsoft.com/office/officeart/2005/8/layout/hList1"/>
    <dgm:cxn modelId="{5767F6E4-C3B0-474C-A1C6-C70957479F9D}" type="presParOf" srcId="{1181EB88-0E24-450C-8C34-9CDD74146797}" destId="{6A08407C-800F-4559-A5FF-2F348BE7D3E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25440D-7D8A-427C-9238-333F9510A2DC}" type="doc">
      <dgm:prSet loTypeId="urn:microsoft.com/office/officeart/2005/8/layout/vList2" loCatId="list" qsTypeId="urn:microsoft.com/office/officeart/2005/8/quickstyle/simple3" qsCatId="simple" csTypeId="urn:microsoft.com/office/officeart/2005/8/colors/colorful3" csCatId="colorful"/>
      <dgm:spPr/>
      <dgm:t>
        <a:bodyPr/>
        <a:lstStyle/>
        <a:p>
          <a:endParaRPr lang="en-US"/>
        </a:p>
      </dgm:t>
    </dgm:pt>
    <dgm:pt modelId="{8CC28BFC-52F7-48FB-A9D2-FCA47C4C5AE5}">
      <dgm:prSet custT="1"/>
      <dgm:spPr/>
      <dgm:t>
        <a:bodyPr/>
        <a:lstStyle/>
        <a:p>
          <a:pPr rtl="0"/>
          <a:r>
            <a:rPr lang="en-US" sz="1800" b="1" dirty="0"/>
            <a:t>Start the day with a relaxing ritual.</a:t>
          </a:r>
          <a:r>
            <a:rPr lang="en-US" sz="1600" b="1" dirty="0"/>
            <a:t> </a:t>
          </a:r>
          <a:r>
            <a:rPr lang="en-US" sz="1600" dirty="0"/>
            <a:t>Rather jumping out of bed as soon as you wake up, spend at least fifteen minutes meditating, writing in your journal, doing gentle stretches, or reading something that inspires you.</a:t>
          </a:r>
        </a:p>
      </dgm:t>
    </dgm:pt>
    <dgm:pt modelId="{90311A59-5A92-426A-A7CE-7201FB25AC55}" type="parTrans" cxnId="{8E1FD697-C7C6-486B-9270-DE338B7FC352}">
      <dgm:prSet/>
      <dgm:spPr/>
      <dgm:t>
        <a:bodyPr/>
        <a:lstStyle/>
        <a:p>
          <a:endParaRPr lang="en-US"/>
        </a:p>
      </dgm:t>
    </dgm:pt>
    <dgm:pt modelId="{91B3EC80-C84C-4FBC-8866-564F31CB8F62}" type="sibTrans" cxnId="{8E1FD697-C7C6-486B-9270-DE338B7FC352}">
      <dgm:prSet/>
      <dgm:spPr/>
      <dgm:t>
        <a:bodyPr/>
        <a:lstStyle/>
        <a:p>
          <a:endParaRPr lang="en-US"/>
        </a:p>
      </dgm:t>
    </dgm:pt>
    <dgm:pt modelId="{424D49D7-817F-4007-AEF9-0410AC90B0EB}">
      <dgm:prSet custT="1"/>
      <dgm:spPr/>
      <dgm:t>
        <a:bodyPr/>
        <a:lstStyle/>
        <a:p>
          <a:pPr rtl="0"/>
          <a:r>
            <a:rPr lang="en-US" sz="1800" b="1" dirty="0"/>
            <a:t>Adopt healthy eating, exercising, and sleeping habits.</a:t>
          </a:r>
          <a:r>
            <a:rPr lang="en-US" sz="1600" b="1" dirty="0"/>
            <a:t> </a:t>
          </a:r>
          <a:r>
            <a:rPr lang="en-US" sz="1600" dirty="0"/>
            <a:t>When you eat right, engage in regular physical activity, and get plenty of rest, you have the energy and resilience to deal with life’s hassles and demands. </a:t>
          </a:r>
        </a:p>
      </dgm:t>
    </dgm:pt>
    <dgm:pt modelId="{1EF90634-50B5-404C-8C8C-F222C32F2778}" type="parTrans" cxnId="{2B1C0A5B-1F51-483F-8BDD-C6EE9F294D13}">
      <dgm:prSet/>
      <dgm:spPr/>
      <dgm:t>
        <a:bodyPr/>
        <a:lstStyle/>
        <a:p>
          <a:endParaRPr lang="en-US"/>
        </a:p>
      </dgm:t>
    </dgm:pt>
    <dgm:pt modelId="{D8890F99-7112-429E-9719-E2B690614E30}" type="sibTrans" cxnId="{2B1C0A5B-1F51-483F-8BDD-C6EE9F294D13}">
      <dgm:prSet/>
      <dgm:spPr/>
      <dgm:t>
        <a:bodyPr/>
        <a:lstStyle/>
        <a:p>
          <a:endParaRPr lang="en-US"/>
        </a:p>
      </dgm:t>
    </dgm:pt>
    <dgm:pt modelId="{20E4AEC6-B9BE-434C-94AA-64AD3D07E9C1}">
      <dgm:prSet custT="1"/>
      <dgm:spPr/>
      <dgm:t>
        <a:bodyPr/>
        <a:lstStyle/>
        <a:p>
          <a:pPr rtl="0"/>
          <a:r>
            <a:rPr lang="en-US" sz="1800" b="1" dirty="0"/>
            <a:t>Set boundaries</a:t>
          </a:r>
          <a:r>
            <a:rPr lang="en-US" sz="1600" b="1" dirty="0"/>
            <a:t>.</a:t>
          </a:r>
          <a:r>
            <a:rPr lang="en-US" sz="1600" dirty="0"/>
            <a:t> Don’t overextend yourself. Learn how to say “no” to requests on your time. If you find this difficult, remind yourself that saying “no” allows you to say “yes” to the things that you truly want to do.</a:t>
          </a:r>
        </a:p>
      </dgm:t>
    </dgm:pt>
    <dgm:pt modelId="{9F4A329A-003B-4B96-98C5-FE823522A93F}" type="parTrans" cxnId="{76AD0A7F-107C-439E-B74C-0D157965C93C}">
      <dgm:prSet/>
      <dgm:spPr/>
      <dgm:t>
        <a:bodyPr/>
        <a:lstStyle/>
        <a:p>
          <a:endParaRPr lang="en-US"/>
        </a:p>
      </dgm:t>
    </dgm:pt>
    <dgm:pt modelId="{B39AE655-9E2A-40B7-8D1D-A4D096E2B8A0}" type="sibTrans" cxnId="{76AD0A7F-107C-439E-B74C-0D157965C93C}">
      <dgm:prSet/>
      <dgm:spPr/>
      <dgm:t>
        <a:bodyPr/>
        <a:lstStyle/>
        <a:p>
          <a:endParaRPr lang="en-US"/>
        </a:p>
      </dgm:t>
    </dgm:pt>
    <dgm:pt modelId="{66130F5D-AFC7-42D6-838E-1D8B207EC721}">
      <dgm:prSet custT="1"/>
      <dgm:spPr/>
      <dgm:t>
        <a:bodyPr/>
        <a:lstStyle/>
        <a:p>
          <a:pPr rtl="0"/>
          <a:r>
            <a:rPr lang="en-US" sz="1800" b="1" dirty="0"/>
            <a:t>Take a daily break from technology.</a:t>
          </a:r>
          <a:r>
            <a:rPr lang="en-US" sz="1600" dirty="0"/>
            <a:t> Set a time each day when you completely disconnect. Put away your laptop, turn off your phone, and stop checking email.</a:t>
          </a:r>
        </a:p>
      </dgm:t>
    </dgm:pt>
    <dgm:pt modelId="{2128552D-BCE9-4576-88B3-F7DF4E043F49}" type="parTrans" cxnId="{44AF7785-0E75-473A-992E-21BB20E6A6C3}">
      <dgm:prSet/>
      <dgm:spPr/>
      <dgm:t>
        <a:bodyPr/>
        <a:lstStyle/>
        <a:p>
          <a:endParaRPr lang="en-US"/>
        </a:p>
      </dgm:t>
    </dgm:pt>
    <dgm:pt modelId="{F5FBCBE5-F84D-445F-A6AD-4AC7CC2E06A6}" type="sibTrans" cxnId="{44AF7785-0E75-473A-992E-21BB20E6A6C3}">
      <dgm:prSet/>
      <dgm:spPr/>
      <dgm:t>
        <a:bodyPr/>
        <a:lstStyle/>
        <a:p>
          <a:endParaRPr lang="en-US"/>
        </a:p>
      </dgm:t>
    </dgm:pt>
    <dgm:pt modelId="{7D752810-D0C3-4A5B-8D1E-A0968BAC43D2}">
      <dgm:prSet custT="1"/>
      <dgm:spPr/>
      <dgm:t>
        <a:bodyPr/>
        <a:lstStyle/>
        <a:p>
          <a:pPr rtl="0"/>
          <a:r>
            <a:rPr lang="en-US" sz="1800" b="1" dirty="0"/>
            <a:t>Nourish your creative side</a:t>
          </a:r>
          <a:r>
            <a:rPr lang="en-US" sz="1600" b="1" dirty="0"/>
            <a:t>.</a:t>
          </a:r>
          <a:r>
            <a:rPr lang="en-US" sz="1600" dirty="0"/>
            <a:t> Creativity is a powerful antidote to burnout. Try something new, start a fun project, or resume a favorite hobby. Choose activities that have nothing to do with work.</a:t>
          </a:r>
        </a:p>
      </dgm:t>
    </dgm:pt>
    <dgm:pt modelId="{D6DC5F98-A93D-4CE0-9DBD-70638FB075F7}" type="parTrans" cxnId="{33F08E4C-9470-40C3-899B-9FDBC2DD412C}">
      <dgm:prSet/>
      <dgm:spPr/>
      <dgm:t>
        <a:bodyPr/>
        <a:lstStyle/>
        <a:p>
          <a:endParaRPr lang="en-US"/>
        </a:p>
      </dgm:t>
    </dgm:pt>
    <dgm:pt modelId="{EC6B4382-FE35-4E20-9580-AE4654146961}" type="sibTrans" cxnId="{33F08E4C-9470-40C3-899B-9FDBC2DD412C}">
      <dgm:prSet/>
      <dgm:spPr/>
      <dgm:t>
        <a:bodyPr/>
        <a:lstStyle/>
        <a:p>
          <a:endParaRPr lang="en-US"/>
        </a:p>
      </dgm:t>
    </dgm:pt>
    <dgm:pt modelId="{46FAF5D8-AF19-4A41-A0FC-9B268D6BDC52}">
      <dgm:prSet custT="1"/>
      <dgm:spPr/>
      <dgm:t>
        <a:bodyPr/>
        <a:lstStyle/>
        <a:p>
          <a:pPr rtl="0"/>
          <a:r>
            <a:rPr lang="en-US" sz="1800" b="1" dirty="0"/>
            <a:t>Learn how to manage stress</a:t>
          </a:r>
          <a:r>
            <a:rPr lang="en-US" sz="1600" dirty="0"/>
            <a:t>. When you’re on the road to burnout, you may feel helpless. But you have a lot more control over stress than you may think. Learning how to manage stress can help you regain your balance.</a:t>
          </a:r>
        </a:p>
      </dgm:t>
    </dgm:pt>
    <dgm:pt modelId="{5FB50BF8-9367-4114-BBCC-BE0DD20E04F9}" type="parTrans" cxnId="{8657840B-B4DB-4302-86AD-17E3147F53AF}">
      <dgm:prSet/>
      <dgm:spPr/>
      <dgm:t>
        <a:bodyPr/>
        <a:lstStyle/>
        <a:p>
          <a:endParaRPr lang="en-US"/>
        </a:p>
      </dgm:t>
    </dgm:pt>
    <dgm:pt modelId="{46A1F5F6-F89F-4E26-81F5-705569964B10}" type="sibTrans" cxnId="{8657840B-B4DB-4302-86AD-17E3147F53AF}">
      <dgm:prSet/>
      <dgm:spPr/>
      <dgm:t>
        <a:bodyPr/>
        <a:lstStyle/>
        <a:p>
          <a:endParaRPr lang="en-US"/>
        </a:p>
      </dgm:t>
    </dgm:pt>
    <dgm:pt modelId="{F3968EFD-20AC-45CB-B374-5D6FC978B0A7}" type="pres">
      <dgm:prSet presAssocID="{3525440D-7D8A-427C-9238-333F9510A2DC}" presName="linear" presStyleCnt="0">
        <dgm:presLayoutVars>
          <dgm:animLvl val="lvl"/>
          <dgm:resizeHandles val="exact"/>
        </dgm:presLayoutVars>
      </dgm:prSet>
      <dgm:spPr/>
    </dgm:pt>
    <dgm:pt modelId="{4F0A1C57-27C5-4E1B-81F2-5BAA8C75DBE6}" type="pres">
      <dgm:prSet presAssocID="{8CC28BFC-52F7-48FB-A9D2-FCA47C4C5AE5}" presName="parentText" presStyleLbl="node1" presStyleIdx="0" presStyleCnt="6">
        <dgm:presLayoutVars>
          <dgm:chMax val="0"/>
          <dgm:bulletEnabled val="1"/>
        </dgm:presLayoutVars>
      </dgm:prSet>
      <dgm:spPr/>
    </dgm:pt>
    <dgm:pt modelId="{FBB9BCF0-F6EC-4A45-B242-406400E33742}" type="pres">
      <dgm:prSet presAssocID="{91B3EC80-C84C-4FBC-8866-564F31CB8F62}" presName="spacer" presStyleCnt="0"/>
      <dgm:spPr/>
    </dgm:pt>
    <dgm:pt modelId="{8637D83B-0FF3-4FC6-981B-08A9500F8236}" type="pres">
      <dgm:prSet presAssocID="{424D49D7-817F-4007-AEF9-0410AC90B0EB}" presName="parentText" presStyleLbl="node1" presStyleIdx="1" presStyleCnt="6">
        <dgm:presLayoutVars>
          <dgm:chMax val="0"/>
          <dgm:bulletEnabled val="1"/>
        </dgm:presLayoutVars>
      </dgm:prSet>
      <dgm:spPr/>
    </dgm:pt>
    <dgm:pt modelId="{88A3EF23-352E-4450-9B6A-19BA0D723E8E}" type="pres">
      <dgm:prSet presAssocID="{D8890F99-7112-429E-9719-E2B690614E30}" presName="spacer" presStyleCnt="0"/>
      <dgm:spPr/>
    </dgm:pt>
    <dgm:pt modelId="{38445CCD-0ACA-4694-A130-7707DE664D50}" type="pres">
      <dgm:prSet presAssocID="{20E4AEC6-B9BE-434C-94AA-64AD3D07E9C1}" presName="parentText" presStyleLbl="node1" presStyleIdx="2" presStyleCnt="6">
        <dgm:presLayoutVars>
          <dgm:chMax val="0"/>
          <dgm:bulletEnabled val="1"/>
        </dgm:presLayoutVars>
      </dgm:prSet>
      <dgm:spPr/>
    </dgm:pt>
    <dgm:pt modelId="{AC47D6B2-DEEF-4A2C-A14D-67EF5A1FEE25}" type="pres">
      <dgm:prSet presAssocID="{B39AE655-9E2A-40B7-8D1D-A4D096E2B8A0}" presName="spacer" presStyleCnt="0"/>
      <dgm:spPr/>
    </dgm:pt>
    <dgm:pt modelId="{D3C522D5-AA32-4A35-83DF-DD22948B4394}" type="pres">
      <dgm:prSet presAssocID="{66130F5D-AFC7-42D6-838E-1D8B207EC721}" presName="parentText" presStyleLbl="node1" presStyleIdx="3" presStyleCnt="6">
        <dgm:presLayoutVars>
          <dgm:chMax val="0"/>
          <dgm:bulletEnabled val="1"/>
        </dgm:presLayoutVars>
      </dgm:prSet>
      <dgm:spPr/>
    </dgm:pt>
    <dgm:pt modelId="{AF9380F0-A91F-4523-B40D-90550D4B5E5F}" type="pres">
      <dgm:prSet presAssocID="{F5FBCBE5-F84D-445F-A6AD-4AC7CC2E06A6}" presName="spacer" presStyleCnt="0"/>
      <dgm:spPr/>
    </dgm:pt>
    <dgm:pt modelId="{CE032F7B-9791-42BC-A17E-DFDB34CE09C8}" type="pres">
      <dgm:prSet presAssocID="{7D752810-D0C3-4A5B-8D1E-A0968BAC43D2}" presName="parentText" presStyleLbl="node1" presStyleIdx="4" presStyleCnt="6">
        <dgm:presLayoutVars>
          <dgm:chMax val="0"/>
          <dgm:bulletEnabled val="1"/>
        </dgm:presLayoutVars>
      </dgm:prSet>
      <dgm:spPr/>
    </dgm:pt>
    <dgm:pt modelId="{3954C042-DBE7-4370-83AA-E540CF20AADA}" type="pres">
      <dgm:prSet presAssocID="{EC6B4382-FE35-4E20-9580-AE4654146961}" presName="spacer" presStyleCnt="0"/>
      <dgm:spPr/>
    </dgm:pt>
    <dgm:pt modelId="{5C51CB28-AADF-4970-9BD4-7015EBD990F3}" type="pres">
      <dgm:prSet presAssocID="{46FAF5D8-AF19-4A41-A0FC-9B268D6BDC52}" presName="parentText" presStyleLbl="node1" presStyleIdx="5" presStyleCnt="6">
        <dgm:presLayoutVars>
          <dgm:chMax val="0"/>
          <dgm:bulletEnabled val="1"/>
        </dgm:presLayoutVars>
      </dgm:prSet>
      <dgm:spPr/>
    </dgm:pt>
  </dgm:ptLst>
  <dgm:cxnLst>
    <dgm:cxn modelId="{0A5AC605-D058-F246-BF0F-43792C22A055}" type="presOf" srcId="{3525440D-7D8A-427C-9238-333F9510A2DC}" destId="{F3968EFD-20AC-45CB-B374-5D6FC978B0A7}" srcOrd="0" destOrd="0" presId="urn:microsoft.com/office/officeart/2005/8/layout/vList2"/>
    <dgm:cxn modelId="{8657840B-B4DB-4302-86AD-17E3147F53AF}" srcId="{3525440D-7D8A-427C-9238-333F9510A2DC}" destId="{46FAF5D8-AF19-4A41-A0FC-9B268D6BDC52}" srcOrd="5" destOrd="0" parTransId="{5FB50BF8-9367-4114-BBCC-BE0DD20E04F9}" sibTransId="{46A1F5F6-F89F-4E26-81F5-705569964B10}"/>
    <dgm:cxn modelId="{27C68511-97E6-B74A-B400-370D3FEA9A25}" type="presOf" srcId="{46FAF5D8-AF19-4A41-A0FC-9B268D6BDC52}" destId="{5C51CB28-AADF-4970-9BD4-7015EBD990F3}" srcOrd="0" destOrd="0" presId="urn:microsoft.com/office/officeart/2005/8/layout/vList2"/>
    <dgm:cxn modelId="{2B1C0A5B-1F51-483F-8BDD-C6EE9F294D13}" srcId="{3525440D-7D8A-427C-9238-333F9510A2DC}" destId="{424D49D7-817F-4007-AEF9-0410AC90B0EB}" srcOrd="1" destOrd="0" parTransId="{1EF90634-50B5-404C-8C8C-F222C32F2778}" sibTransId="{D8890F99-7112-429E-9719-E2B690614E30}"/>
    <dgm:cxn modelId="{1BA4A460-E1A4-F147-9118-E768462117B4}" type="presOf" srcId="{66130F5D-AFC7-42D6-838E-1D8B207EC721}" destId="{D3C522D5-AA32-4A35-83DF-DD22948B4394}" srcOrd="0" destOrd="0" presId="urn:microsoft.com/office/officeart/2005/8/layout/vList2"/>
    <dgm:cxn modelId="{33F08E4C-9470-40C3-899B-9FDBC2DD412C}" srcId="{3525440D-7D8A-427C-9238-333F9510A2DC}" destId="{7D752810-D0C3-4A5B-8D1E-A0968BAC43D2}" srcOrd="4" destOrd="0" parTransId="{D6DC5F98-A93D-4CE0-9DBD-70638FB075F7}" sibTransId="{EC6B4382-FE35-4E20-9580-AE4654146961}"/>
    <dgm:cxn modelId="{6E71D356-0E6E-7E48-912D-755908C2AAC7}" type="presOf" srcId="{7D752810-D0C3-4A5B-8D1E-A0968BAC43D2}" destId="{CE032F7B-9791-42BC-A17E-DFDB34CE09C8}" srcOrd="0" destOrd="0" presId="urn:microsoft.com/office/officeart/2005/8/layout/vList2"/>
    <dgm:cxn modelId="{DF445877-2A58-7549-AE38-826830FF82A8}" type="presOf" srcId="{20E4AEC6-B9BE-434C-94AA-64AD3D07E9C1}" destId="{38445CCD-0ACA-4694-A130-7707DE664D50}" srcOrd="0" destOrd="0" presId="urn:microsoft.com/office/officeart/2005/8/layout/vList2"/>
    <dgm:cxn modelId="{2287D97A-E16E-B341-A404-FB0965CD58B2}" type="presOf" srcId="{8CC28BFC-52F7-48FB-A9D2-FCA47C4C5AE5}" destId="{4F0A1C57-27C5-4E1B-81F2-5BAA8C75DBE6}" srcOrd="0" destOrd="0" presId="urn:microsoft.com/office/officeart/2005/8/layout/vList2"/>
    <dgm:cxn modelId="{76AD0A7F-107C-439E-B74C-0D157965C93C}" srcId="{3525440D-7D8A-427C-9238-333F9510A2DC}" destId="{20E4AEC6-B9BE-434C-94AA-64AD3D07E9C1}" srcOrd="2" destOrd="0" parTransId="{9F4A329A-003B-4B96-98C5-FE823522A93F}" sibTransId="{B39AE655-9E2A-40B7-8D1D-A4D096E2B8A0}"/>
    <dgm:cxn modelId="{44AF7785-0E75-473A-992E-21BB20E6A6C3}" srcId="{3525440D-7D8A-427C-9238-333F9510A2DC}" destId="{66130F5D-AFC7-42D6-838E-1D8B207EC721}" srcOrd="3" destOrd="0" parTransId="{2128552D-BCE9-4576-88B3-F7DF4E043F49}" sibTransId="{F5FBCBE5-F84D-445F-A6AD-4AC7CC2E06A6}"/>
    <dgm:cxn modelId="{8E1FD697-C7C6-486B-9270-DE338B7FC352}" srcId="{3525440D-7D8A-427C-9238-333F9510A2DC}" destId="{8CC28BFC-52F7-48FB-A9D2-FCA47C4C5AE5}" srcOrd="0" destOrd="0" parTransId="{90311A59-5A92-426A-A7CE-7201FB25AC55}" sibTransId="{91B3EC80-C84C-4FBC-8866-564F31CB8F62}"/>
    <dgm:cxn modelId="{A7CC56E1-BAFE-AD4F-9734-BED5CB25A651}" type="presOf" srcId="{424D49D7-817F-4007-AEF9-0410AC90B0EB}" destId="{8637D83B-0FF3-4FC6-981B-08A9500F8236}" srcOrd="0" destOrd="0" presId="urn:microsoft.com/office/officeart/2005/8/layout/vList2"/>
    <dgm:cxn modelId="{9EEBE405-C979-304D-9015-6ABEC5329068}" type="presParOf" srcId="{F3968EFD-20AC-45CB-B374-5D6FC978B0A7}" destId="{4F0A1C57-27C5-4E1B-81F2-5BAA8C75DBE6}" srcOrd="0" destOrd="0" presId="urn:microsoft.com/office/officeart/2005/8/layout/vList2"/>
    <dgm:cxn modelId="{E3FFB9DD-3712-CA44-B04F-144993B59D93}" type="presParOf" srcId="{F3968EFD-20AC-45CB-B374-5D6FC978B0A7}" destId="{FBB9BCF0-F6EC-4A45-B242-406400E33742}" srcOrd="1" destOrd="0" presId="urn:microsoft.com/office/officeart/2005/8/layout/vList2"/>
    <dgm:cxn modelId="{5237EBDE-F2ED-A242-81EB-CCF679B8094B}" type="presParOf" srcId="{F3968EFD-20AC-45CB-B374-5D6FC978B0A7}" destId="{8637D83B-0FF3-4FC6-981B-08A9500F8236}" srcOrd="2" destOrd="0" presId="urn:microsoft.com/office/officeart/2005/8/layout/vList2"/>
    <dgm:cxn modelId="{2310D9C3-0BE9-2042-B2D9-82CBF3DCC6C1}" type="presParOf" srcId="{F3968EFD-20AC-45CB-B374-5D6FC978B0A7}" destId="{88A3EF23-352E-4450-9B6A-19BA0D723E8E}" srcOrd="3" destOrd="0" presId="urn:microsoft.com/office/officeart/2005/8/layout/vList2"/>
    <dgm:cxn modelId="{7C78E17D-4B57-5E44-9D82-D6576794391D}" type="presParOf" srcId="{F3968EFD-20AC-45CB-B374-5D6FC978B0A7}" destId="{38445CCD-0ACA-4694-A130-7707DE664D50}" srcOrd="4" destOrd="0" presId="urn:microsoft.com/office/officeart/2005/8/layout/vList2"/>
    <dgm:cxn modelId="{34193B48-673B-A74B-A9E9-76FE674BBA27}" type="presParOf" srcId="{F3968EFD-20AC-45CB-B374-5D6FC978B0A7}" destId="{AC47D6B2-DEEF-4A2C-A14D-67EF5A1FEE25}" srcOrd="5" destOrd="0" presId="urn:microsoft.com/office/officeart/2005/8/layout/vList2"/>
    <dgm:cxn modelId="{629BC2D1-EDEF-7C44-ADE7-59774F7882D6}" type="presParOf" srcId="{F3968EFD-20AC-45CB-B374-5D6FC978B0A7}" destId="{D3C522D5-AA32-4A35-83DF-DD22948B4394}" srcOrd="6" destOrd="0" presId="urn:microsoft.com/office/officeart/2005/8/layout/vList2"/>
    <dgm:cxn modelId="{8D9460F1-DA03-AA47-B11B-7E0DD0A32A6D}" type="presParOf" srcId="{F3968EFD-20AC-45CB-B374-5D6FC978B0A7}" destId="{AF9380F0-A91F-4523-B40D-90550D4B5E5F}" srcOrd="7" destOrd="0" presId="urn:microsoft.com/office/officeart/2005/8/layout/vList2"/>
    <dgm:cxn modelId="{4E494545-EA02-8843-9CBF-82CB1F12DEBA}" type="presParOf" srcId="{F3968EFD-20AC-45CB-B374-5D6FC978B0A7}" destId="{CE032F7B-9791-42BC-A17E-DFDB34CE09C8}" srcOrd="8" destOrd="0" presId="urn:microsoft.com/office/officeart/2005/8/layout/vList2"/>
    <dgm:cxn modelId="{8695BBE4-B3B6-9649-BF47-F00EBDBE6012}" type="presParOf" srcId="{F3968EFD-20AC-45CB-B374-5D6FC978B0A7}" destId="{3954C042-DBE7-4370-83AA-E540CF20AADA}" srcOrd="9" destOrd="0" presId="urn:microsoft.com/office/officeart/2005/8/layout/vList2"/>
    <dgm:cxn modelId="{FAB743F8-53D3-B844-B0B8-2C4F4A41ABBE}" type="presParOf" srcId="{F3968EFD-20AC-45CB-B374-5D6FC978B0A7}" destId="{5C51CB28-AADF-4970-9BD4-7015EBD990F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6B7877-A5A1-4219-BE43-8E4AB248E2F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F69E9AE-BDB5-4221-B9EC-F30CDB450183}">
      <dgm:prSet/>
      <dgm:spPr/>
      <dgm:t>
        <a:bodyPr/>
        <a:lstStyle/>
        <a:p>
          <a:r>
            <a:rPr lang="en-US" b="1" dirty="0"/>
            <a:t>Prevention is better than Intervention</a:t>
          </a:r>
          <a:r>
            <a:rPr lang="ar-SA" b="1" dirty="0"/>
            <a:t>      </a:t>
          </a:r>
          <a:endParaRPr lang="en-US" dirty="0"/>
        </a:p>
      </dgm:t>
    </dgm:pt>
    <dgm:pt modelId="{862CA94E-57B9-4537-97DD-247619622AC7}" type="parTrans" cxnId="{1651AFF5-8889-4A8E-9503-797FD4A0E52C}">
      <dgm:prSet/>
      <dgm:spPr/>
      <dgm:t>
        <a:bodyPr/>
        <a:lstStyle/>
        <a:p>
          <a:endParaRPr lang="en-US"/>
        </a:p>
      </dgm:t>
    </dgm:pt>
    <dgm:pt modelId="{64A0FAFA-C6A4-48A2-AF8F-38E323405B93}" type="sibTrans" cxnId="{1651AFF5-8889-4A8E-9503-797FD4A0E52C}">
      <dgm:prSet/>
      <dgm:spPr/>
      <dgm:t>
        <a:bodyPr/>
        <a:lstStyle/>
        <a:p>
          <a:endParaRPr lang="en-US"/>
        </a:p>
      </dgm:t>
    </dgm:pt>
    <dgm:pt modelId="{65AE8D2A-4229-410E-8A6F-54AF7D42E9C2}">
      <dgm:prSet/>
      <dgm:spPr/>
      <dgm:t>
        <a:bodyPr/>
        <a:lstStyle/>
        <a:p>
          <a:r>
            <a:rPr lang="en-US" dirty="0"/>
            <a:t>Health Management</a:t>
          </a:r>
        </a:p>
      </dgm:t>
    </dgm:pt>
    <dgm:pt modelId="{5D0201B6-AFB7-4B03-991F-AFF1097384F5}" type="parTrans" cxnId="{FCF6A9A9-66C8-42BB-BAFE-613266C15D73}">
      <dgm:prSet/>
      <dgm:spPr/>
      <dgm:t>
        <a:bodyPr/>
        <a:lstStyle/>
        <a:p>
          <a:endParaRPr lang="en-US"/>
        </a:p>
      </dgm:t>
    </dgm:pt>
    <dgm:pt modelId="{D2705398-FD8C-4E7D-AB1B-E52CD2CC2B2D}" type="sibTrans" cxnId="{FCF6A9A9-66C8-42BB-BAFE-613266C15D73}">
      <dgm:prSet/>
      <dgm:spPr/>
      <dgm:t>
        <a:bodyPr/>
        <a:lstStyle/>
        <a:p>
          <a:endParaRPr lang="en-US"/>
        </a:p>
      </dgm:t>
    </dgm:pt>
    <dgm:pt modelId="{C88C1C0C-23F6-48EE-A90C-9C42C03AC632}">
      <dgm:prSet/>
      <dgm:spPr/>
      <dgm:t>
        <a:bodyPr/>
        <a:lstStyle/>
        <a:p>
          <a:r>
            <a:rPr lang="en-US"/>
            <a:t>Relationship Management</a:t>
          </a:r>
        </a:p>
      </dgm:t>
    </dgm:pt>
    <dgm:pt modelId="{8179822C-BA06-4A5B-8D25-6302B14CE3FF}" type="parTrans" cxnId="{2B417FC9-BFA1-4330-8A5D-22FD8FC20FFD}">
      <dgm:prSet/>
      <dgm:spPr/>
      <dgm:t>
        <a:bodyPr/>
        <a:lstStyle/>
        <a:p>
          <a:endParaRPr lang="en-US"/>
        </a:p>
      </dgm:t>
    </dgm:pt>
    <dgm:pt modelId="{2079607B-E492-424F-9BD7-60D1573CC819}" type="sibTrans" cxnId="{2B417FC9-BFA1-4330-8A5D-22FD8FC20FFD}">
      <dgm:prSet/>
      <dgm:spPr/>
      <dgm:t>
        <a:bodyPr/>
        <a:lstStyle/>
        <a:p>
          <a:endParaRPr lang="en-US"/>
        </a:p>
      </dgm:t>
    </dgm:pt>
    <dgm:pt modelId="{89B3D05A-1673-4614-9D30-62786C49ACDA}">
      <dgm:prSet/>
      <dgm:spPr/>
      <dgm:t>
        <a:bodyPr/>
        <a:lstStyle/>
        <a:p>
          <a:r>
            <a:rPr lang="en-US"/>
            <a:t>Temptation Management</a:t>
          </a:r>
        </a:p>
      </dgm:t>
    </dgm:pt>
    <dgm:pt modelId="{4CAC6C87-22A9-4ADB-9243-2F55F6DFC84D}" type="parTrans" cxnId="{BFBB58CE-6A9C-42B8-BA7B-5754C7781E48}">
      <dgm:prSet/>
      <dgm:spPr/>
      <dgm:t>
        <a:bodyPr/>
        <a:lstStyle/>
        <a:p>
          <a:endParaRPr lang="en-US"/>
        </a:p>
      </dgm:t>
    </dgm:pt>
    <dgm:pt modelId="{03BAAF24-A585-4324-862B-7DD6B6A9F823}" type="sibTrans" cxnId="{BFBB58CE-6A9C-42B8-BA7B-5754C7781E48}">
      <dgm:prSet/>
      <dgm:spPr/>
      <dgm:t>
        <a:bodyPr/>
        <a:lstStyle/>
        <a:p>
          <a:endParaRPr lang="en-US"/>
        </a:p>
      </dgm:t>
    </dgm:pt>
    <dgm:pt modelId="{758F45C3-75B8-4E91-868C-38B4098E5100}">
      <dgm:prSet/>
      <dgm:spPr/>
      <dgm:t>
        <a:bodyPr/>
        <a:lstStyle/>
        <a:p>
          <a:r>
            <a:rPr lang="en-US"/>
            <a:t>Details Management (money, demands, etc.)</a:t>
          </a:r>
        </a:p>
      </dgm:t>
    </dgm:pt>
    <dgm:pt modelId="{C5BFD038-7D07-47A5-B0CD-8F0877939C93}" type="parTrans" cxnId="{0C06EF2A-0E6B-4966-81D0-A8B7818C61BA}">
      <dgm:prSet/>
      <dgm:spPr/>
      <dgm:t>
        <a:bodyPr/>
        <a:lstStyle/>
        <a:p>
          <a:endParaRPr lang="en-US"/>
        </a:p>
      </dgm:t>
    </dgm:pt>
    <dgm:pt modelId="{82C4B70F-3F74-4A9A-91CC-76557545D097}" type="sibTrans" cxnId="{0C06EF2A-0E6B-4966-81D0-A8B7818C61BA}">
      <dgm:prSet/>
      <dgm:spPr/>
      <dgm:t>
        <a:bodyPr/>
        <a:lstStyle/>
        <a:p>
          <a:endParaRPr lang="en-US"/>
        </a:p>
      </dgm:t>
    </dgm:pt>
    <dgm:pt modelId="{D821F8DF-4BA2-4037-BDBA-A9083762A3F8}">
      <dgm:prSet/>
      <dgm:spPr/>
      <dgm:t>
        <a:bodyPr/>
        <a:lstStyle/>
        <a:p>
          <a:r>
            <a:rPr lang="en-US"/>
            <a:t>Distractions Management (including digital, etc.)</a:t>
          </a:r>
        </a:p>
      </dgm:t>
    </dgm:pt>
    <dgm:pt modelId="{011F2EF6-DDDE-43A1-8992-D4D6B06A267D}" type="parTrans" cxnId="{5BCDB389-A9D1-406D-B0E3-B8D1F8B13A42}">
      <dgm:prSet/>
      <dgm:spPr/>
      <dgm:t>
        <a:bodyPr/>
        <a:lstStyle/>
        <a:p>
          <a:endParaRPr lang="en-US"/>
        </a:p>
      </dgm:t>
    </dgm:pt>
    <dgm:pt modelId="{DA01AFE6-F435-46DC-9AFC-F12A614E3340}" type="sibTrans" cxnId="{5BCDB389-A9D1-406D-B0E3-B8D1F8B13A42}">
      <dgm:prSet/>
      <dgm:spPr/>
      <dgm:t>
        <a:bodyPr/>
        <a:lstStyle/>
        <a:p>
          <a:endParaRPr lang="en-US"/>
        </a:p>
      </dgm:t>
    </dgm:pt>
    <dgm:pt modelId="{5AD109AD-AB16-4927-B194-07F0D9379656}">
      <dgm:prSet/>
      <dgm:spPr/>
      <dgm:t>
        <a:bodyPr/>
        <a:lstStyle/>
        <a:p>
          <a:r>
            <a:rPr lang="en-US"/>
            <a:t>Serenity Management (existential concerns, spirituality, 			inner peace, prayer life, etc.)</a:t>
          </a:r>
        </a:p>
      </dgm:t>
    </dgm:pt>
    <dgm:pt modelId="{722530B6-7744-4DBC-B136-354DEAB4059D}" type="parTrans" cxnId="{2920E67E-721C-498A-A159-431CE24BA15A}">
      <dgm:prSet/>
      <dgm:spPr/>
      <dgm:t>
        <a:bodyPr/>
        <a:lstStyle/>
        <a:p>
          <a:endParaRPr lang="en-US"/>
        </a:p>
      </dgm:t>
    </dgm:pt>
    <dgm:pt modelId="{73D94846-9951-43C6-9E79-D8C60B2A9BF5}" type="sibTrans" cxnId="{2920E67E-721C-498A-A159-431CE24BA15A}">
      <dgm:prSet/>
      <dgm:spPr/>
      <dgm:t>
        <a:bodyPr/>
        <a:lstStyle/>
        <a:p>
          <a:endParaRPr lang="en-US"/>
        </a:p>
      </dgm:t>
    </dgm:pt>
    <dgm:pt modelId="{5EF33502-A586-45B9-BCDA-9EB9B806DF1D}" type="pres">
      <dgm:prSet presAssocID="{C96B7877-A5A1-4219-BE43-8E4AB248E2FF}" presName="linear" presStyleCnt="0">
        <dgm:presLayoutVars>
          <dgm:animLvl val="lvl"/>
          <dgm:resizeHandles val="exact"/>
        </dgm:presLayoutVars>
      </dgm:prSet>
      <dgm:spPr/>
    </dgm:pt>
    <dgm:pt modelId="{E1BD73FB-118A-464A-95E4-3D315CD93ED1}" type="pres">
      <dgm:prSet presAssocID="{2F69E9AE-BDB5-4221-B9EC-F30CDB450183}" presName="parentText" presStyleLbl="node1" presStyleIdx="0" presStyleCnt="1">
        <dgm:presLayoutVars>
          <dgm:chMax val="0"/>
          <dgm:bulletEnabled val="1"/>
        </dgm:presLayoutVars>
      </dgm:prSet>
      <dgm:spPr/>
    </dgm:pt>
    <dgm:pt modelId="{32738C0B-F99B-46C6-9E2F-27A7DE4A539F}" type="pres">
      <dgm:prSet presAssocID="{2F69E9AE-BDB5-4221-B9EC-F30CDB450183}" presName="childText" presStyleLbl="revTx" presStyleIdx="0" presStyleCnt="1">
        <dgm:presLayoutVars>
          <dgm:bulletEnabled val="1"/>
        </dgm:presLayoutVars>
      </dgm:prSet>
      <dgm:spPr/>
    </dgm:pt>
  </dgm:ptLst>
  <dgm:cxnLst>
    <dgm:cxn modelId="{0C06EF2A-0E6B-4966-81D0-A8B7818C61BA}" srcId="{2F69E9AE-BDB5-4221-B9EC-F30CDB450183}" destId="{758F45C3-75B8-4E91-868C-38B4098E5100}" srcOrd="3" destOrd="0" parTransId="{C5BFD038-7D07-47A5-B0CD-8F0877939C93}" sibTransId="{82C4B70F-3F74-4A9A-91CC-76557545D097}"/>
    <dgm:cxn modelId="{9F41D063-95FF-4869-856E-11FE6E99427A}" type="presOf" srcId="{89B3D05A-1673-4614-9D30-62786C49ACDA}" destId="{32738C0B-F99B-46C6-9E2F-27A7DE4A539F}" srcOrd="0" destOrd="2" presId="urn:microsoft.com/office/officeart/2005/8/layout/vList2"/>
    <dgm:cxn modelId="{42457F6C-6F08-486F-ACA9-B90EFAE2C451}" type="presOf" srcId="{C96B7877-A5A1-4219-BE43-8E4AB248E2FF}" destId="{5EF33502-A586-45B9-BCDA-9EB9B806DF1D}" srcOrd="0" destOrd="0" presId="urn:microsoft.com/office/officeart/2005/8/layout/vList2"/>
    <dgm:cxn modelId="{E4403879-EA24-4DE6-A0D3-2D619C945285}" type="presOf" srcId="{758F45C3-75B8-4E91-868C-38B4098E5100}" destId="{32738C0B-F99B-46C6-9E2F-27A7DE4A539F}" srcOrd="0" destOrd="3" presId="urn:microsoft.com/office/officeart/2005/8/layout/vList2"/>
    <dgm:cxn modelId="{637CC87A-2AE2-4E7B-A4E3-7F8C2B34543C}" type="presOf" srcId="{D821F8DF-4BA2-4037-BDBA-A9083762A3F8}" destId="{32738C0B-F99B-46C6-9E2F-27A7DE4A539F}" srcOrd="0" destOrd="4" presId="urn:microsoft.com/office/officeart/2005/8/layout/vList2"/>
    <dgm:cxn modelId="{2920E67E-721C-498A-A159-431CE24BA15A}" srcId="{2F69E9AE-BDB5-4221-B9EC-F30CDB450183}" destId="{5AD109AD-AB16-4927-B194-07F0D9379656}" srcOrd="5" destOrd="0" parTransId="{722530B6-7744-4DBC-B136-354DEAB4059D}" sibTransId="{73D94846-9951-43C6-9E79-D8C60B2A9BF5}"/>
    <dgm:cxn modelId="{5BCDB389-A9D1-406D-B0E3-B8D1F8B13A42}" srcId="{2F69E9AE-BDB5-4221-B9EC-F30CDB450183}" destId="{D821F8DF-4BA2-4037-BDBA-A9083762A3F8}" srcOrd="4" destOrd="0" parTransId="{011F2EF6-DDDE-43A1-8992-D4D6B06A267D}" sibTransId="{DA01AFE6-F435-46DC-9AFC-F12A614E3340}"/>
    <dgm:cxn modelId="{B924A58A-44B7-4520-8553-CD4AC91720A0}" type="presOf" srcId="{65AE8D2A-4229-410E-8A6F-54AF7D42E9C2}" destId="{32738C0B-F99B-46C6-9E2F-27A7DE4A539F}" srcOrd="0" destOrd="0" presId="urn:microsoft.com/office/officeart/2005/8/layout/vList2"/>
    <dgm:cxn modelId="{8C2CE39A-953A-48E9-8689-F823508BC400}" type="presOf" srcId="{5AD109AD-AB16-4927-B194-07F0D9379656}" destId="{32738C0B-F99B-46C6-9E2F-27A7DE4A539F}" srcOrd="0" destOrd="5" presId="urn:microsoft.com/office/officeart/2005/8/layout/vList2"/>
    <dgm:cxn modelId="{FCF6A9A9-66C8-42BB-BAFE-613266C15D73}" srcId="{2F69E9AE-BDB5-4221-B9EC-F30CDB450183}" destId="{65AE8D2A-4229-410E-8A6F-54AF7D42E9C2}" srcOrd="0" destOrd="0" parTransId="{5D0201B6-AFB7-4B03-991F-AFF1097384F5}" sibTransId="{D2705398-FD8C-4E7D-AB1B-E52CD2CC2B2D}"/>
    <dgm:cxn modelId="{107890B2-8A23-4CE4-87A7-C553C829D2FA}" type="presOf" srcId="{2F69E9AE-BDB5-4221-B9EC-F30CDB450183}" destId="{E1BD73FB-118A-464A-95E4-3D315CD93ED1}" srcOrd="0" destOrd="0" presId="urn:microsoft.com/office/officeart/2005/8/layout/vList2"/>
    <dgm:cxn modelId="{2B417FC9-BFA1-4330-8A5D-22FD8FC20FFD}" srcId="{2F69E9AE-BDB5-4221-B9EC-F30CDB450183}" destId="{C88C1C0C-23F6-48EE-A90C-9C42C03AC632}" srcOrd="1" destOrd="0" parTransId="{8179822C-BA06-4A5B-8D25-6302B14CE3FF}" sibTransId="{2079607B-E492-424F-9BD7-60D1573CC819}"/>
    <dgm:cxn modelId="{BFBB58CE-6A9C-42B8-BA7B-5754C7781E48}" srcId="{2F69E9AE-BDB5-4221-B9EC-F30CDB450183}" destId="{89B3D05A-1673-4614-9D30-62786C49ACDA}" srcOrd="2" destOrd="0" parTransId="{4CAC6C87-22A9-4ADB-9243-2F55F6DFC84D}" sibTransId="{03BAAF24-A585-4324-862B-7DD6B6A9F823}"/>
    <dgm:cxn modelId="{1651AFF5-8889-4A8E-9503-797FD4A0E52C}" srcId="{C96B7877-A5A1-4219-BE43-8E4AB248E2FF}" destId="{2F69E9AE-BDB5-4221-B9EC-F30CDB450183}" srcOrd="0" destOrd="0" parTransId="{862CA94E-57B9-4537-97DD-247619622AC7}" sibTransId="{64A0FAFA-C6A4-48A2-AF8F-38E323405B93}"/>
    <dgm:cxn modelId="{72F8AAFE-8AFB-4E6C-B71A-80E6A449CA1B}" type="presOf" srcId="{C88C1C0C-23F6-48EE-A90C-9C42C03AC632}" destId="{32738C0B-F99B-46C6-9E2F-27A7DE4A539F}" srcOrd="0" destOrd="1" presId="urn:microsoft.com/office/officeart/2005/8/layout/vList2"/>
    <dgm:cxn modelId="{9A93062B-A9E7-4BAE-BBA4-9FF116AD7535}" type="presParOf" srcId="{5EF33502-A586-45B9-BCDA-9EB9B806DF1D}" destId="{E1BD73FB-118A-464A-95E4-3D315CD93ED1}" srcOrd="0" destOrd="0" presId="urn:microsoft.com/office/officeart/2005/8/layout/vList2"/>
    <dgm:cxn modelId="{D2634A4F-0994-43B2-B4E8-13AFE608E0DD}" type="presParOf" srcId="{5EF33502-A586-45B9-BCDA-9EB9B806DF1D}" destId="{32738C0B-F99B-46C6-9E2F-27A7DE4A539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F559B-A453-452A-9DA0-E76E9DFD9C6A}">
      <dsp:nvSpPr>
        <dsp:cNvPr id="0" name=""/>
        <dsp:cNvSpPr/>
      </dsp:nvSpPr>
      <dsp:spPr>
        <a:xfrm>
          <a:off x="40" y="133019"/>
          <a:ext cx="3845569" cy="5760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Stress</a:t>
          </a:r>
        </a:p>
      </dsp:txBody>
      <dsp:txXfrm>
        <a:off x="40" y="133019"/>
        <a:ext cx="3845569" cy="576000"/>
      </dsp:txXfrm>
    </dsp:sp>
    <dsp:sp modelId="{DBC0C611-3F8A-4713-857C-928E823522F0}">
      <dsp:nvSpPr>
        <dsp:cNvPr id="0" name=""/>
        <dsp:cNvSpPr/>
      </dsp:nvSpPr>
      <dsp:spPr>
        <a:xfrm>
          <a:off x="40" y="709019"/>
          <a:ext cx="3845569" cy="528412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0" i="0" kern="1200" dirty="0"/>
            <a:t>Emotions are over reactive</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Produces urgency and 	hyperactivity</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Loss of energy</a:t>
          </a:r>
        </a:p>
        <a:p>
          <a:pPr marL="228600" lvl="1" indent="-228600" algn="l" defTabSz="889000">
            <a:lnSpc>
              <a:spcPct val="90000"/>
            </a:lnSpc>
            <a:spcBef>
              <a:spcPct val="0"/>
            </a:spcBef>
            <a:spcAft>
              <a:spcPct val="15000"/>
            </a:spcAft>
            <a:buChar char="•"/>
          </a:pPr>
          <a:endParaRPr lang="en-US" sz="2000" b="0" i="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Leads to anxiety disorders</a:t>
          </a:r>
        </a:p>
        <a:p>
          <a:pPr marL="228600" lvl="1" indent="-228600" algn="l" defTabSz="889000">
            <a:lnSpc>
              <a:spcPct val="90000"/>
            </a:lnSpc>
            <a:spcBef>
              <a:spcPct val="0"/>
            </a:spcBef>
            <a:spcAft>
              <a:spcPct val="15000"/>
            </a:spcAft>
            <a:buChar char="•"/>
          </a:pPr>
          <a:endParaRPr lang="en-US" sz="2000" b="0" i="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Primary damage is physical</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May kill you prematurely</a:t>
          </a:r>
        </a:p>
      </dsp:txBody>
      <dsp:txXfrm>
        <a:off x="40" y="709019"/>
        <a:ext cx="3845569" cy="5284124"/>
      </dsp:txXfrm>
    </dsp:sp>
    <dsp:sp modelId="{70259BC7-31AA-48E4-AD43-5F8E8A096CB3}">
      <dsp:nvSpPr>
        <dsp:cNvPr id="0" name=""/>
        <dsp:cNvSpPr/>
      </dsp:nvSpPr>
      <dsp:spPr>
        <a:xfrm>
          <a:off x="4383989" y="133019"/>
          <a:ext cx="3845569" cy="5760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Burnout</a:t>
          </a:r>
        </a:p>
      </dsp:txBody>
      <dsp:txXfrm>
        <a:off x="4383989" y="133019"/>
        <a:ext cx="3845569" cy="576000"/>
      </dsp:txXfrm>
    </dsp:sp>
    <dsp:sp modelId="{6A08407C-800F-4559-A5FF-2F348BE7D3E0}">
      <dsp:nvSpPr>
        <dsp:cNvPr id="0" name=""/>
        <dsp:cNvSpPr/>
      </dsp:nvSpPr>
      <dsp:spPr>
        <a:xfrm>
          <a:off x="4383989" y="709019"/>
          <a:ext cx="3845569" cy="528412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0" i="0" kern="1200" dirty="0"/>
            <a:t>Emotions are blunted, Flat</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Produces helplessness and 	hopelessness</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Loss of motivation, ideals, and 	hope</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Leads to detachment and 	depression</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Primary damage is emotional</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b="0" i="0" kern="1200" dirty="0"/>
            <a:t>May make life seem not worth 	living</a:t>
          </a:r>
          <a:endParaRPr lang="en-US" sz="2000" kern="1200" dirty="0"/>
        </a:p>
        <a:p>
          <a:pPr marL="228600" lvl="1" indent="-228600" algn="l" defTabSz="889000">
            <a:lnSpc>
              <a:spcPct val="90000"/>
            </a:lnSpc>
            <a:spcBef>
              <a:spcPct val="0"/>
            </a:spcBef>
            <a:spcAft>
              <a:spcPct val="15000"/>
            </a:spcAft>
            <a:buChar char="•"/>
          </a:pPr>
          <a:endParaRPr lang="en-US" sz="2000" kern="1200" dirty="0"/>
        </a:p>
      </dsp:txBody>
      <dsp:txXfrm>
        <a:off x="4383989" y="709019"/>
        <a:ext cx="3845569" cy="52841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A1C57-27C5-4E1B-81F2-5BAA8C75DBE6}">
      <dsp:nvSpPr>
        <dsp:cNvPr id="0" name=""/>
        <dsp:cNvSpPr/>
      </dsp:nvSpPr>
      <dsp:spPr>
        <a:xfrm>
          <a:off x="0" y="1925"/>
          <a:ext cx="7467600" cy="9301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Start the day with a relaxing ritual.</a:t>
          </a:r>
          <a:r>
            <a:rPr lang="en-US" sz="1600" b="1" kern="1200" dirty="0"/>
            <a:t> </a:t>
          </a:r>
          <a:r>
            <a:rPr lang="en-US" sz="1600" kern="1200" dirty="0"/>
            <a:t>Rather jumping out of bed as soon as you wake up, spend at least fifteen minutes meditating, writing in your journal, doing gentle stretches, or reading something that inspires you.</a:t>
          </a:r>
        </a:p>
      </dsp:txBody>
      <dsp:txXfrm>
        <a:off x="45406" y="47331"/>
        <a:ext cx="7376788" cy="839338"/>
      </dsp:txXfrm>
    </dsp:sp>
    <dsp:sp modelId="{8637D83B-0FF3-4FC6-981B-08A9500F8236}">
      <dsp:nvSpPr>
        <dsp:cNvPr id="0" name=""/>
        <dsp:cNvSpPr/>
      </dsp:nvSpPr>
      <dsp:spPr>
        <a:xfrm>
          <a:off x="0" y="1018475"/>
          <a:ext cx="7467600" cy="930150"/>
        </a:xfrm>
        <a:prstGeom prst="roundRect">
          <a:avLst/>
        </a:prstGeom>
        <a:gradFill rotWithShape="0">
          <a:gsLst>
            <a:gs pos="0">
              <a:schemeClr val="accent3">
                <a:hueOff val="823433"/>
                <a:satOff val="4942"/>
                <a:lumOff val="3765"/>
                <a:alphaOff val="0"/>
                <a:lumMod val="110000"/>
                <a:satMod val="105000"/>
                <a:tint val="67000"/>
              </a:schemeClr>
            </a:gs>
            <a:gs pos="50000">
              <a:schemeClr val="accent3">
                <a:hueOff val="823433"/>
                <a:satOff val="4942"/>
                <a:lumOff val="3765"/>
                <a:alphaOff val="0"/>
                <a:lumMod val="105000"/>
                <a:satMod val="103000"/>
                <a:tint val="73000"/>
              </a:schemeClr>
            </a:gs>
            <a:gs pos="100000">
              <a:schemeClr val="accent3">
                <a:hueOff val="823433"/>
                <a:satOff val="4942"/>
                <a:lumOff val="3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Adopt healthy eating, exercising, and sleeping habits.</a:t>
          </a:r>
          <a:r>
            <a:rPr lang="en-US" sz="1600" b="1" kern="1200" dirty="0"/>
            <a:t> </a:t>
          </a:r>
          <a:r>
            <a:rPr lang="en-US" sz="1600" kern="1200" dirty="0"/>
            <a:t>When you eat right, engage in regular physical activity, and get plenty of rest, you have the energy and resilience to deal with life’s hassles and demands. </a:t>
          </a:r>
        </a:p>
      </dsp:txBody>
      <dsp:txXfrm>
        <a:off x="45406" y="1063881"/>
        <a:ext cx="7376788" cy="839338"/>
      </dsp:txXfrm>
    </dsp:sp>
    <dsp:sp modelId="{38445CCD-0ACA-4694-A130-7707DE664D50}">
      <dsp:nvSpPr>
        <dsp:cNvPr id="0" name=""/>
        <dsp:cNvSpPr/>
      </dsp:nvSpPr>
      <dsp:spPr>
        <a:xfrm>
          <a:off x="0" y="2035025"/>
          <a:ext cx="7467600" cy="930150"/>
        </a:xfrm>
        <a:prstGeom prst="roundRect">
          <a:avLst/>
        </a:prstGeom>
        <a:gradFill rotWithShape="0">
          <a:gsLst>
            <a:gs pos="0">
              <a:schemeClr val="accent3">
                <a:hueOff val="1646865"/>
                <a:satOff val="9885"/>
                <a:lumOff val="7530"/>
                <a:alphaOff val="0"/>
                <a:lumMod val="110000"/>
                <a:satMod val="105000"/>
                <a:tint val="67000"/>
              </a:schemeClr>
            </a:gs>
            <a:gs pos="50000">
              <a:schemeClr val="accent3">
                <a:hueOff val="1646865"/>
                <a:satOff val="9885"/>
                <a:lumOff val="7530"/>
                <a:alphaOff val="0"/>
                <a:lumMod val="105000"/>
                <a:satMod val="103000"/>
                <a:tint val="73000"/>
              </a:schemeClr>
            </a:gs>
            <a:gs pos="100000">
              <a:schemeClr val="accent3">
                <a:hueOff val="1646865"/>
                <a:satOff val="9885"/>
                <a:lumOff val="753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Set boundaries</a:t>
          </a:r>
          <a:r>
            <a:rPr lang="en-US" sz="1600" b="1" kern="1200" dirty="0"/>
            <a:t>.</a:t>
          </a:r>
          <a:r>
            <a:rPr lang="en-US" sz="1600" kern="1200" dirty="0"/>
            <a:t> Don’t overextend yourself. Learn how to say “no” to requests on your time. If you find this difficult, remind yourself that saying “no” allows you to say “yes” to the things that you truly want to do.</a:t>
          </a:r>
        </a:p>
      </dsp:txBody>
      <dsp:txXfrm>
        <a:off x="45406" y="2080431"/>
        <a:ext cx="7376788" cy="839338"/>
      </dsp:txXfrm>
    </dsp:sp>
    <dsp:sp modelId="{D3C522D5-AA32-4A35-83DF-DD22948B4394}">
      <dsp:nvSpPr>
        <dsp:cNvPr id="0" name=""/>
        <dsp:cNvSpPr/>
      </dsp:nvSpPr>
      <dsp:spPr>
        <a:xfrm>
          <a:off x="0" y="3051576"/>
          <a:ext cx="7467600" cy="930150"/>
        </a:xfrm>
        <a:prstGeom prst="roundRect">
          <a:avLst/>
        </a:prstGeom>
        <a:gradFill rotWithShape="0">
          <a:gsLst>
            <a:gs pos="0">
              <a:schemeClr val="accent3">
                <a:hueOff val="2470298"/>
                <a:satOff val="14827"/>
                <a:lumOff val="11295"/>
                <a:alphaOff val="0"/>
                <a:lumMod val="110000"/>
                <a:satMod val="105000"/>
                <a:tint val="67000"/>
              </a:schemeClr>
            </a:gs>
            <a:gs pos="50000">
              <a:schemeClr val="accent3">
                <a:hueOff val="2470298"/>
                <a:satOff val="14827"/>
                <a:lumOff val="11295"/>
                <a:alphaOff val="0"/>
                <a:lumMod val="105000"/>
                <a:satMod val="103000"/>
                <a:tint val="73000"/>
              </a:schemeClr>
            </a:gs>
            <a:gs pos="100000">
              <a:schemeClr val="accent3">
                <a:hueOff val="2470298"/>
                <a:satOff val="14827"/>
                <a:lumOff val="1129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Take a daily break from technology.</a:t>
          </a:r>
          <a:r>
            <a:rPr lang="en-US" sz="1600" kern="1200" dirty="0"/>
            <a:t> Set a time each day when you completely disconnect. Put away your laptop, turn off your phone, and stop checking email.</a:t>
          </a:r>
        </a:p>
      </dsp:txBody>
      <dsp:txXfrm>
        <a:off x="45406" y="3096982"/>
        <a:ext cx="7376788" cy="839338"/>
      </dsp:txXfrm>
    </dsp:sp>
    <dsp:sp modelId="{CE032F7B-9791-42BC-A17E-DFDB34CE09C8}">
      <dsp:nvSpPr>
        <dsp:cNvPr id="0" name=""/>
        <dsp:cNvSpPr/>
      </dsp:nvSpPr>
      <dsp:spPr>
        <a:xfrm>
          <a:off x="0" y="4068126"/>
          <a:ext cx="7467600" cy="930150"/>
        </a:xfrm>
        <a:prstGeom prst="roundRect">
          <a:avLst/>
        </a:prstGeom>
        <a:gradFill rotWithShape="0">
          <a:gsLst>
            <a:gs pos="0">
              <a:schemeClr val="accent3">
                <a:hueOff val="3293730"/>
                <a:satOff val="19770"/>
                <a:lumOff val="15060"/>
                <a:alphaOff val="0"/>
                <a:lumMod val="110000"/>
                <a:satMod val="105000"/>
                <a:tint val="67000"/>
              </a:schemeClr>
            </a:gs>
            <a:gs pos="50000">
              <a:schemeClr val="accent3">
                <a:hueOff val="3293730"/>
                <a:satOff val="19770"/>
                <a:lumOff val="15060"/>
                <a:alphaOff val="0"/>
                <a:lumMod val="105000"/>
                <a:satMod val="103000"/>
                <a:tint val="73000"/>
              </a:schemeClr>
            </a:gs>
            <a:gs pos="100000">
              <a:schemeClr val="accent3">
                <a:hueOff val="3293730"/>
                <a:satOff val="19770"/>
                <a:lumOff val="1506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Nourish your creative side</a:t>
          </a:r>
          <a:r>
            <a:rPr lang="en-US" sz="1600" b="1" kern="1200" dirty="0"/>
            <a:t>.</a:t>
          </a:r>
          <a:r>
            <a:rPr lang="en-US" sz="1600" kern="1200" dirty="0"/>
            <a:t> Creativity is a powerful antidote to burnout. Try something new, start a fun project, or resume a favorite hobby. Choose activities that have nothing to do with work.</a:t>
          </a:r>
        </a:p>
      </dsp:txBody>
      <dsp:txXfrm>
        <a:off x="45406" y="4113532"/>
        <a:ext cx="7376788" cy="839338"/>
      </dsp:txXfrm>
    </dsp:sp>
    <dsp:sp modelId="{5C51CB28-AADF-4970-9BD4-7015EBD990F3}">
      <dsp:nvSpPr>
        <dsp:cNvPr id="0" name=""/>
        <dsp:cNvSpPr/>
      </dsp:nvSpPr>
      <dsp:spPr>
        <a:xfrm>
          <a:off x="0" y="5084676"/>
          <a:ext cx="7467600" cy="930150"/>
        </a:xfrm>
        <a:prstGeom prst="roundRect">
          <a:avLst/>
        </a:prstGeom>
        <a:gradFill rotWithShape="0">
          <a:gsLst>
            <a:gs pos="0">
              <a:schemeClr val="accent3">
                <a:hueOff val="4117163"/>
                <a:satOff val="24712"/>
                <a:lumOff val="18825"/>
                <a:alphaOff val="0"/>
                <a:lumMod val="110000"/>
                <a:satMod val="105000"/>
                <a:tint val="67000"/>
              </a:schemeClr>
            </a:gs>
            <a:gs pos="50000">
              <a:schemeClr val="accent3">
                <a:hueOff val="4117163"/>
                <a:satOff val="24712"/>
                <a:lumOff val="18825"/>
                <a:alphaOff val="0"/>
                <a:lumMod val="105000"/>
                <a:satMod val="103000"/>
                <a:tint val="73000"/>
              </a:schemeClr>
            </a:gs>
            <a:gs pos="100000">
              <a:schemeClr val="accent3">
                <a:hueOff val="4117163"/>
                <a:satOff val="24712"/>
                <a:lumOff val="188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t>Learn how to manage stress</a:t>
          </a:r>
          <a:r>
            <a:rPr lang="en-US" sz="1600" kern="1200" dirty="0"/>
            <a:t>. When you’re on the road to burnout, you may feel helpless. But you have a lot more control over stress than you may think. Learning how to manage stress can help you regain your balance.</a:t>
          </a:r>
        </a:p>
      </dsp:txBody>
      <dsp:txXfrm>
        <a:off x="45406" y="5130082"/>
        <a:ext cx="7376788" cy="8393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D73FB-118A-464A-95E4-3D315CD93ED1}">
      <dsp:nvSpPr>
        <dsp:cNvPr id="0" name=""/>
        <dsp:cNvSpPr/>
      </dsp:nvSpPr>
      <dsp:spPr>
        <a:xfrm>
          <a:off x="0" y="123663"/>
          <a:ext cx="6798539" cy="66338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Prevention is better than Intervention</a:t>
          </a:r>
          <a:r>
            <a:rPr lang="ar-SA" sz="2700" b="1" kern="1200" dirty="0"/>
            <a:t>      </a:t>
          </a:r>
          <a:endParaRPr lang="en-US" sz="2700" kern="1200" dirty="0"/>
        </a:p>
      </dsp:txBody>
      <dsp:txXfrm>
        <a:off x="32384" y="156047"/>
        <a:ext cx="6733771" cy="598621"/>
      </dsp:txXfrm>
    </dsp:sp>
    <dsp:sp modelId="{32738C0B-F99B-46C6-9E2F-27A7DE4A539F}">
      <dsp:nvSpPr>
        <dsp:cNvPr id="0" name=""/>
        <dsp:cNvSpPr/>
      </dsp:nvSpPr>
      <dsp:spPr>
        <a:xfrm>
          <a:off x="0" y="787053"/>
          <a:ext cx="6798539" cy="279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5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Health Management</a:t>
          </a:r>
        </a:p>
        <a:p>
          <a:pPr marL="228600" lvl="1" indent="-228600" algn="l" defTabSz="933450">
            <a:lnSpc>
              <a:spcPct val="90000"/>
            </a:lnSpc>
            <a:spcBef>
              <a:spcPct val="0"/>
            </a:spcBef>
            <a:spcAft>
              <a:spcPct val="20000"/>
            </a:spcAft>
            <a:buChar char="•"/>
          </a:pPr>
          <a:r>
            <a:rPr lang="en-US" sz="2100" kern="1200"/>
            <a:t>Relationship Management</a:t>
          </a:r>
        </a:p>
        <a:p>
          <a:pPr marL="228600" lvl="1" indent="-228600" algn="l" defTabSz="933450">
            <a:lnSpc>
              <a:spcPct val="90000"/>
            </a:lnSpc>
            <a:spcBef>
              <a:spcPct val="0"/>
            </a:spcBef>
            <a:spcAft>
              <a:spcPct val="20000"/>
            </a:spcAft>
            <a:buChar char="•"/>
          </a:pPr>
          <a:r>
            <a:rPr lang="en-US" sz="2100" kern="1200"/>
            <a:t>Temptation Management</a:t>
          </a:r>
        </a:p>
        <a:p>
          <a:pPr marL="228600" lvl="1" indent="-228600" algn="l" defTabSz="933450">
            <a:lnSpc>
              <a:spcPct val="90000"/>
            </a:lnSpc>
            <a:spcBef>
              <a:spcPct val="0"/>
            </a:spcBef>
            <a:spcAft>
              <a:spcPct val="20000"/>
            </a:spcAft>
            <a:buChar char="•"/>
          </a:pPr>
          <a:r>
            <a:rPr lang="en-US" sz="2100" kern="1200"/>
            <a:t>Details Management (money, demands, etc.)</a:t>
          </a:r>
        </a:p>
        <a:p>
          <a:pPr marL="228600" lvl="1" indent="-228600" algn="l" defTabSz="933450">
            <a:lnSpc>
              <a:spcPct val="90000"/>
            </a:lnSpc>
            <a:spcBef>
              <a:spcPct val="0"/>
            </a:spcBef>
            <a:spcAft>
              <a:spcPct val="20000"/>
            </a:spcAft>
            <a:buChar char="•"/>
          </a:pPr>
          <a:r>
            <a:rPr lang="en-US" sz="2100" kern="1200"/>
            <a:t>Distractions Management (including digital, etc.)</a:t>
          </a:r>
        </a:p>
        <a:p>
          <a:pPr marL="228600" lvl="1" indent="-228600" algn="l" defTabSz="933450">
            <a:lnSpc>
              <a:spcPct val="90000"/>
            </a:lnSpc>
            <a:spcBef>
              <a:spcPct val="0"/>
            </a:spcBef>
            <a:spcAft>
              <a:spcPct val="20000"/>
            </a:spcAft>
            <a:buChar char="•"/>
          </a:pPr>
          <a:r>
            <a:rPr lang="en-US" sz="2100" kern="1200"/>
            <a:t>Serenity Management (existential concerns, spirituality, 			inner peace, prayer life, etc.)</a:t>
          </a:r>
        </a:p>
      </dsp:txBody>
      <dsp:txXfrm>
        <a:off x="0" y="787053"/>
        <a:ext cx="6798539" cy="27945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9599A7-8E54-477E-936C-BEFAEB79AFB7}" type="datetimeFigureOut">
              <a:rPr lang="en-CA" smtClean="0"/>
              <a:t>2026-04-07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533E6-C0B5-484A-945B-A2840E9A6A48}" type="slidenum">
              <a:rPr lang="en-CA" smtClean="0"/>
              <a:t>‹#›</a:t>
            </a:fld>
            <a:endParaRPr lang="en-CA"/>
          </a:p>
        </p:txBody>
      </p:sp>
    </p:spTree>
    <p:extLst>
      <p:ext uri="{BB962C8B-B14F-4D97-AF65-F5344CB8AC3E}">
        <p14:creationId xmlns:p14="http://schemas.microsoft.com/office/powerpoint/2010/main" val="484901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C04E5-7901-F3DA-A9CB-1323F10749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3D86D043-D718-5E8D-4FB1-855FC3830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0EC57B18-F931-0727-5C16-DF77264CFBE4}"/>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1D25E241-A292-9243-9D0D-9CA82072746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5407721-4EA6-42E2-21F3-FA7A0ECBBA55}"/>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394676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C47E-F914-721D-4D8A-8D9EF92208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9350EC8-7E78-0B70-C66A-D1181805D6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AD2B24-EAD2-5D95-A30E-2F1FF0B27057}"/>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C4CD0402-3F76-44FB-4A61-2A83CD2823E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1EA139-A6FB-5AAF-3A9A-0E8D0D5A1F39}"/>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73424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D065-1628-BBB3-BE2E-8EECC5FFB5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8DF7B9E-0C28-E6B8-BFD2-870C48A2B2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90F8C0-C52F-6511-4BD7-096A1709E5B2}"/>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2F1900A9-F4A2-5CB6-D638-D7C1A98F7F3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D96381D-CFDC-D507-1645-F9B67761C008}"/>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76115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940BE-776E-4513-3ADA-8B585BB29A4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39546C2-EB8A-82D9-1A3A-C9F5C924CA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11F0C36-5EA9-3CF7-4818-2F2A4327A6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D68EC39-4CED-AFD7-6E20-AF533266EC11}"/>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6" name="Footer Placeholder 5">
            <a:extLst>
              <a:ext uri="{FF2B5EF4-FFF2-40B4-BE49-F238E27FC236}">
                <a16:creationId xmlns:a16="http://schemas.microsoft.com/office/drawing/2014/main" id="{D98218C0-C30B-AF8E-8ABA-1B9202B54AE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800FA4F-3A75-FBC8-C4BC-BBDB8E77716B}"/>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283335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791F-1BA1-9E3C-F522-A5A99B9678C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4DFCD75-A0DC-58EA-D371-38247468C2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647734-DAD1-AC0C-B389-AB65333D3E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A86D4C5-15B1-C4E3-944E-B19D65202B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45D896-2530-4283-1BB8-16738808D8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EC614F6-76E1-C142-2131-12041BCF47CB}"/>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8" name="Footer Placeholder 7">
            <a:extLst>
              <a:ext uri="{FF2B5EF4-FFF2-40B4-BE49-F238E27FC236}">
                <a16:creationId xmlns:a16="http://schemas.microsoft.com/office/drawing/2014/main" id="{5391B803-7FA7-CB2A-9127-41C2E6B5705F}"/>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2E868605-AD0D-9547-7564-316FB429C6A1}"/>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2554583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25592-FCA0-7BAF-BF97-1485E017421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01CA234-226A-2181-323B-064DF673119C}"/>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4" name="Footer Placeholder 3">
            <a:extLst>
              <a:ext uri="{FF2B5EF4-FFF2-40B4-BE49-F238E27FC236}">
                <a16:creationId xmlns:a16="http://schemas.microsoft.com/office/drawing/2014/main" id="{CA912D0D-91E1-8598-D16F-85FA7F163EE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4183665D-73D5-0982-7818-4BB05DAEAC4F}"/>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351251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811CF2-B46F-0A9E-496A-E6F579D55CB6}"/>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3" name="Footer Placeholder 2">
            <a:extLst>
              <a:ext uri="{FF2B5EF4-FFF2-40B4-BE49-F238E27FC236}">
                <a16:creationId xmlns:a16="http://schemas.microsoft.com/office/drawing/2014/main" id="{76424A60-E91E-71D0-2B37-9041C002FE4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BEC7B71-2B25-F01B-0C2E-11C521A4AEFF}"/>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1609625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45CE-A31B-096F-6DBB-3BD55337E9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1E50A8F-200B-8F0F-508A-0FAFD98E0C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87AD250-B408-1C67-0065-EF8DD0353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9D8EF-4653-20D8-D6FB-7AFE679E8E3B}"/>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6" name="Footer Placeholder 5">
            <a:extLst>
              <a:ext uri="{FF2B5EF4-FFF2-40B4-BE49-F238E27FC236}">
                <a16:creationId xmlns:a16="http://schemas.microsoft.com/office/drawing/2014/main" id="{61C776B3-F143-ADC5-107A-5B1F3DCCF4C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508D72D-91D8-B4CE-DDD6-A5B2E7111F94}"/>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2678418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2822-AAEA-20A4-EE8C-DCE307800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1A5B7F02-7FF5-8AAF-F87A-1107A75C07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2B4ADA2-0B2F-4D72-2F29-3AC211A5B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8F408E-7971-2EF4-7037-6926529EE4E6}"/>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6" name="Footer Placeholder 5">
            <a:extLst>
              <a:ext uri="{FF2B5EF4-FFF2-40B4-BE49-F238E27FC236}">
                <a16:creationId xmlns:a16="http://schemas.microsoft.com/office/drawing/2014/main" id="{24C3890E-BCDE-1978-DCE1-492FAB09E54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9D85521-2051-1CD2-0A96-208B2858E178}"/>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2260644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EC5B-3FCE-E9C1-0A3D-06002E3CE39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21DE6BC-E565-F402-AC4F-2399848D67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F68983E-23F9-4730-709E-B3A971D45918}"/>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C9F2ED5E-0C2A-74DB-119C-1BDF3D3546D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536B66A-73A0-9339-2C70-0D6C56F834BD}"/>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757588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84B338-8F0E-DD1A-90FF-44B48641FDF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5C750B2-35CD-444B-95CE-544E75D74E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4D07B01-C076-D79C-85E8-03F9B6C74AC9}"/>
              </a:ext>
            </a:extLst>
          </p:cNvPr>
          <p:cNvSpPr>
            <a:spLocks noGrp="1"/>
          </p:cNvSpPr>
          <p:nvPr>
            <p:ph type="dt" sz="half" idx="10"/>
          </p:nvPr>
        </p:nvSpPr>
        <p:spPr/>
        <p:txBody>
          <a:body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FA044AE4-0E41-30AD-6995-95654FCF173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1395DA-D51B-684E-2E95-9A9BD0AD87E4}"/>
              </a:ext>
            </a:extLst>
          </p:cNvPr>
          <p:cNvSpPr>
            <a:spLocks noGrp="1"/>
          </p:cNvSpPr>
          <p:nvPr>
            <p:ph type="sldNum" sz="quarter" idx="12"/>
          </p:nvPr>
        </p:nvSpPr>
        <p:spPr/>
        <p:txBody>
          <a:bodyPr/>
          <a:lstStyle/>
          <a:p>
            <a:fld id="{DFBB25B5-BCA8-42F2-A0DC-ACA5092732E5}" type="slidenum">
              <a:rPr lang="en-CA" smtClean="0"/>
              <a:t>‹#›</a:t>
            </a:fld>
            <a:endParaRPr lang="en-CA"/>
          </a:p>
        </p:txBody>
      </p:sp>
    </p:spTree>
    <p:extLst>
      <p:ext uri="{BB962C8B-B14F-4D97-AF65-F5344CB8AC3E}">
        <p14:creationId xmlns:p14="http://schemas.microsoft.com/office/powerpoint/2010/main" val="3197995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D6254C-6A61-1D42-9BEA-1ECE4FB155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6CD61BF-4026-60E2-0D90-F0A32E0B0D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71D4E7A-9864-6B82-573F-2426861460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7645DE-DA6C-4ED6-8019-3BF4CAC8630A}" type="datetimeFigureOut">
              <a:rPr lang="en-CA" smtClean="0"/>
              <a:t>2026-04-07</a:t>
            </a:fld>
            <a:endParaRPr lang="en-CA"/>
          </a:p>
        </p:txBody>
      </p:sp>
      <p:sp>
        <p:nvSpPr>
          <p:cNvPr id="5" name="Footer Placeholder 4">
            <a:extLst>
              <a:ext uri="{FF2B5EF4-FFF2-40B4-BE49-F238E27FC236}">
                <a16:creationId xmlns:a16="http://schemas.microsoft.com/office/drawing/2014/main" id="{CD52D138-0791-6A74-8D04-482712649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D318AD1-A658-8CD1-BAA0-86FAB5F650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BB25B5-BCA8-42F2-A0DC-ACA5092732E5}" type="slidenum">
              <a:rPr lang="en-CA" smtClean="0"/>
              <a:t>‹#›</a:t>
            </a:fld>
            <a:endParaRPr lang="en-CA"/>
          </a:p>
        </p:txBody>
      </p:sp>
    </p:spTree>
    <p:extLst>
      <p:ext uri="{BB962C8B-B14F-4D97-AF65-F5344CB8AC3E}">
        <p14:creationId xmlns:p14="http://schemas.microsoft.com/office/powerpoint/2010/main" val="3469829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XADIs-A1iiM" TargetMode="External"/><Relationship Id="rId2" Type="http://schemas.openxmlformats.org/officeDocument/2006/relationships/hyperlink" Target="https://www.youtube.com/watch?v=ZsaorjIo1Yc" TargetMode="External"/><Relationship Id="rId1" Type="http://schemas.openxmlformats.org/officeDocument/2006/relationships/slideLayout" Target="../slideLayouts/slideLayout2.xml"/><Relationship Id="rId4" Type="http://schemas.openxmlformats.org/officeDocument/2006/relationships/hyperlink" Target="https://www.youtube.com/watch?v=uOzDGrcvm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en.wikipedia.org/wiki/Psycholog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ght Triangle 6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07A4A-F038-50D0-2FB2-18376D02BCB4}"/>
              </a:ext>
            </a:extLst>
          </p:cNvPr>
          <p:cNvSpPr>
            <a:spLocks noGrp="1"/>
          </p:cNvSpPr>
          <p:nvPr>
            <p:ph type="ctrTitle"/>
          </p:nvPr>
        </p:nvSpPr>
        <p:spPr>
          <a:xfrm>
            <a:off x="965201" y="1036674"/>
            <a:ext cx="3689096" cy="3514364"/>
          </a:xfrm>
        </p:spPr>
        <p:txBody>
          <a:bodyPr vert="horz" lIns="91440" tIns="45720" rIns="91440" bIns="45720" rtlCol="0" anchor="b">
            <a:normAutofit/>
          </a:bodyPr>
          <a:lstStyle/>
          <a:p>
            <a:pPr algn="r"/>
            <a:r>
              <a:rPr lang="en-US" sz="5000" kern="1200" dirty="0">
                <a:latin typeface="+mj-lt"/>
                <a:ea typeface="+mj-ea"/>
                <a:cs typeface="+mj-cs"/>
              </a:rPr>
              <a:t>02F</a:t>
            </a:r>
            <a:r>
              <a:rPr lang="en-CA" sz="5000" dirty="0"/>
              <a:t>L</a:t>
            </a:r>
            <a:r>
              <a:rPr lang="en-US" sz="5000" kern="1200" dirty="0">
                <a:latin typeface="+mj-lt"/>
                <a:ea typeface="+mj-ea"/>
                <a:cs typeface="+mj-cs"/>
              </a:rPr>
              <a:t> </a:t>
            </a:r>
            <a:r>
              <a:rPr lang="en-US" sz="5000" dirty="0"/>
              <a:t>Adopt Safe Working Practices P</a:t>
            </a:r>
            <a:r>
              <a:rPr lang="en-US" sz="5000" kern="1200" dirty="0">
                <a:latin typeface="+mj-lt"/>
                <a:ea typeface="+mj-ea"/>
                <a:cs typeface="+mj-cs"/>
              </a:rPr>
              <a:t>art B </a:t>
            </a:r>
          </a:p>
        </p:txBody>
      </p:sp>
      <p:sp>
        <p:nvSpPr>
          <p:cNvPr id="3" name="Subtitle 2">
            <a:extLst>
              <a:ext uri="{FF2B5EF4-FFF2-40B4-BE49-F238E27FC236}">
                <a16:creationId xmlns:a16="http://schemas.microsoft.com/office/drawing/2014/main" id="{9467CECC-0772-945E-8D26-792645D1056F}"/>
              </a:ext>
            </a:extLst>
          </p:cNvPr>
          <p:cNvSpPr>
            <a:spLocks noGrp="1"/>
          </p:cNvSpPr>
          <p:nvPr>
            <p:ph type="subTitle" idx="1"/>
          </p:nvPr>
        </p:nvSpPr>
        <p:spPr>
          <a:xfrm>
            <a:off x="965202" y="4582814"/>
            <a:ext cx="3689094" cy="1312657"/>
          </a:xfrm>
        </p:spPr>
        <p:txBody>
          <a:bodyPr vert="horz" lIns="91440" tIns="45720" rIns="91440" bIns="45720" rtlCol="0" anchor="t">
            <a:normAutofit/>
          </a:bodyPr>
          <a:lstStyle/>
          <a:p>
            <a:pPr algn="r"/>
            <a:r>
              <a:rPr lang="en-US" sz="1700"/>
              <a:t>RAC Champlain College</a:t>
            </a:r>
          </a:p>
          <a:p>
            <a:pPr algn="r"/>
            <a:r>
              <a:rPr lang="en-US" sz="1700"/>
              <a:t>SPECIAL  EDUCATION TECHNIQUES</a:t>
            </a:r>
          </a:p>
          <a:p>
            <a:pPr algn="r"/>
            <a:r>
              <a:rPr lang="en-US" sz="1700"/>
              <a:t>Cluster A: Social Participation</a:t>
            </a:r>
          </a:p>
          <a:p>
            <a:pPr indent="-228600" algn="r">
              <a:buFont typeface="Arial" panose="020B0604020202020204" pitchFamily="34" charset="0"/>
              <a:buChar char="•"/>
            </a:pPr>
            <a:endParaRPr lang="en-US" sz="1700"/>
          </a:p>
        </p:txBody>
      </p:sp>
      <p:pic>
        <p:nvPicPr>
          <p:cNvPr id="4" name="Picture 2" descr="Home - ChamplainRAC ChamplainRAC">
            <a:extLst>
              <a:ext uri="{FF2B5EF4-FFF2-40B4-BE49-F238E27FC236}">
                <a16:creationId xmlns:a16="http://schemas.microsoft.com/office/drawing/2014/main" id="{EAA5D08E-A054-58C1-E27A-6309774A57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42862" y="1447223"/>
            <a:ext cx="4811872" cy="33966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B2C2C2C-D4B0-8E7B-1F43-F54B5AAE2702}"/>
              </a:ext>
            </a:extLst>
          </p:cNvPr>
          <p:cNvSpPr txBox="1"/>
          <p:nvPr/>
        </p:nvSpPr>
        <p:spPr>
          <a:xfrm>
            <a:off x="3567545" y="4888210"/>
            <a:ext cx="6096000" cy="369332"/>
          </a:xfrm>
          <a:prstGeom prst="rect">
            <a:avLst/>
          </a:prstGeom>
          <a:noFill/>
        </p:spPr>
        <p:txBody>
          <a:bodyPr wrap="square">
            <a:spAutoFit/>
          </a:bodyPr>
          <a:lstStyle/>
          <a:p>
            <a:pPr algn="l"/>
            <a:endParaRPr lang="en-CA" sz="1800" dirty="0"/>
          </a:p>
        </p:txBody>
      </p:sp>
    </p:spTree>
    <p:extLst>
      <p:ext uri="{BB962C8B-B14F-4D97-AF65-F5344CB8AC3E}">
        <p14:creationId xmlns:p14="http://schemas.microsoft.com/office/powerpoint/2010/main" val="2383899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10CEC2-25E7-232B-EC0D-14A4C6629C01}"/>
              </a:ext>
            </a:extLst>
          </p:cNvPr>
          <p:cNvSpPr>
            <a:spLocks noGrp="1"/>
          </p:cNvSpPr>
          <p:nvPr>
            <p:ph type="title"/>
          </p:nvPr>
        </p:nvSpPr>
        <p:spPr>
          <a:xfrm>
            <a:off x="1371599" y="294538"/>
            <a:ext cx="9895951" cy="1033669"/>
          </a:xfrm>
        </p:spPr>
        <p:txBody>
          <a:bodyPr>
            <a:normAutofit/>
          </a:bodyPr>
          <a:lstStyle/>
          <a:p>
            <a:r>
              <a:rPr lang="en-CA" sz="4000">
                <a:solidFill>
                  <a:srgbClr val="FFFFFF"/>
                </a:solidFill>
              </a:rPr>
              <a:t>Resources to heIp with this competency </a:t>
            </a:r>
          </a:p>
        </p:txBody>
      </p:sp>
      <p:sp>
        <p:nvSpPr>
          <p:cNvPr id="3" name="Content Placeholder 2">
            <a:extLst>
              <a:ext uri="{FF2B5EF4-FFF2-40B4-BE49-F238E27FC236}">
                <a16:creationId xmlns:a16="http://schemas.microsoft.com/office/drawing/2014/main" id="{AD412130-D516-6BDD-7E8A-ADEFFEBC50E4}"/>
              </a:ext>
            </a:extLst>
          </p:cNvPr>
          <p:cNvSpPr>
            <a:spLocks noGrp="1"/>
          </p:cNvSpPr>
          <p:nvPr>
            <p:ph idx="1"/>
          </p:nvPr>
        </p:nvSpPr>
        <p:spPr>
          <a:xfrm>
            <a:off x="1371599" y="2318197"/>
            <a:ext cx="9724031" cy="3683358"/>
          </a:xfrm>
        </p:spPr>
        <p:txBody>
          <a:bodyPr anchor="ctr">
            <a:normAutofit/>
          </a:bodyPr>
          <a:lstStyle/>
          <a:p>
            <a:r>
              <a:rPr lang="en-CA" sz="2000">
                <a:hlinkClick r:id="rId2"/>
              </a:rPr>
              <a:t>https</a:t>
            </a:r>
            <a:r>
              <a:rPr lang="en-CA" sz="2000" dirty="0">
                <a:hlinkClick r:id="rId2"/>
              </a:rPr>
              <a:t>://www.youtube.com/watch?v=ZsaorjIo1Yc</a:t>
            </a:r>
            <a:endParaRPr lang="en-CA" sz="2000" dirty="0"/>
          </a:p>
          <a:p>
            <a:r>
              <a:rPr lang="en-CA" sz="2000" dirty="0">
                <a:hlinkClick r:id="rId3"/>
              </a:rPr>
              <a:t>https://www.youtube.com/watch?v=XADIs-A1iiM</a:t>
            </a:r>
            <a:endParaRPr lang="en-CA" sz="2000" dirty="0"/>
          </a:p>
          <a:p>
            <a:r>
              <a:rPr lang="en-CA" sz="2000" dirty="0">
                <a:hlinkClick r:id="rId4"/>
              </a:rPr>
              <a:t>https://www.youtube.com/watch?v=uOzDGrcvmus</a:t>
            </a:r>
            <a:endParaRPr lang="en-CA" sz="2000" dirty="0"/>
          </a:p>
          <a:p>
            <a:endParaRPr lang="en-CA" sz="2000" dirty="0"/>
          </a:p>
        </p:txBody>
      </p:sp>
    </p:spTree>
    <p:extLst>
      <p:ext uri="{BB962C8B-B14F-4D97-AF65-F5344CB8AC3E}">
        <p14:creationId xmlns:p14="http://schemas.microsoft.com/office/powerpoint/2010/main" val="1051150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582146-88EA-E0A2-64DF-065DAEE21A3D}"/>
              </a:ext>
            </a:extLst>
          </p:cNvPr>
          <p:cNvSpPr>
            <a:spLocks noGrp="1"/>
          </p:cNvSpPr>
          <p:nvPr>
            <p:ph type="title"/>
          </p:nvPr>
        </p:nvSpPr>
        <p:spPr>
          <a:xfrm>
            <a:off x="1156851" y="637762"/>
            <a:ext cx="9888496" cy="900131"/>
          </a:xfrm>
        </p:spPr>
        <p:txBody>
          <a:bodyPr anchor="t">
            <a:normAutofit/>
          </a:bodyPr>
          <a:lstStyle/>
          <a:p>
            <a:r>
              <a:rPr lang="en-CA" sz="4000">
                <a:solidFill>
                  <a:schemeClr val="bg1"/>
                </a:solidFill>
              </a:rPr>
              <a:t>02FI Adopt Safe Working Practices  (Part B)</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E62FCF-11D3-FEC8-5B38-E14FBC0A7D5E}"/>
              </a:ext>
            </a:extLst>
          </p:cNvPr>
          <p:cNvSpPr>
            <a:spLocks noGrp="1"/>
          </p:cNvSpPr>
          <p:nvPr>
            <p:ph idx="1"/>
          </p:nvPr>
        </p:nvSpPr>
        <p:spPr>
          <a:xfrm>
            <a:off x="1155548" y="2217343"/>
            <a:ext cx="9880893" cy="3959619"/>
          </a:xfrm>
        </p:spPr>
        <p:txBody>
          <a:bodyPr>
            <a:normAutofit/>
          </a:bodyPr>
          <a:lstStyle/>
          <a:p>
            <a:pPr marL="0" indent="0">
              <a:buNone/>
            </a:pPr>
            <a:r>
              <a:rPr lang="en-CA" sz="2400" b="1" dirty="0"/>
              <a:t>02FL-3  Protect own psychological well-being and that of others </a:t>
            </a:r>
            <a:endParaRPr lang="en-CA" sz="2400" dirty="0"/>
          </a:p>
          <a:p>
            <a:pPr marL="457200" lvl="1" indent="0">
              <a:buNone/>
            </a:pPr>
            <a:r>
              <a:rPr lang="en-CA" dirty="0"/>
              <a:t>Accurate recognition of stress factors</a:t>
            </a:r>
          </a:p>
          <a:p>
            <a:pPr marL="457200" lvl="1" indent="0">
              <a:buNone/>
            </a:pPr>
            <a:r>
              <a:rPr lang="en-CA" dirty="0"/>
              <a:t>Accurate recognition of distress indicators</a:t>
            </a:r>
          </a:p>
          <a:p>
            <a:pPr marL="457200" lvl="1" indent="0">
              <a:buNone/>
            </a:pPr>
            <a:r>
              <a:rPr lang="en-CA" dirty="0"/>
              <a:t>Appropriate choice of preventative methods  </a:t>
            </a:r>
          </a:p>
          <a:p>
            <a:endParaRPr lang="en-CA" sz="2400" dirty="0"/>
          </a:p>
          <a:p>
            <a:pPr marL="0" indent="0">
              <a:buNone/>
            </a:pPr>
            <a:r>
              <a:rPr lang="en-CA" sz="2400" dirty="0"/>
              <a:t>45% of the final grade for 02FL will be evaluated in this assignment </a:t>
            </a:r>
          </a:p>
          <a:p>
            <a:endParaRPr lang="en-CA" sz="2400" dirty="0"/>
          </a:p>
        </p:txBody>
      </p:sp>
    </p:spTree>
    <p:extLst>
      <p:ext uri="{BB962C8B-B14F-4D97-AF65-F5344CB8AC3E}">
        <p14:creationId xmlns:p14="http://schemas.microsoft.com/office/powerpoint/2010/main" val="3394432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86A065-8D32-4DC0-FE3D-CBB1741316F3}"/>
              </a:ext>
            </a:extLst>
          </p:cNvPr>
          <p:cNvSpPr>
            <a:spLocks noGrp="1"/>
          </p:cNvSpPr>
          <p:nvPr>
            <p:ph type="title"/>
          </p:nvPr>
        </p:nvSpPr>
        <p:spPr>
          <a:xfrm>
            <a:off x="1156851" y="637762"/>
            <a:ext cx="9888496" cy="900131"/>
          </a:xfrm>
        </p:spPr>
        <p:txBody>
          <a:bodyPr anchor="t">
            <a:normAutofit/>
          </a:bodyPr>
          <a:lstStyle/>
          <a:p>
            <a:r>
              <a:rPr lang="en-CA" sz="4000">
                <a:solidFill>
                  <a:schemeClr val="bg1"/>
                </a:solidFill>
              </a:rPr>
              <a:t>Written portion of the assignment </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A4F5BC-7240-2D00-2085-16816CE62C9A}"/>
              </a:ext>
            </a:extLst>
          </p:cNvPr>
          <p:cNvSpPr>
            <a:spLocks noGrp="1"/>
          </p:cNvSpPr>
          <p:nvPr>
            <p:ph idx="1"/>
          </p:nvPr>
        </p:nvSpPr>
        <p:spPr>
          <a:xfrm>
            <a:off x="1155548" y="2217343"/>
            <a:ext cx="9880893" cy="3959619"/>
          </a:xfrm>
        </p:spPr>
        <p:txBody>
          <a:bodyPr>
            <a:normAutofit/>
          </a:bodyPr>
          <a:lstStyle/>
          <a:p>
            <a:endParaRPr lang="en-CA" sz="2400" dirty="0"/>
          </a:p>
          <a:p>
            <a:endParaRPr lang="en-CA" sz="2400" dirty="0"/>
          </a:p>
          <a:p>
            <a:r>
              <a:rPr lang="en-CA" sz="2400"/>
              <a:t>Signs </a:t>
            </a:r>
            <a:r>
              <a:rPr lang="en-CA" sz="2400" dirty="0"/>
              <a:t>of distress in clients / their family members</a:t>
            </a:r>
          </a:p>
          <a:p>
            <a:r>
              <a:rPr lang="en-CA" sz="2400" dirty="0"/>
              <a:t>Community supports</a:t>
            </a:r>
          </a:p>
          <a:p>
            <a:r>
              <a:rPr lang="en-CA" sz="2400" dirty="0"/>
              <a:t>Signs and factors of occupational burnout </a:t>
            </a:r>
          </a:p>
          <a:p>
            <a:r>
              <a:rPr lang="en-CA" sz="2400" dirty="0"/>
              <a:t>Creation of a personal wellness plan</a:t>
            </a:r>
          </a:p>
        </p:txBody>
      </p:sp>
    </p:spTree>
    <p:extLst>
      <p:ext uri="{BB962C8B-B14F-4D97-AF65-F5344CB8AC3E}">
        <p14:creationId xmlns:p14="http://schemas.microsoft.com/office/powerpoint/2010/main" val="4036811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876693" y="2533476"/>
            <a:ext cx="3455821" cy="3447832"/>
          </a:xfrm>
          <a:prstGeom prst="rect">
            <a:avLst/>
          </a:prstGeom>
        </p:spPr>
        <p:txBody>
          <a:bodyPr vert="horz" lIns="91440" tIns="45720" rIns="91440" bIns="45720" rtlCol="0" anchor="t">
            <a:normAutofit/>
          </a:bodyPr>
          <a:lstStyle/>
          <a:p>
            <a:pPr>
              <a:lnSpc>
                <a:spcPct val="90000"/>
              </a:lnSpc>
              <a:spcAft>
                <a:spcPts val="600"/>
              </a:spcAft>
            </a:pPr>
            <a:r>
              <a:rPr lang="en-US" sz="2000" b="1" i="1" dirty="0"/>
              <a:t>A small amount of Stress is Normal and Natural.  </a:t>
            </a:r>
          </a:p>
          <a:p>
            <a:pPr>
              <a:lnSpc>
                <a:spcPct val="90000"/>
              </a:lnSpc>
              <a:spcAft>
                <a:spcPts val="600"/>
              </a:spcAft>
            </a:pPr>
            <a:endParaRPr lang="en-US" sz="2000" b="1" i="1" dirty="0"/>
          </a:p>
          <a:p>
            <a:pPr>
              <a:lnSpc>
                <a:spcPct val="90000"/>
              </a:lnSpc>
              <a:spcAft>
                <a:spcPts val="600"/>
              </a:spcAft>
            </a:pPr>
            <a:r>
              <a:rPr lang="en-US" sz="2000" b="1" i="1" dirty="0"/>
              <a:t>So, when does Stress become Damaging, Hurtful, or Diagnostic?</a:t>
            </a:r>
          </a:p>
        </p:txBody>
      </p:sp>
      <p:pic>
        <p:nvPicPr>
          <p:cNvPr id="4" name="Picture 3" descr="Stress-and-Burnout.jpg"/>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87672" y="1572758"/>
            <a:ext cx="6389346" cy="3721794"/>
          </a:xfrm>
          <a:prstGeom prst="rect">
            <a:avLst/>
          </a:prstGeom>
          <a:solidFill>
            <a:schemeClr val="accent2">
              <a:lumMod val="40000"/>
              <a:lumOff val="60000"/>
            </a:schemeClr>
          </a:solidFill>
        </p:spPr>
      </p:pic>
      <p:sp>
        <p:nvSpPr>
          <p:cNvPr id="5" name="Footer Placeholder 4"/>
          <p:cNvSpPr>
            <a:spLocks noGrp="1"/>
          </p:cNvSpPr>
          <p:nvPr>
            <p:ph type="ftr" sz="quarter" idx="11"/>
          </p:nvPr>
        </p:nvSpPr>
        <p:spPr>
          <a:xfrm>
            <a:off x="5514569" y="6356350"/>
            <a:ext cx="3096030" cy="365125"/>
          </a:xfrm>
        </p:spPr>
        <p:txBody>
          <a:bodyPr vert="horz" lIns="91440" tIns="45720" rIns="91440" bIns="45720" rtlCol="0" anchor="ctr">
            <a:normAutofit/>
          </a:bodyPr>
          <a:lstStyle/>
          <a:p>
            <a:pPr algn="l">
              <a:spcAft>
                <a:spcPts val="600"/>
              </a:spcAft>
            </a:pPr>
            <a:r>
              <a:rPr lang="en-US" kern="1200">
                <a:solidFill>
                  <a:schemeClr val="tx1">
                    <a:lumMod val="50000"/>
                    <a:lumOff val="50000"/>
                  </a:schemeClr>
                </a:solidFill>
                <a:latin typeface="+mn-lt"/>
                <a:ea typeface="+mn-ea"/>
                <a:cs typeface="+mn-cs"/>
              </a:rPr>
              <a:t>© 2017 Naji Abi-Hashem, PhD</a:t>
            </a:r>
          </a:p>
        </p:txBody>
      </p:sp>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2231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9942716" cy="1554480"/>
          </a:xfrm>
        </p:spPr>
        <p:txBody>
          <a:bodyPr anchor="ctr">
            <a:normAutofit/>
          </a:bodyPr>
          <a:lstStyle/>
          <a:p>
            <a:r>
              <a:rPr lang="en-US" sz="4800" b="1" i="1"/>
              <a:t>What is Stress ?</a:t>
            </a:r>
          </a:p>
        </p:txBody>
      </p:sp>
      <p:sp>
        <p:nvSpPr>
          <p:cNvPr id="3" name="Content Placeholder 2"/>
          <p:cNvSpPr>
            <a:spLocks noGrp="1"/>
          </p:cNvSpPr>
          <p:nvPr>
            <p:ph idx="1"/>
          </p:nvPr>
        </p:nvSpPr>
        <p:spPr>
          <a:xfrm>
            <a:off x="1045028" y="3017522"/>
            <a:ext cx="9941319" cy="3124658"/>
          </a:xfrm>
        </p:spPr>
        <p:txBody>
          <a:bodyPr anchor="ctr">
            <a:normAutofit/>
          </a:bodyPr>
          <a:lstStyle/>
          <a:p>
            <a:r>
              <a:rPr lang="en-US" sz="2400"/>
              <a:t>Stress can have a variety of </a:t>
            </a:r>
            <a:r>
              <a:rPr lang="en-US" sz="2400" b="1" i="1"/>
              <a:t>definitions</a:t>
            </a:r>
            <a:r>
              <a:rPr lang="en-US" sz="2400"/>
              <a:t> </a:t>
            </a:r>
          </a:p>
          <a:p>
            <a:r>
              <a:rPr lang="en-US" sz="2400"/>
              <a:t>It comes in different shapes, forms, types, kinds, frequencies, and intensities. </a:t>
            </a:r>
          </a:p>
          <a:p>
            <a:r>
              <a:rPr lang="en-US" sz="2400"/>
              <a:t>Like any other technical concept, </a:t>
            </a:r>
            <a:r>
              <a:rPr lang="en-US" sz="2400" b="1" i="1"/>
              <a:t>Stress</a:t>
            </a:r>
            <a:r>
              <a:rPr lang="en-US" sz="2400"/>
              <a:t> can be conceptualized in simple terms or in complex definitions, dynamics, and functions.</a:t>
            </a:r>
          </a:p>
          <a:p>
            <a:r>
              <a:rPr lang="en-US" sz="2400" b="1"/>
              <a:t>Burnout</a:t>
            </a:r>
            <a:r>
              <a:rPr lang="en-US" sz="2400"/>
              <a:t> is a </a:t>
            </a:r>
            <a:r>
              <a:rPr lang="en-US" sz="2400">
                <a:hlinkClick r:id="rId2" tooltip="Psychology">
                  <a:extLst>
                    <a:ext uri="{A12FA001-AC4F-418D-AE19-62706E023703}">
                      <ahyp:hlinkClr xmlns:ahyp="http://schemas.microsoft.com/office/drawing/2018/hyperlinkcolor" val="tx"/>
                    </a:ext>
                  </a:extLst>
                </a:hlinkClick>
              </a:rPr>
              <a:t>psychological</a:t>
            </a:r>
            <a:r>
              <a:rPr lang="en-US" sz="2400"/>
              <a:t> term to describe the long-term experience of exhaustion, weariness,  and diminished interest in daily life and activities.</a:t>
            </a:r>
          </a:p>
          <a:p>
            <a:endParaRPr lang="en-US" sz="24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4038600" y="6492240"/>
            <a:ext cx="4114800" cy="365125"/>
          </a:xfrm>
        </p:spPr>
        <p:txBody>
          <a:bodyPr>
            <a:normAutofit/>
          </a:bodyPr>
          <a:lstStyle/>
          <a:p>
            <a:pPr>
              <a:spcAft>
                <a:spcPts val="600"/>
              </a:spcAft>
            </a:pPr>
            <a:r>
              <a:rPr lang="en-US"/>
              <a:t>© 2017 Naji Abi-Hashem, PhD</a:t>
            </a:r>
          </a:p>
        </p:txBody>
      </p:sp>
    </p:spTree>
    <p:extLst>
      <p:ext uri="{BB962C8B-B14F-4D97-AF65-F5344CB8AC3E}">
        <p14:creationId xmlns:p14="http://schemas.microsoft.com/office/powerpoint/2010/main" val="115932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B9E8E582-AC93-6D55-AD4E-A907C9BB6E13}"/>
              </a:ext>
            </a:extLst>
          </p:cNvPr>
          <p:cNvSpPr>
            <a:spLocks noGrp="1"/>
          </p:cNvSpPr>
          <p:nvPr>
            <p:ph type="title"/>
          </p:nvPr>
        </p:nvSpPr>
        <p:spPr>
          <a:xfrm>
            <a:off x="1043631" y="809898"/>
            <a:ext cx="9942716" cy="1554480"/>
          </a:xfrm>
        </p:spPr>
        <p:txBody>
          <a:bodyPr anchor="ctr">
            <a:normAutofit/>
          </a:bodyPr>
          <a:lstStyle/>
          <a:p>
            <a:pPr marL="0" indent="0">
              <a:buNone/>
            </a:pPr>
            <a:r>
              <a:rPr lang="en-US" sz="4800" b="1" i="1" u="sng"/>
              <a:t>Definitions:</a:t>
            </a:r>
          </a:p>
        </p:txBody>
      </p:sp>
      <p:sp>
        <p:nvSpPr>
          <p:cNvPr id="3" name="Content Placeholder 2"/>
          <p:cNvSpPr>
            <a:spLocks noGrp="1"/>
          </p:cNvSpPr>
          <p:nvPr>
            <p:ph idx="1"/>
          </p:nvPr>
        </p:nvSpPr>
        <p:spPr>
          <a:xfrm>
            <a:off x="1045028" y="3017522"/>
            <a:ext cx="9941319" cy="3124658"/>
          </a:xfrm>
        </p:spPr>
        <p:txBody>
          <a:bodyPr anchor="ctr">
            <a:normAutofit/>
          </a:bodyPr>
          <a:lstStyle/>
          <a:p>
            <a:pPr marL="0" indent="0">
              <a:buNone/>
            </a:pPr>
            <a:endParaRPr lang="en-US" sz="1700" b="1" i="1" u="sng"/>
          </a:p>
          <a:p>
            <a:r>
              <a:rPr lang="en-US" sz="1700" b="1"/>
              <a:t>Stress is a state of mental and physical tension, and pressured demand, caused by adverse situations, and resulting in disturbing emotions and symptoms.</a:t>
            </a:r>
          </a:p>
          <a:p>
            <a:endParaRPr lang="en-US" sz="1700" b="1"/>
          </a:p>
          <a:p>
            <a:r>
              <a:rPr lang="en-US" sz="1700" b="1"/>
              <a:t>In the world of physics and materials, a certain object becomes strained and stressed out when it is subjected to an extended pressure, uncontrolled use, job malfunction, or composition fatigue. </a:t>
            </a:r>
          </a:p>
          <a:p>
            <a:pPr marL="0" indent="0">
              <a:buNone/>
            </a:pPr>
            <a:endParaRPr lang="en-US" sz="1700" b="1"/>
          </a:p>
          <a:p>
            <a:r>
              <a:rPr lang="en-US" sz="1700" b="1"/>
              <a:t>That is true of any organism or operational system, when it becomes overworked, overwhelmed, and over-saturated. </a:t>
            </a:r>
            <a:r>
              <a:rPr lang="en-US" sz="1700" b="1" i="1"/>
              <a:t>[that is true of us humans for we are not machines]</a:t>
            </a:r>
          </a:p>
          <a:p>
            <a:endParaRPr lang="en-US" sz="1700" b="1"/>
          </a:p>
        </p:txBody>
      </p:sp>
      <p:cxnSp>
        <p:nvCxnSpPr>
          <p:cNvPr id="22" name="Straight Connector 2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4038600" y="6492240"/>
            <a:ext cx="4114800" cy="365125"/>
          </a:xfrm>
        </p:spPr>
        <p:txBody>
          <a:bodyPr>
            <a:normAutofit/>
          </a:bodyPr>
          <a:lstStyle/>
          <a:p>
            <a:pPr>
              <a:spcAft>
                <a:spcPts val="600"/>
              </a:spcAft>
            </a:pPr>
            <a:r>
              <a:rPr lang="en-US"/>
              <a:t>© 2017 Naji Abi-Hashem, PhD</a:t>
            </a:r>
          </a:p>
        </p:txBody>
      </p:sp>
    </p:spTree>
    <p:extLst>
      <p:ext uri="{BB962C8B-B14F-4D97-AF65-F5344CB8AC3E}">
        <p14:creationId xmlns:p14="http://schemas.microsoft.com/office/powerpoint/2010/main" val="6752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126F261-F3BE-89A5-0CFB-01B47DC87D57}"/>
              </a:ext>
            </a:extLst>
          </p:cNvPr>
          <p:cNvSpPr>
            <a:spLocks noGrp="1"/>
          </p:cNvSpPr>
          <p:nvPr>
            <p:ph type="title"/>
          </p:nvPr>
        </p:nvSpPr>
        <p:spPr>
          <a:xfrm>
            <a:off x="466722" y="586855"/>
            <a:ext cx="3201366" cy="5095618"/>
          </a:xfrm>
        </p:spPr>
        <p:txBody>
          <a:bodyPr anchor="b">
            <a:normAutofit/>
          </a:bodyPr>
          <a:lstStyle/>
          <a:p>
            <a:pPr algn="r"/>
            <a:r>
              <a:rPr lang="en-US" sz="2800" b="1" i="1" dirty="0">
                <a:solidFill>
                  <a:srgbClr val="FFFFFF"/>
                </a:solidFill>
              </a:rPr>
              <a:t>==   STRESS   ==</a:t>
            </a:r>
            <a:br>
              <a:rPr lang="en-US" sz="2800" b="1" i="1" dirty="0">
                <a:solidFill>
                  <a:srgbClr val="FFFFFF"/>
                </a:solidFill>
              </a:rPr>
            </a:br>
            <a:r>
              <a:rPr lang="en-US" sz="2800" b="1" i="1" dirty="0">
                <a:solidFill>
                  <a:srgbClr val="FFFFFF"/>
                </a:solidFill>
              </a:rPr>
              <a:t>Is a force, tension, or pressure, caused by a set of unpleasant events and unmanageable situations</a:t>
            </a:r>
            <a:r>
              <a:rPr lang="en-US" sz="2800" i="1" dirty="0">
                <a:solidFill>
                  <a:srgbClr val="FFFFFF"/>
                </a:solidFill>
              </a:rPr>
              <a:t>.  </a:t>
            </a:r>
            <a:br>
              <a:rPr lang="en-US" sz="2800" i="1" dirty="0">
                <a:solidFill>
                  <a:srgbClr val="FFFFFF"/>
                </a:solidFill>
              </a:rPr>
            </a:br>
            <a:endParaRPr lang="en-CA" sz="2800" dirty="0">
              <a:solidFill>
                <a:srgbClr val="FFFFFF"/>
              </a:solidFill>
            </a:endParaRPr>
          </a:p>
        </p:txBody>
      </p:sp>
      <p:sp>
        <p:nvSpPr>
          <p:cNvPr id="4" name="Footer Placeholder 3"/>
          <p:cNvSpPr>
            <a:spLocks noGrp="1"/>
          </p:cNvSpPr>
          <p:nvPr>
            <p:ph type="ftr" sz="quarter" idx="11"/>
          </p:nvPr>
        </p:nvSpPr>
        <p:spPr>
          <a:xfrm rot="5400000">
            <a:off x="-1828800" y="1984248"/>
            <a:ext cx="4114800" cy="365125"/>
          </a:xfrm>
        </p:spPr>
        <p:txBody>
          <a:bodyPr>
            <a:normAutofit/>
          </a:bodyPr>
          <a:lstStyle/>
          <a:p>
            <a:pPr algn="l">
              <a:spcAft>
                <a:spcPts val="600"/>
              </a:spcAft>
            </a:pPr>
            <a:r>
              <a:rPr lang="en-US" sz="1100">
                <a:solidFill>
                  <a:srgbClr val="FFFFFF"/>
                </a:solidFill>
              </a:rPr>
              <a:t>© 2017 Naji Abi-Hashem, PhD</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en-US" sz="2000" b="1" i="1"/>
              <a:t>Stress Can Be</a:t>
            </a:r>
            <a:r>
              <a:rPr lang="en-US" sz="2000" i="1"/>
              <a:t>:</a:t>
            </a:r>
          </a:p>
          <a:p>
            <a:r>
              <a:rPr lang="en-US" sz="2000" i="1">
                <a:latin typeface="Cambria"/>
                <a:cs typeface="Cambria"/>
              </a:rPr>
              <a:t>External or Internal Based</a:t>
            </a:r>
          </a:p>
          <a:p>
            <a:r>
              <a:rPr lang="en-US" sz="2000" i="1">
                <a:latin typeface="Cambria"/>
                <a:cs typeface="Cambria"/>
              </a:rPr>
              <a:t>Single or Multiple Episode</a:t>
            </a:r>
          </a:p>
          <a:p>
            <a:r>
              <a:rPr lang="en-US" sz="2000" i="1">
                <a:latin typeface="Cambria"/>
                <a:cs typeface="Cambria"/>
              </a:rPr>
              <a:t>Real or Perceived (mentally)</a:t>
            </a:r>
          </a:p>
          <a:p>
            <a:r>
              <a:rPr lang="en-US" sz="2000" i="1">
                <a:latin typeface="Cambria"/>
                <a:cs typeface="Cambria"/>
              </a:rPr>
              <a:t>Occasional or Chronic</a:t>
            </a:r>
          </a:p>
          <a:p>
            <a:r>
              <a:rPr lang="en-US" sz="2000" i="1">
                <a:latin typeface="Cambria"/>
                <a:cs typeface="Cambria"/>
              </a:rPr>
              <a:t>Light or Intense in Nature</a:t>
            </a:r>
          </a:p>
          <a:p>
            <a:r>
              <a:rPr lang="en-US" sz="2000" i="1">
                <a:latin typeface="Cambria"/>
                <a:cs typeface="Cambria"/>
              </a:rPr>
              <a:t>Benign or Life-threatening</a:t>
            </a:r>
          </a:p>
          <a:p>
            <a:r>
              <a:rPr lang="en-US" sz="2000" i="1">
                <a:latin typeface="Cambria"/>
                <a:cs typeface="Cambria"/>
              </a:rPr>
              <a:t>Self</a:t>
            </a:r>
            <a:r>
              <a:rPr lang="mr-IN" sz="2000" i="1">
                <a:latin typeface="Cambria"/>
                <a:cs typeface="Cambria"/>
              </a:rPr>
              <a:t>–</a:t>
            </a:r>
            <a:r>
              <a:rPr lang="en-US" sz="2000" i="1">
                <a:latin typeface="Cambria"/>
                <a:cs typeface="Cambria"/>
              </a:rPr>
              <a:t>or Other-Generated </a:t>
            </a:r>
          </a:p>
          <a:p>
            <a:r>
              <a:rPr lang="en-US" sz="2000" i="1">
                <a:latin typeface="Cambria"/>
                <a:cs typeface="Cambria"/>
              </a:rPr>
              <a:t>Mild, Moderate, or Acute </a:t>
            </a:r>
          </a:p>
          <a:p>
            <a:r>
              <a:rPr lang="en-US" sz="2000" i="1">
                <a:latin typeface="Cambria"/>
                <a:cs typeface="Cambria"/>
              </a:rPr>
              <a:t>Positive or Negative </a:t>
            </a:r>
          </a:p>
          <a:p>
            <a:endParaRPr lang="en-US" sz="2000"/>
          </a:p>
        </p:txBody>
      </p:sp>
      <p:sp>
        <p:nvSpPr>
          <p:cNvPr id="5" name="TextBox 4">
            <a:extLst>
              <a:ext uri="{FF2B5EF4-FFF2-40B4-BE49-F238E27FC236}">
                <a16:creationId xmlns:a16="http://schemas.microsoft.com/office/drawing/2014/main" id="{A9610FBA-71D3-2DC3-AB92-185DE491D8F4}"/>
              </a:ext>
            </a:extLst>
          </p:cNvPr>
          <p:cNvSpPr txBox="1"/>
          <p:nvPr/>
        </p:nvSpPr>
        <p:spPr>
          <a:xfrm>
            <a:off x="2057400" y="520074"/>
            <a:ext cx="6096000" cy="369332"/>
          </a:xfrm>
          <a:prstGeom prst="rect">
            <a:avLst/>
          </a:prstGeom>
          <a:noFill/>
        </p:spPr>
        <p:txBody>
          <a:bodyPr wrap="square">
            <a:spAutoFit/>
          </a:bodyPr>
          <a:lstStyle/>
          <a:p>
            <a:pPr marL="0" indent="0" algn="ctr">
              <a:buNone/>
            </a:pPr>
            <a:endParaRPr lang="en-US" i="1" dirty="0"/>
          </a:p>
        </p:txBody>
      </p:sp>
    </p:spTree>
    <p:extLst>
      <p:ext uri="{BB962C8B-B14F-4D97-AF65-F5344CB8AC3E}">
        <p14:creationId xmlns:p14="http://schemas.microsoft.com/office/powerpoint/2010/main" val="776076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oter Placeholder 3"/>
          <p:cNvSpPr>
            <a:spLocks noGrp="1"/>
          </p:cNvSpPr>
          <p:nvPr>
            <p:ph type="ftr"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050" i="1" dirty="0" err="1"/>
              <a:t>Naji</a:t>
            </a:r>
            <a:r>
              <a:rPr lang="en-US" sz="1050" i="1" dirty="0"/>
              <a:t> </a:t>
            </a:r>
            <a:r>
              <a:rPr lang="en-US" sz="1050" i="1" dirty="0" err="1"/>
              <a:t>Abi-Hashem</a:t>
            </a:r>
            <a:r>
              <a:rPr lang="en-US" sz="1050" i="1" dirty="0"/>
              <a:t>, PhD, © 2017</a:t>
            </a:r>
          </a:p>
        </p:txBody>
      </p:sp>
      <p:sp>
        <p:nvSpPr>
          <p:cNvPr id="54274" name="Slide Number Placeholder 4"/>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569A18E-BEBC-A240-A03A-9B4A40C1509D}" type="slidenum">
              <a:rPr lang="en-US" sz="1400"/>
              <a:pPr/>
              <a:t>9</a:t>
            </a:fld>
            <a:endParaRPr lang="en-US" sz="1400"/>
          </a:p>
        </p:txBody>
      </p:sp>
      <p:sp>
        <p:nvSpPr>
          <p:cNvPr id="54275" name="Rectangle 2" descr="Large confetti"/>
          <p:cNvSpPr>
            <a:spLocks noGrp="1" noChangeArrowheads="1"/>
          </p:cNvSpPr>
          <p:nvPr>
            <p:ph type="title"/>
          </p:nvPr>
        </p:nvSpPr>
        <p:spPr>
          <a:xfrm>
            <a:off x="1981200" y="381001"/>
            <a:ext cx="8153400" cy="5762625"/>
          </a:xfrm>
          <a:solidFill>
            <a:schemeClr val="accent1">
              <a:lumMod val="20000"/>
              <a:lumOff val="80000"/>
            </a:schemeClr>
          </a:solidFill>
          <a:ln>
            <a:solidFill>
              <a:srgbClr val="008000"/>
            </a:solidFill>
            <a:miter lim="800000"/>
            <a:headEnd/>
            <a:tailEnd/>
          </a:ln>
        </p:spPr>
        <p:txBody>
          <a:bodyPr/>
          <a:lstStyle/>
          <a:p>
            <a:pPr algn="ctr" eaLnBrk="1" hangingPunct="1"/>
            <a:r>
              <a:rPr lang="en-US" b="1" i="1" u="sng" dirty="0">
                <a:latin typeface="Times" charset="0"/>
                <a:ea typeface="ＭＳ Ｐゴシック" charset="0"/>
                <a:cs typeface="ＭＳ Ｐゴシック" charset="0"/>
              </a:rPr>
              <a:t>Two  Types  of  Stress:</a:t>
            </a:r>
            <a:br>
              <a:rPr lang="en-US" i="1" dirty="0">
                <a:solidFill>
                  <a:srgbClr val="800000"/>
                </a:solidFill>
                <a:latin typeface="Times" charset="0"/>
                <a:ea typeface="ＭＳ Ｐゴシック" charset="0"/>
                <a:cs typeface="ＭＳ Ｐゴシック" charset="0"/>
              </a:rPr>
            </a:br>
            <a:br>
              <a:rPr lang="en-US" sz="3200" i="1" dirty="0">
                <a:solidFill>
                  <a:srgbClr val="EF1F1D"/>
                </a:solidFill>
                <a:latin typeface="Times" charset="0"/>
                <a:ea typeface="ＭＳ Ｐゴシック" charset="0"/>
                <a:cs typeface="ＭＳ Ｐゴシック" charset="0"/>
              </a:rPr>
            </a:br>
            <a:r>
              <a:rPr lang="en-US" sz="4800" b="1" i="1" dirty="0">
                <a:latin typeface="Times" charset="0"/>
                <a:ea typeface="ＭＳ Ｐゴシック" charset="0"/>
                <a:cs typeface="ＭＳ Ｐゴシック" charset="0"/>
              </a:rPr>
              <a:t>Distress </a:t>
            </a:r>
            <a:r>
              <a:rPr lang="en-US" sz="4000" b="1" i="1" dirty="0">
                <a:latin typeface="Times" charset="0"/>
                <a:ea typeface="ＭＳ Ｐゴシック" charset="0"/>
                <a:cs typeface="ＭＳ Ｐゴシック" charset="0"/>
              </a:rPr>
              <a:t>(negative stress)</a:t>
            </a:r>
            <a:br>
              <a:rPr lang="en-US" sz="4800" b="1" i="1" dirty="0">
                <a:latin typeface="Times" charset="0"/>
                <a:ea typeface="ＭＳ Ｐゴシック" charset="0"/>
                <a:cs typeface="ＭＳ Ｐゴシック" charset="0"/>
              </a:rPr>
            </a:br>
            <a:r>
              <a:rPr lang="en-US" sz="2000" b="1" i="1" dirty="0">
                <a:latin typeface="Times" charset="0"/>
                <a:ea typeface="ＭＳ Ｐゴシック" charset="0"/>
                <a:cs typeface="ＭＳ Ｐゴシック" charset="0"/>
              </a:rPr>
              <a:t>e.g.,  Accident, Terminal Illness, Job Loss, Divorce, Disaster, Financial Break, Death of Loved-Ones, etc.</a:t>
            </a:r>
            <a:br>
              <a:rPr lang="en-US" sz="1800" b="1" i="1" dirty="0">
                <a:latin typeface="Times" charset="0"/>
                <a:ea typeface="ＭＳ Ｐゴシック" charset="0"/>
                <a:cs typeface="ＭＳ Ｐゴシック" charset="0"/>
              </a:rPr>
            </a:br>
            <a:r>
              <a:rPr lang="en-US" i="1" dirty="0">
                <a:latin typeface="Times" charset="0"/>
                <a:ea typeface="ＭＳ Ｐゴシック" charset="0"/>
                <a:cs typeface="ＭＳ Ｐゴシック" charset="0"/>
              </a:rPr>
              <a:t>versus </a:t>
            </a:r>
            <a:br>
              <a:rPr lang="en-US" sz="2000" i="1" dirty="0">
                <a:latin typeface="Times" charset="0"/>
                <a:ea typeface="ＭＳ Ｐゴシック" charset="0"/>
                <a:cs typeface="ＭＳ Ｐゴシック" charset="0"/>
              </a:rPr>
            </a:br>
            <a:r>
              <a:rPr lang="en-US" sz="4800" b="1" i="1" dirty="0">
                <a:latin typeface="Times" charset="0"/>
                <a:ea typeface="ＭＳ Ｐゴシック" charset="0"/>
                <a:cs typeface="ＭＳ Ｐゴシック" charset="0"/>
              </a:rPr>
              <a:t>Eustress </a:t>
            </a:r>
            <a:r>
              <a:rPr lang="en-US" sz="4000" b="1" i="1" dirty="0">
                <a:latin typeface="Times" charset="0"/>
                <a:ea typeface="ＭＳ Ｐゴシック" charset="0"/>
                <a:cs typeface="ＭＳ Ｐゴシック" charset="0"/>
              </a:rPr>
              <a:t>(positive stress)</a:t>
            </a:r>
            <a:br>
              <a:rPr lang="en-US" sz="4000" b="1" i="1" dirty="0">
                <a:latin typeface="Times" charset="0"/>
                <a:ea typeface="ＭＳ Ｐゴシック" charset="0"/>
                <a:cs typeface="ＭＳ Ｐゴシック" charset="0"/>
              </a:rPr>
            </a:br>
            <a:r>
              <a:rPr lang="en-US" sz="2000" b="1" i="1" dirty="0">
                <a:latin typeface="Times" charset="0"/>
                <a:ea typeface="ＭＳ Ｐゴシック" charset="0"/>
                <a:cs typeface="ＭＳ Ｐゴシック" charset="0"/>
              </a:rPr>
              <a:t>e.g.,  Moving Home, Graduation, Starting New Job, Preparing for Marriage, Traveling to New Location, etc.</a:t>
            </a:r>
            <a:endParaRPr lang="en-US" i="1"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241763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ADD8-F46F-C776-0481-CBF9E43EC9DA}"/>
              </a:ext>
            </a:extLst>
          </p:cNvPr>
          <p:cNvSpPr>
            <a:spLocks noGrp="1"/>
          </p:cNvSpPr>
          <p:nvPr>
            <p:ph type="title"/>
          </p:nvPr>
        </p:nvSpPr>
        <p:spPr>
          <a:xfrm>
            <a:off x="6417733" y="490537"/>
            <a:ext cx="5291663" cy="1628775"/>
          </a:xfrm>
        </p:spPr>
        <p:txBody>
          <a:bodyPr vert="horz" lIns="91440" tIns="45720" rIns="91440" bIns="45720" rtlCol="0" anchor="b">
            <a:normAutofit/>
          </a:bodyPr>
          <a:lstStyle/>
          <a:p>
            <a:r>
              <a:rPr lang="en-US" sz="4000" dirty="0"/>
              <a:t>What is Distress</a:t>
            </a:r>
          </a:p>
        </p:txBody>
      </p:sp>
      <p:pic>
        <p:nvPicPr>
          <p:cNvPr id="6" name="Picture 5" descr="Man holding his face">
            <a:extLst>
              <a:ext uri="{FF2B5EF4-FFF2-40B4-BE49-F238E27FC236}">
                <a16:creationId xmlns:a16="http://schemas.microsoft.com/office/drawing/2014/main" id="{7669546F-B209-E828-774C-363CDD49590C}"/>
              </a:ext>
            </a:extLst>
          </p:cNvPr>
          <p:cNvPicPr>
            <a:picLocks noChangeAspect="1"/>
          </p:cNvPicPr>
          <p:nvPr/>
        </p:nvPicPr>
        <p:blipFill>
          <a:blip r:embed="rId2">
            <a:extLst>
              <a:ext uri="{28A0092B-C50C-407E-A947-70E740481C1C}">
                <a14:useLocalDpi xmlns:a14="http://schemas.microsoft.com/office/drawing/2010/main" val="0"/>
              </a:ext>
            </a:extLst>
          </a:blip>
          <a:srcRect l="17607" r="23045"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TextBox 3">
            <a:extLst>
              <a:ext uri="{FF2B5EF4-FFF2-40B4-BE49-F238E27FC236}">
                <a16:creationId xmlns:a16="http://schemas.microsoft.com/office/drawing/2014/main" id="{A9129DE6-E344-9CD3-3A46-FF814CC92F4F}"/>
              </a:ext>
            </a:extLst>
          </p:cNvPr>
          <p:cNvSpPr txBox="1"/>
          <p:nvPr/>
        </p:nvSpPr>
        <p:spPr>
          <a:xfrm>
            <a:off x="6417734" y="2614612"/>
            <a:ext cx="5291663" cy="375284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b="0" i="0">
                <a:effectLst/>
              </a:rPr>
              <a:t>Emotional, social, spiritual, or physical pain or suffering that may cause a person to feel sad, afraid, depressed, anxious, or lonely. People in distress may also feel that they are not able to manage or cope with changes caused by normal life activities or by having a disease, such as cancer</a:t>
            </a:r>
            <a:endParaRPr lang="en-US"/>
          </a:p>
        </p:txBody>
      </p:sp>
    </p:spTree>
    <p:extLst>
      <p:ext uri="{BB962C8B-B14F-4D97-AF65-F5344CB8AC3E}">
        <p14:creationId xmlns:p14="http://schemas.microsoft.com/office/powerpoint/2010/main" val="2550519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3C3116-3442-BD2F-1651-426770E2A5A3}"/>
              </a:ext>
            </a:extLst>
          </p:cNvPr>
          <p:cNvSpPr>
            <a:spLocks noGrp="1"/>
          </p:cNvSpPr>
          <p:nvPr>
            <p:ph type="title"/>
          </p:nvPr>
        </p:nvSpPr>
        <p:spPr>
          <a:xfrm>
            <a:off x="2555631" y="1441938"/>
            <a:ext cx="7080738" cy="3974124"/>
          </a:xfrm>
        </p:spPr>
        <p:txBody>
          <a:bodyPr>
            <a:normAutofit fontScale="90000"/>
          </a:bodyPr>
          <a:lstStyle/>
          <a:p>
            <a:pPr algn="ctr"/>
            <a:br>
              <a:rPr lang="en-US" sz="5400" dirty="0">
                <a:solidFill>
                  <a:schemeClr val="bg1">
                    <a:lumMod val="95000"/>
                    <a:lumOff val="5000"/>
                  </a:schemeClr>
                </a:solidFill>
              </a:rPr>
            </a:br>
            <a:r>
              <a:rPr lang="en-US" sz="5400" dirty="0">
                <a:solidFill>
                  <a:schemeClr val="bg1">
                    <a:lumMod val="95000"/>
                    <a:lumOff val="5000"/>
                  </a:schemeClr>
                </a:solidFill>
              </a:rPr>
              <a:t>What are the Signs?</a:t>
            </a:r>
            <a:br>
              <a:rPr lang="en-US" sz="5400" dirty="0">
                <a:solidFill>
                  <a:schemeClr val="bg1">
                    <a:lumMod val="95000"/>
                    <a:lumOff val="5000"/>
                  </a:schemeClr>
                </a:solidFill>
              </a:rPr>
            </a:br>
            <a:br>
              <a:rPr lang="en-US" sz="5400" dirty="0">
                <a:solidFill>
                  <a:schemeClr val="bg1">
                    <a:lumMod val="95000"/>
                    <a:lumOff val="5000"/>
                  </a:schemeClr>
                </a:solidFill>
              </a:rPr>
            </a:br>
            <a:br>
              <a:rPr lang="en-US" sz="5400" dirty="0">
                <a:solidFill>
                  <a:schemeClr val="bg1">
                    <a:lumMod val="95000"/>
                    <a:lumOff val="5000"/>
                  </a:schemeClr>
                </a:solidFill>
              </a:rPr>
            </a:br>
            <a:br>
              <a:rPr lang="en-US" sz="5400" dirty="0">
                <a:solidFill>
                  <a:schemeClr val="bg1">
                    <a:lumMod val="95000"/>
                    <a:lumOff val="5000"/>
                  </a:schemeClr>
                </a:solidFill>
              </a:rPr>
            </a:br>
            <a:endParaRPr lang="en-US" sz="5400" dirty="0">
              <a:solidFill>
                <a:schemeClr val="bg1">
                  <a:lumMod val="95000"/>
                  <a:lumOff val="5000"/>
                </a:schemeClr>
              </a:solidFill>
            </a:endParaRPr>
          </a:p>
        </p:txBody>
      </p:sp>
    </p:spTree>
    <p:extLst>
      <p:ext uri="{BB962C8B-B14F-4D97-AF65-F5344CB8AC3E}">
        <p14:creationId xmlns:p14="http://schemas.microsoft.com/office/powerpoint/2010/main" val="202482512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b="1" i="1">
                <a:solidFill>
                  <a:srgbClr val="FFFFFF"/>
                </a:solidFill>
              </a:rPr>
              <a:t>Source:  Dreamstime.com</a:t>
            </a:r>
          </a:p>
        </p:txBody>
      </p:sp>
      <p:pic>
        <p:nvPicPr>
          <p:cNvPr id="5" name="Picture 4" descr="stress-curve-1916869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095" y="457200"/>
            <a:ext cx="7499810" cy="5943600"/>
          </a:xfrm>
          <a:prstGeom prst="rect">
            <a:avLst/>
          </a:prstGeom>
        </p:spPr>
      </p:pic>
    </p:spTree>
    <p:extLst>
      <p:ext uri="{BB962C8B-B14F-4D97-AF65-F5344CB8AC3E}">
        <p14:creationId xmlns:p14="http://schemas.microsoft.com/office/powerpoint/2010/main" val="1028646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ress-and-burnout-in-jobs-hr-4-72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0995" y="746125"/>
            <a:ext cx="7512525" cy="5445125"/>
          </a:xfrm>
          <a:prstGeom prst="rect">
            <a:avLst/>
          </a:prstGeom>
        </p:spPr>
      </p:pic>
      <p:sp>
        <p:nvSpPr>
          <p:cNvPr id="2" name="TextBox 1"/>
          <p:cNvSpPr txBox="1"/>
          <p:nvPr/>
        </p:nvSpPr>
        <p:spPr>
          <a:xfrm>
            <a:off x="5286375" y="577333"/>
            <a:ext cx="2153154" cy="584775"/>
          </a:xfrm>
          <a:prstGeom prst="rect">
            <a:avLst/>
          </a:prstGeom>
          <a:noFill/>
        </p:spPr>
        <p:txBody>
          <a:bodyPr wrap="none" rtlCol="0">
            <a:spAutoFit/>
          </a:bodyPr>
          <a:lstStyle/>
          <a:p>
            <a:r>
              <a:rPr lang="en-US" sz="3200" b="1" i="1" dirty="0"/>
              <a:t>Sample of </a:t>
            </a:r>
          </a:p>
        </p:txBody>
      </p:sp>
    </p:spTree>
    <p:extLst>
      <p:ext uri="{BB962C8B-B14F-4D97-AF65-F5344CB8AC3E}">
        <p14:creationId xmlns:p14="http://schemas.microsoft.com/office/powerpoint/2010/main" val="3777540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ress-burnout-presentation-june-2014-11-6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1" y="222250"/>
            <a:ext cx="8581719" cy="6443015"/>
          </a:xfrm>
          <a:prstGeom prst="rect">
            <a:avLst/>
          </a:prstGeom>
          <a:ln>
            <a:solidFill>
              <a:srgbClr val="008000"/>
            </a:solidFill>
          </a:ln>
        </p:spPr>
      </p:pic>
    </p:spTree>
    <p:extLst>
      <p:ext uri="{BB962C8B-B14F-4D97-AF65-F5344CB8AC3E}">
        <p14:creationId xmlns:p14="http://schemas.microsoft.com/office/powerpoint/2010/main" val="150046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28" name="Freeform: Shape 3072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730" name="Freeform: Shape 3072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723" name="Rectangle 2" descr="Bouquet"/>
          <p:cNvSpPr>
            <a:spLocks noGrp="1" noChangeArrowheads="1"/>
          </p:cNvSpPr>
          <p:nvPr>
            <p:ph type="title"/>
          </p:nvPr>
        </p:nvSpPr>
        <p:spPr>
          <a:xfrm>
            <a:off x="2555631" y="1441938"/>
            <a:ext cx="7080738" cy="3974124"/>
          </a:xfrm>
        </p:spPr>
        <p:txBody>
          <a:bodyPr>
            <a:normAutofit/>
          </a:bodyPr>
          <a:lstStyle/>
          <a:p>
            <a:pPr algn="ctr"/>
            <a:r>
              <a:rPr lang="en-US" sz="2600" b="1">
                <a:solidFill>
                  <a:schemeClr val="bg1">
                    <a:lumMod val="95000"/>
                    <a:lumOff val="5000"/>
                  </a:schemeClr>
                </a:solidFill>
                <a:latin typeface="+mn-lt"/>
                <a:ea typeface="Tahoma" panose="020B0604030504040204" pitchFamily="34" charset="0"/>
                <a:cs typeface="Tahoma" panose="020B0604030504040204" pitchFamily="34" charset="0"/>
              </a:rPr>
              <a:t>There are 3 main areas or sources that cause stress:</a:t>
            </a: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r>
              <a:rPr lang="en-US" sz="2600" b="1">
                <a:solidFill>
                  <a:schemeClr val="bg1">
                    <a:lumMod val="95000"/>
                    <a:lumOff val="5000"/>
                  </a:schemeClr>
                </a:solidFill>
                <a:latin typeface="+mn-lt"/>
                <a:ea typeface="Tahoma" panose="020B0604030504040204" pitchFamily="34" charset="0"/>
                <a:cs typeface="Tahoma" panose="020B0604030504040204" pitchFamily="34" charset="0"/>
              </a:rPr>
              <a:t>Lifestyle Habits and Practices</a:t>
            </a: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r>
              <a:rPr lang="en-US" sz="2600" b="1">
                <a:solidFill>
                  <a:schemeClr val="bg1">
                    <a:lumMod val="95000"/>
                    <a:lumOff val="5000"/>
                  </a:schemeClr>
                </a:solidFill>
                <a:latin typeface="+mn-lt"/>
                <a:ea typeface="Tahoma" panose="020B0604030504040204" pitchFamily="34" charset="0"/>
                <a:cs typeface="Tahoma" panose="020B0604030504040204" pitchFamily="34" charset="0"/>
              </a:rPr>
              <a:t>Workload &amp; Work Environment </a:t>
            </a: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br>
              <a:rPr lang="en-US" sz="2600" b="1">
                <a:solidFill>
                  <a:schemeClr val="bg1">
                    <a:lumMod val="95000"/>
                    <a:lumOff val="5000"/>
                  </a:schemeClr>
                </a:solidFill>
                <a:latin typeface="+mn-lt"/>
                <a:ea typeface="Tahoma" panose="020B0604030504040204" pitchFamily="34" charset="0"/>
                <a:cs typeface="Tahoma" panose="020B0604030504040204" pitchFamily="34" charset="0"/>
              </a:rPr>
            </a:br>
            <a:r>
              <a:rPr lang="en-US" sz="2600" b="1">
                <a:solidFill>
                  <a:schemeClr val="bg1">
                    <a:lumMod val="95000"/>
                    <a:lumOff val="5000"/>
                  </a:schemeClr>
                </a:solidFill>
                <a:latin typeface="+mn-lt"/>
                <a:ea typeface="Tahoma" panose="020B0604030504040204" pitchFamily="34" charset="0"/>
                <a:cs typeface="Tahoma" panose="020B0604030504040204" pitchFamily="34" charset="0"/>
              </a:rPr>
              <a:t>Personality Types and Innate Traits </a:t>
            </a:r>
            <a:br>
              <a:rPr lang="en-US" sz="2600" b="1" i="1">
                <a:solidFill>
                  <a:schemeClr val="bg1">
                    <a:lumMod val="95000"/>
                    <a:lumOff val="5000"/>
                  </a:schemeClr>
                </a:solidFill>
                <a:latin typeface="Times" charset="0"/>
                <a:ea typeface="ＭＳ Ｐゴシック" charset="0"/>
                <a:cs typeface="ＭＳ Ｐゴシック" charset="0"/>
              </a:rPr>
            </a:br>
            <a:br>
              <a:rPr lang="en-US" sz="2600" b="1" i="1">
                <a:solidFill>
                  <a:schemeClr val="bg1">
                    <a:lumMod val="95000"/>
                    <a:lumOff val="5000"/>
                  </a:schemeClr>
                </a:solidFill>
                <a:latin typeface="Times" charset="0"/>
                <a:ea typeface="ＭＳ Ｐゴシック" charset="0"/>
                <a:cs typeface="ＭＳ Ｐゴシック" charset="0"/>
              </a:rPr>
            </a:br>
            <a:endParaRPr lang="en-US" sz="2600" b="1" i="1">
              <a:solidFill>
                <a:schemeClr val="bg1">
                  <a:lumMod val="95000"/>
                  <a:lumOff val="5000"/>
                </a:schemeClr>
              </a:solidFill>
              <a:latin typeface="Times" charset="0"/>
              <a:ea typeface="ＭＳ Ｐゴシック" charset="0"/>
              <a:cs typeface="ＭＳ Ｐゴシック" charset="0"/>
            </a:endParaRPr>
          </a:p>
        </p:txBody>
      </p:sp>
      <p:sp>
        <p:nvSpPr>
          <p:cNvPr id="30721" name="Footer Placeholder 3"/>
          <p:cNvSpPr>
            <a:spLocks noGrp="1"/>
          </p:cNvSpPr>
          <p:nvPr>
            <p:ph type="ftr" sz="quarter" idx="11"/>
          </p:nvPr>
        </p:nvSpPr>
        <p:spPr>
          <a:xfrm>
            <a:off x="3892062" y="6199632"/>
            <a:ext cx="4407876"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pPr>
            <a:r>
              <a:rPr lang="en-US" sz="1100" i="1">
                <a:solidFill>
                  <a:schemeClr val="bg1">
                    <a:alpha val="80000"/>
                  </a:schemeClr>
                </a:solidFill>
              </a:rPr>
              <a:t>© 2017  Naji Abi-Hashem, PhD</a:t>
            </a:r>
          </a:p>
        </p:txBody>
      </p:sp>
      <p:sp>
        <p:nvSpPr>
          <p:cNvPr id="30722" name="Slide Number Placeholder 4"/>
          <p:cNvSpPr>
            <a:spLocks noGrp="1"/>
          </p:cNvSpPr>
          <p:nvPr>
            <p:ph type="sldNum" sz="quarter" idx="12"/>
          </p:nvPr>
        </p:nvSpPr>
        <p:spPr>
          <a:xfrm>
            <a:off x="11000232" y="6108192"/>
            <a:ext cx="548640" cy="548640"/>
          </a:xfrm>
          <a:prstGeom prst="ellipse">
            <a:avLst/>
          </a:prstGeom>
          <a:solidFill>
            <a:srgbClr val="7F7F7F"/>
          </a:solid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Aft>
                <a:spcPts val="600"/>
              </a:spcAft>
            </a:pPr>
            <a:fld id="{51B86C61-599A-9D48-B476-CE28AF39AA76}" type="slidenum">
              <a:rPr lang="en-US" sz="1500">
                <a:solidFill>
                  <a:srgbClr val="FFFFFF"/>
                </a:solidFill>
              </a:rPr>
              <a:pPr algn="ctr">
                <a:spcAft>
                  <a:spcPts val="600"/>
                </a:spcAft>
              </a:pPr>
              <a:t>15</a:t>
            </a:fld>
            <a:endParaRPr lang="en-US" sz="1500">
              <a:solidFill>
                <a:srgbClr val="FFFFFF"/>
              </a:solidFill>
            </a:endParaRPr>
          </a:p>
        </p:txBody>
      </p:sp>
    </p:spTree>
    <p:extLst>
      <p:ext uri="{BB962C8B-B14F-4D97-AF65-F5344CB8AC3E}">
        <p14:creationId xmlns:p14="http://schemas.microsoft.com/office/powerpoint/2010/main" val="41449451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30723"/>
                                        </p:tgtEl>
                                        <p:attrNameLst>
                                          <p:attrName>style.visibility</p:attrName>
                                        </p:attrNameLst>
                                      </p:cBhvr>
                                      <p:to>
                                        <p:strVal val="visible"/>
                                      </p:to>
                                    </p:set>
                                    <p:animEffect transition="in" filter="fade">
                                      <p:cBhvr>
                                        <p:cTn id="7" dur="7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00" name="Rectangle 3379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2" name="Rectangle 3380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804" name="Rectangle 3380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5" name="Rectangle 2"/>
          <p:cNvSpPr>
            <a:spLocks noGrp="1" noChangeArrowheads="1"/>
          </p:cNvSpPr>
          <p:nvPr>
            <p:ph type="title"/>
          </p:nvPr>
        </p:nvSpPr>
        <p:spPr>
          <a:xfrm>
            <a:off x="1524000" y="1293338"/>
            <a:ext cx="9144000" cy="3274592"/>
          </a:xfrm>
        </p:spPr>
        <p:txBody>
          <a:bodyPr vert="horz" lIns="91440" tIns="45720" rIns="91440" bIns="45720" rtlCol="0" anchor="ctr">
            <a:normAutofit/>
          </a:bodyPr>
          <a:lstStyle/>
          <a:p>
            <a:pPr algn="ctr"/>
            <a:br>
              <a:rPr lang="en-US" sz="1800" b="1" i="1" kern="1200">
                <a:solidFill>
                  <a:schemeClr val="tx1"/>
                </a:solidFill>
                <a:latin typeface="+mj-lt"/>
                <a:ea typeface="+mj-ea"/>
                <a:cs typeface="+mj-cs"/>
              </a:rPr>
            </a:br>
            <a:r>
              <a:rPr lang="en-US" sz="1800" b="1" i="1" kern="1200">
                <a:solidFill>
                  <a:schemeClr val="tx1"/>
                </a:solidFill>
                <a:latin typeface="+mj-lt"/>
                <a:ea typeface="+mj-ea"/>
                <a:cs typeface="+mj-cs"/>
              </a:rPr>
              <a:t>Over Investment will certainly lead to </a:t>
            </a:r>
            <a:br>
              <a:rPr lang="en-US" sz="1800" b="1" i="1" kern="1200">
                <a:solidFill>
                  <a:schemeClr val="tx1"/>
                </a:solidFill>
                <a:latin typeface="+mj-lt"/>
                <a:ea typeface="+mj-ea"/>
                <a:cs typeface="+mj-cs"/>
              </a:rPr>
            </a:br>
            <a:br>
              <a:rPr lang="en-US" sz="1800" b="1" i="1" kern="1200">
                <a:solidFill>
                  <a:schemeClr val="tx1"/>
                </a:solidFill>
                <a:latin typeface="+mj-lt"/>
                <a:ea typeface="+mj-ea"/>
                <a:cs typeface="+mj-cs"/>
              </a:rPr>
            </a:br>
            <a:r>
              <a:rPr lang="en-US" sz="1800" b="1" i="1" kern="1200">
                <a:solidFill>
                  <a:schemeClr val="tx1"/>
                </a:solidFill>
                <a:latin typeface="+mj-lt"/>
                <a:ea typeface="+mj-ea"/>
                <a:cs typeface="+mj-cs"/>
              </a:rPr>
              <a:t>Diffusion &amp; Depletion</a:t>
            </a:r>
            <a:br>
              <a:rPr lang="en-US" sz="1800" b="1" i="1" kern="1200">
                <a:solidFill>
                  <a:schemeClr val="tx1"/>
                </a:solidFill>
                <a:latin typeface="+mj-lt"/>
                <a:ea typeface="+mj-ea"/>
                <a:cs typeface="+mj-cs"/>
              </a:rPr>
            </a:br>
            <a:br>
              <a:rPr lang="en-US" sz="1800" b="1" i="1" kern="1200">
                <a:solidFill>
                  <a:schemeClr val="tx1"/>
                </a:solidFill>
                <a:latin typeface="+mj-lt"/>
                <a:ea typeface="+mj-ea"/>
                <a:cs typeface="+mj-cs"/>
              </a:rPr>
            </a:br>
            <a:br>
              <a:rPr lang="en-US" sz="1800" b="1" i="1" kern="1200">
                <a:solidFill>
                  <a:schemeClr val="tx1"/>
                </a:solidFill>
                <a:latin typeface="+mj-lt"/>
                <a:ea typeface="+mj-ea"/>
                <a:cs typeface="+mj-cs"/>
              </a:rPr>
            </a:br>
            <a:br>
              <a:rPr lang="en-US" sz="1800" b="1" i="1" kern="1200">
                <a:solidFill>
                  <a:schemeClr val="tx1"/>
                </a:solidFill>
                <a:latin typeface="+mj-lt"/>
                <a:ea typeface="+mj-ea"/>
                <a:cs typeface="+mj-cs"/>
              </a:rPr>
            </a:br>
            <a:r>
              <a:rPr lang="en-US" sz="1800" b="1" i="1" kern="1200">
                <a:solidFill>
                  <a:schemeClr val="tx1"/>
                </a:solidFill>
                <a:latin typeface="+mj-lt"/>
                <a:ea typeface="+mj-ea"/>
                <a:cs typeface="+mj-cs"/>
              </a:rPr>
              <a:t>Under Investment will certainly lead to </a:t>
            </a:r>
            <a:br>
              <a:rPr lang="en-US" sz="1800" b="1" i="1" kern="1200">
                <a:solidFill>
                  <a:schemeClr val="tx1"/>
                </a:solidFill>
                <a:latin typeface="+mj-lt"/>
                <a:ea typeface="+mj-ea"/>
                <a:cs typeface="+mj-cs"/>
              </a:rPr>
            </a:br>
            <a:br>
              <a:rPr lang="en-US" sz="1800" b="1" i="1" kern="1200">
                <a:solidFill>
                  <a:schemeClr val="tx1"/>
                </a:solidFill>
                <a:latin typeface="+mj-lt"/>
                <a:ea typeface="+mj-ea"/>
                <a:cs typeface="+mj-cs"/>
              </a:rPr>
            </a:br>
            <a:r>
              <a:rPr lang="en-US" sz="1800" b="1" i="1" kern="1200">
                <a:solidFill>
                  <a:schemeClr val="tx1"/>
                </a:solidFill>
                <a:latin typeface="+mj-lt"/>
                <a:ea typeface="+mj-ea"/>
                <a:cs typeface="+mj-cs"/>
              </a:rPr>
              <a:t>Low Impact &amp; Ineffectiveness </a:t>
            </a:r>
            <a:br>
              <a:rPr lang="en-US" sz="1800" b="1" i="1" kern="1200">
                <a:solidFill>
                  <a:schemeClr val="tx1"/>
                </a:solidFill>
                <a:latin typeface="+mj-lt"/>
                <a:ea typeface="+mj-ea"/>
                <a:cs typeface="+mj-cs"/>
              </a:rPr>
            </a:br>
            <a:endParaRPr lang="en-US" sz="1800" b="1" kern="1200">
              <a:solidFill>
                <a:schemeClr val="tx1"/>
              </a:solidFill>
              <a:latin typeface="+mj-lt"/>
              <a:ea typeface="+mj-ea"/>
              <a:cs typeface="+mj-cs"/>
            </a:endParaRPr>
          </a:p>
        </p:txBody>
      </p:sp>
      <p:cxnSp>
        <p:nvCxnSpPr>
          <p:cNvPr id="33806" name="Straight Connector 3380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3793" name="Footer Placeholder 3"/>
          <p:cNvSpPr>
            <a:spLocks noGrp="1"/>
          </p:cNvSpPr>
          <p:nvPr>
            <p:ph type="ftr" sz="quarter" idx="11"/>
          </p:nvPr>
        </p:nvSpPr>
        <p:spPr>
          <a:xfrm>
            <a:off x="4038600" y="6492240"/>
            <a:ext cx="41148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pPr>
            <a:r>
              <a:rPr lang="en-US" sz="1200" i="1" kern="1200">
                <a:solidFill>
                  <a:schemeClr val="tx1">
                    <a:tint val="75000"/>
                  </a:schemeClr>
                </a:solidFill>
                <a:latin typeface="+mn-lt"/>
                <a:ea typeface="+mn-ea"/>
                <a:cs typeface="+mn-cs"/>
              </a:rPr>
              <a:t>© 2017  Naji Abi-Hashem, PhD</a:t>
            </a:r>
          </a:p>
        </p:txBody>
      </p:sp>
      <p:sp>
        <p:nvSpPr>
          <p:cNvPr id="33794" name="Slide Number Placeholder 4"/>
          <p:cNvSpPr>
            <a:spLocks noGrp="1"/>
          </p:cNvSpPr>
          <p:nvPr>
            <p:ph type="sldNum" sz="quarter" idx="12"/>
          </p:nvPr>
        </p:nvSpPr>
        <p:spPr>
          <a:xfrm>
            <a:off x="8610600" y="6492240"/>
            <a:ext cx="27432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pPr>
            <a:fld id="{2CF3E428-935A-0B41-9D86-5D83A21796D3}" type="slidenum">
              <a:rPr lang="en-US" sz="1200">
                <a:solidFill>
                  <a:schemeClr val="tx1">
                    <a:tint val="75000"/>
                  </a:schemeClr>
                </a:solidFill>
                <a:latin typeface="+mn-lt"/>
                <a:ea typeface="+mn-ea"/>
                <a:cs typeface="+mn-cs"/>
              </a:rPr>
              <a:pPr>
                <a:spcAft>
                  <a:spcPts val="600"/>
                </a:spcAft>
              </a:pPr>
              <a:t>16</a:t>
            </a:fld>
            <a:endParaRPr lang="en-US" sz="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223427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33795"/>
                                        </p:tgtEl>
                                        <p:attrNameLst>
                                          <p:attrName>style.visibility</p:attrName>
                                        </p:attrNameLst>
                                      </p:cBhvr>
                                      <p:to>
                                        <p:strVal val="visible"/>
                                      </p:to>
                                    </p:set>
                                    <p:animEffect transition="in" filter="fade">
                                      <p:cBhvr>
                                        <p:cTn id="7" dur="7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4824" name="Freeform: Shape 34823">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826" name="Freeform: Shape 34825">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819" name="Rectangle 2" descr="Newsprint"/>
          <p:cNvSpPr>
            <a:spLocks noGrp="1" noChangeArrowheads="1"/>
          </p:cNvSpPr>
          <p:nvPr>
            <p:ph type="title"/>
          </p:nvPr>
        </p:nvSpPr>
        <p:spPr>
          <a:xfrm>
            <a:off x="2555631" y="1441938"/>
            <a:ext cx="7080738" cy="3974124"/>
          </a:xfrm>
        </p:spPr>
        <p:txBody>
          <a:bodyPr>
            <a:normAutofit/>
          </a:bodyPr>
          <a:lstStyle/>
          <a:p>
            <a:pPr algn="ctr" eaLnBrk="1" hangingPunct="1"/>
            <a:r>
              <a:rPr lang="en-US" sz="2600">
                <a:solidFill>
                  <a:schemeClr val="bg1">
                    <a:lumMod val="95000"/>
                    <a:lumOff val="5000"/>
                  </a:schemeClr>
                </a:solidFill>
                <a:latin typeface="Sylfaen" panose="010A0502050306030303" pitchFamily="18" charset="0"/>
                <a:ea typeface="ＭＳ Ｐゴシック" charset="0"/>
                <a:cs typeface="ＭＳ Ｐゴシック" charset="0"/>
              </a:rPr>
              <a:t>An Over Empathy approach will certainly lead to Fusion </a:t>
            </a:r>
            <a:br>
              <a:rPr lang="en-US" sz="2600" i="1">
                <a:solidFill>
                  <a:schemeClr val="bg1">
                    <a:lumMod val="95000"/>
                    <a:lumOff val="5000"/>
                  </a:schemeClr>
                </a:solidFill>
                <a:latin typeface="Sylfaen" panose="010A0502050306030303" pitchFamily="18" charset="0"/>
                <a:ea typeface="ＭＳ Ｐゴシック" charset="0"/>
                <a:cs typeface="ＭＳ Ｐゴシック" charset="0"/>
              </a:rPr>
            </a:br>
            <a:r>
              <a:rPr lang="en-US" sz="2600" u="sng">
                <a:solidFill>
                  <a:schemeClr val="bg1">
                    <a:lumMod val="95000"/>
                    <a:lumOff val="5000"/>
                  </a:schemeClr>
                </a:solidFill>
                <a:latin typeface="Sylfaen" panose="010A0502050306030303" pitchFamily="18" charset="0"/>
                <a:ea typeface="ＭＳ Ｐゴシック" charset="0"/>
                <a:cs typeface="ＭＳ Ｐゴシック" charset="0"/>
              </a:rPr>
              <a:t>results</a:t>
            </a:r>
            <a:r>
              <a:rPr lang="en-US" sz="2600">
                <a:solidFill>
                  <a:schemeClr val="bg1">
                    <a:lumMod val="95000"/>
                    <a:lumOff val="5000"/>
                  </a:schemeClr>
                </a:solidFill>
                <a:latin typeface="Sylfaen" panose="010A0502050306030303" pitchFamily="18" charset="0"/>
                <a:ea typeface="ＭＳ Ｐゴシック" charset="0"/>
                <a:cs typeface="ＭＳ Ｐゴシック" charset="0"/>
              </a:rPr>
              <a:t>:  no clear separation of minds or passions </a:t>
            </a:r>
            <a:br>
              <a:rPr lang="en-US" sz="2600">
                <a:solidFill>
                  <a:schemeClr val="bg1">
                    <a:lumMod val="95000"/>
                    <a:lumOff val="5000"/>
                  </a:schemeClr>
                </a:solidFill>
                <a:latin typeface="Sylfaen" panose="010A0502050306030303" pitchFamily="18" charset="0"/>
                <a:ea typeface="ＭＳ Ｐゴシック" charset="0"/>
                <a:cs typeface="ＭＳ Ｐゴシック" charset="0"/>
              </a:rPr>
            </a:br>
            <a:r>
              <a:rPr lang="en-US" sz="2600">
                <a:solidFill>
                  <a:schemeClr val="bg1">
                    <a:lumMod val="95000"/>
                    <a:lumOff val="5000"/>
                  </a:schemeClr>
                </a:solidFill>
                <a:latin typeface="Sylfaen" panose="010A0502050306030303" pitchFamily="18" charset="0"/>
                <a:ea typeface="ＭＳ Ｐゴシック" charset="0"/>
                <a:cs typeface="ＭＳ Ｐゴシック" charset="0"/>
              </a:rPr>
              <a:t>and no clear perspective or objectivity</a:t>
            </a:r>
            <a:br>
              <a:rPr lang="en-US" sz="2600">
                <a:solidFill>
                  <a:schemeClr val="bg1">
                    <a:lumMod val="95000"/>
                    <a:lumOff val="5000"/>
                  </a:schemeClr>
                </a:solidFill>
                <a:latin typeface="Sylfaen" panose="010A0502050306030303" pitchFamily="18" charset="0"/>
                <a:ea typeface="ＭＳ Ｐゴシック" charset="0"/>
                <a:cs typeface="ＭＳ Ｐゴシック" charset="0"/>
              </a:rPr>
            </a:br>
            <a:br>
              <a:rPr lang="en-US" sz="2600">
                <a:solidFill>
                  <a:schemeClr val="bg1">
                    <a:lumMod val="95000"/>
                    <a:lumOff val="5000"/>
                  </a:schemeClr>
                </a:solidFill>
                <a:latin typeface="Sylfaen" panose="010A0502050306030303" pitchFamily="18" charset="0"/>
                <a:ea typeface="ＭＳ Ｐゴシック" charset="0"/>
                <a:cs typeface="ＭＳ Ｐゴシック" charset="0"/>
              </a:rPr>
            </a:br>
            <a:r>
              <a:rPr lang="en-US" sz="2600">
                <a:solidFill>
                  <a:schemeClr val="bg1">
                    <a:lumMod val="95000"/>
                    <a:lumOff val="5000"/>
                  </a:schemeClr>
                </a:solidFill>
                <a:latin typeface="Sylfaen" panose="010A0502050306030303" pitchFamily="18" charset="0"/>
                <a:ea typeface="ＭＳ Ｐゴシック" charset="0"/>
                <a:cs typeface="ＭＳ Ｐゴシック" charset="0"/>
              </a:rPr>
              <a:t>An Under Empathy approach will certainly lead to Alienation </a:t>
            </a:r>
            <a:br>
              <a:rPr lang="en-US" sz="2600" i="1">
                <a:solidFill>
                  <a:schemeClr val="bg1">
                    <a:lumMod val="95000"/>
                    <a:lumOff val="5000"/>
                  </a:schemeClr>
                </a:solidFill>
                <a:latin typeface="Sylfaen" panose="010A0502050306030303" pitchFamily="18" charset="0"/>
                <a:ea typeface="ＭＳ Ｐゴシック" charset="0"/>
                <a:cs typeface="ＭＳ Ｐゴシック" charset="0"/>
              </a:rPr>
            </a:br>
            <a:r>
              <a:rPr lang="en-US" sz="2600" u="sng">
                <a:solidFill>
                  <a:schemeClr val="bg1">
                    <a:lumMod val="95000"/>
                    <a:lumOff val="5000"/>
                  </a:schemeClr>
                </a:solidFill>
                <a:latin typeface="Sylfaen" panose="010A0502050306030303" pitchFamily="18" charset="0"/>
                <a:ea typeface="ＭＳ Ｐゴシック" charset="0"/>
                <a:cs typeface="ＭＳ Ｐゴシック" charset="0"/>
              </a:rPr>
              <a:t>results</a:t>
            </a:r>
            <a:r>
              <a:rPr lang="en-US" sz="2600">
                <a:solidFill>
                  <a:schemeClr val="bg1">
                    <a:lumMod val="95000"/>
                    <a:lumOff val="5000"/>
                  </a:schemeClr>
                </a:solidFill>
                <a:latin typeface="Sylfaen" panose="010A0502050306030303" pitchFamily="18" charset="0"/>
                <a:ea typeface="ＭＳ Ｐゴシック" charset="0"/>
                <a:cs typeface="ＭＳ Ｐゴシック" charset="0"/>
              </a:rPr>
              <a:t>:  no passionate connection but rather </a:t>
            </a:r>
            <a:br>
              <a:rPr lang="en-US" sz="2600">
                <a:solidFill>
                  <a:schemeClr val="bg1">
                    <a:lumMod val="95000"/>
                    <a:lumOff val="5000"/>
                  </a:schemeClr>
                </a:solidFill>
                <a:latin typeface="Sylfaen" panose="010A0502050306030303" pitchFamily="18" charset="0"/>
                <a:ea typeface="ＭＳ Ｐゴシック" charset="0"/>
                <a:cs typeface="ＭＳ Ｐゴシック" charset="0"/>
              </a:rPr>
            </a:br>
            <a:r>
              <a:rPr lang="en-US" sz="2600">
                <a:solidFill>
                  <a:schemeClr val="bg1">
                    <a:lumMod val="95000"/>
                    <a:lumOff val="5000"/>
                  </a:schemeClr>
                </a:solidFill>
                <a:latin typeface="Sylfaen" panose="010A0502050306030303" pitchFamily="18" charset="0"/>
                <a:ea typeface="ＭＳ Ｐゴシック" charset="0"/>
                <a:cs typeface="ＭＳ Ｐゴシック" charset="0"/>
              </a:rPr>
              <a:t>mechanical &amp; impersonal relations</a:t>
            </a:r>
          </a:p>
        </p:txBody>
      </p:sp>
      <p:sp>
        <p:nvSpPr>
          <p:cNvPr id="34817" name="Footer Placeholder 3"/>
          <p:cNvSpPr>
            <a:spLocks noGrp="1"/>
          </p:cNvSpPr>
          <p:nvPr>
            <p:ph type="ftr" sz="quarter" idx="11"/>
          </p:nvPr>
        </p:nvSpPr>
        <p:spPr>
          <a:xfrm>
            <a:off x="3892062" y="6199632"/>
            <a:ext cx="4407876"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pPr>
            <a:r>
              <a:rPr lang="en-US" sz="1100" i="1">
                <a:solidFill>
                  <a:schemeClr val="bg1">
                    <a:alpha val="80000"/>
                  </a:schemeClr>
                </a:solidFill>
              </a:rPr>
              <a:t>Naji Abi-Hashem, PhD, © 2017</a:t>
            </a:r>
          </a:p>
        </p:txBody>
      </p:sp>
      <p:sp>
        <p:nvSpPr>
          <p:cNvPr id="34818" name="Slide Number Placeholder 4"/>
          <p:cNvSpPr>
            <a:spLocks noGrp="1"/>
          </p:cNvSpPr>
          <p:nvPr>
            <p:ph type="sldNum" sz="quarter" idx="12"/>
          </p:nvPr>
        </p:nvSpPr>
        <p:spPr>
          <a:xfrm>
            <a:off x="11000232" y="6108192"/>
            <a:ext cx="548640" cy="548640"/>
          </a:xfrm>
          <a:prstGeom prst="ellipse">
            <a:avLst/>
          </a:prstGeom>
          <a:solidFill>
            <a:srgbClr val="7F7F7F"/>
          </a:solid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Aft>
                <a:spcPts val="600"/>
              </a:spcAft>
            </a:pPr>
            <a:fld id="{B46AB096-3799-AC41-906F-E40DE57CB239}" type="slidenum">
              <a:rPr lang="en-US" sz="1500">
                <a:solidFill>
                  <a:srgbClr val="FFFFFF"/>
                </a:solidFill>
              </a:rPr>
              <a:pPr algn="ctr">
                <a:spcAft>
                  <a:spcPts val="600"/>
                </a:spcAft>
              </a:pPr>
              <a:t>17</a:t>
            </a:fld>
            <a:endParaRPr lang="en-US" sz="1500">
              <a:solidFill>
                <a:srgbClr val="FFFFFF"/>
              </a:solidFill>
            </a:endParaRPr>
          </a:p>
        </p:txBody>
      </p:sp>
    </p:spTree>
    <p:extLst>
      <p:ext uri="{BB962C8B-B14F-4D97-AF65-F5344CB8AC3E}">
        <p14:creationId xmlns:p14="http://schemas.microsoft.com/office/powerpoint/2010/main" val="202239300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7896" name="Freeform: Shape 37895">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898" name="Freeform: Shape 37897">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891" name="Rectangle 2"/>
          <p:cNvSpPr>
            <a:spLocks noGrp="1" noChangeArrowheads="1"/>
          </p:cNvSpPr>
          <p:nvPr>
            <p:ph type="title"/>
          </p:nvPr>
        </p:nvSpPr>
        <p:spPr>
          <a:xfrm>
            <a:off x="2555631" y="1441938"/>
            <a:ext cx="7080738" cy="3974124"/>
          </a:xfrm>
        </p:spPr>
        <p:txBody>
          <a:bodyPr>
            <a:normAutofit/>
          </a:bodyPr>
          <a:lstStyle/>
          <a:p>
            <a:pPr algn="ctr"/>
            <a:r>
              <a:rPr lang="en-US" sz="2200" i="1">
                <a:solidFill>
                  <a:schemeClr val="bg1">
                    <a:lumMod val="95000"/>
                    <a:lumOff val="5000"/>
                  </a:schemeClr>
                </a:solidFill>
                <a:latin typeface="Univers" panose="020B0503020202020204" pitchFamily="34" charset="0"/>
                <a:ea typeface="ＭＳ Ｐゴシック" charset="0"/>
                <a:cs typeface="ＭＳ Ｐゴシック" charset="0"/>
              </a:rPr>
              <a:t>Perhaps, at times, totally avoiding</a:t>
            </a:r>
            <a:br>
              <a:rPr lang="en-US" sz="2200" i="1">
                <a:solidFill>
                  <a:schemeClr val="bg1">
                    <a:lumMod val="95000"/>
                    <a:lumOff val="5000"/>
                  </a:schemeClr>
                </a:solidFill>
                <a:latin typeface="Univers" panose="020B0503020202020204" pitchFamily="34" charset="0"/>
                <a:ea typeface="ＭＳ Ｐゴシック" charset="0"/>
                <a:cs typeface="ＭＳ Ｐゴシック" charset="0"/>
              </a:rPr>
            </a:br>
            <a:r>
              <a:rPr lang="en-US" sz="2200" i="1">
                <a:solidFill>
                  <a:schemeClr val="bg1">
                    <a:lumMod val="95000"/>
                    <a:lumOff val="5000"/>
                  </a:schemeClr>
                </a:solidFill>
                <a:latin typeface="Univers" panose="020B0503020202020204" pitchFamily="34" charset="0"/>
                <a:ea typeface="ＭＳ Ｐゴシック" charset="0"/>
                <a:cs typeface="ＭＳ Ｐゴシック" charset="0"/>
              </a:rPr>
              <a:t> </a:t>
            </a:r>
            <a:br>
              <a:rPr lang="en-US" sz="2200" i="1">
                <a:solidFill>
                  <a:schemeClr val="bg1">
                    <a:lumMod val="95000"/>
                    <a:lumOff val="5000"/>
                  </a:schemeClr>
                </a:solidFill>
                <a:latin typeface="Univers" panose="020B0503020202020204" pitchFamily="34" charset="0"/>
                <a:ea typeface="ＭＳ Ｐゴシック" charset="0"/>
                <a:cs typeface="ＭＳ Ｐゴシック" charset="0"/>
              </a:rPr>
            </a:br>
            <a:r>
              <a:rPr lang="en-US" sz="2200" b="1" i="1">
                <a:solidFill>
                  <a:schemeClr val="bg1">
                    <a:lumMod val="95000"/>
                    <a:lumOff val="5000"/>
                  </a:schemeClr>
                </a:solidFill>
                <a:latin typeface="Univers" panose="020B0503020202020204" pitchFamily="34" charset="0"/>
                <a:ea typeface="ＭＳ Ｐゴシック" charset="0"/>
                <a:cs typeface="ＭＳ Ｐゴシック" charset="0"/>
              </a:rPr>
              <a:t>Burnout</a:t>
            </a:r>
            <a:r>
              <a:rPr lang="en-US" sz="2200" i="1">
                <a:solidFill>
                  <a:schemeClr val="bg1">
                    <a:lumMod val="95000"/>
                    <a:lumOff val="5000"/>
                  </a:schemeClr>
                </a:solidFill>
                <a:latin typeface="Univers" panose="020B0503020202020204" pitchFamily="34" charset="0"/>
                <a:ea typeface="ＭＳ Ｐゴシック" charset="0"/>
                <a:cs typeface="ＭＳ Ｐゴシック" charset="0"/>
              </a:rPr>
              <a:t>, is not possible.</a:t>
            </a:r>
            <a:br>
              <a:rPr lang="en-US" sz="2200">
                <a:solidFill>
                  <a:schemeClr val="bg1">
                    <a:lumMod val="95000"/>
                    <a:lumOff val="5000"/>
                  </a:schemeClr>
                </a:solidFill>
                <a:latin typeface="Univers" panose="020B0503020202020204" pitchFamily="34" charset="0"/>
                <a:ea typeface="ＭＳ Ｐゴシック" charset="0"/>
                <a:cs typeface="ＭＳ Ｐゴシック" charset="0"/>
              </a:rPr>
            </a:br>
            <a:br>
              <a:rPr lang="en-US" sz="2200">
                <a:solidFill>
                  <a:schemeClr val="bg1">
                    <a:lumMod val="95000"/>
                    <a:lumOff val="5000"/>
                  </a:schemeClr>
                </a:solidFill>
                <a:latin typeface="Verdana" charset="0"/>
                <a:ea typeface="ＭＳ Ｐゴシック" charset="0"/>
                <a:cs typeface="ＭＳ Ｐゴシック" charset="0"/>
              </a:rPr>
            </a:br>
            <a:r>
              <a:rPr lang="en-US" sz="2200">
                <a:solidFill>
                  <a:schemeClr val="bg1">
                    <a:lumMod val="95000"/>
                    <a:lumOff val="5000"/>
                  </a:schemeClr>
                </a:solidFill>
                <a:latin typeface="Abadi" panose="020B0604020104020204" pitchFamily="34" charset="0"/>
                <a:ea typeface="ＭＳ Ｐゴシック" charset="0"/>
                <a:cs typeface="Aparajita" panose="020B0502040204020203" pitchFamily="18" charset="0"/>
              </a:rPr>
              <a:t>Some of us have natural tendency and ability for </a:t>
            </a:r>
            <a:br>
              <a:rPr lang="en-US" sz="2200">
                <a:solidFill>
                  <a:schemeClr val="bg1">
                    <a:lumMod val="95000"/>
                    <a:lumOff val="5000"/>
                  </a:schemeClr>
                </a:solidFill>
                <a:latin typeface="Abadi" panose="020B0604020104020204" pitchFamily="34" charset="0"/>
                <a:ea typeface="ＭＳ Ｐゴシック" charset="0"/>
                <a:cs typeface="Aparajita" panose="020B0502040204020203" pitchFamily="18" charset="0"/>
              </a:rPr>
            </a:br>
            <a:r>
              <a:rPr lang="en-US" sz="2200" b="1"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t>High Tolerance &amp; Low Irritation</a:t>
            </a:r>
            <a:br>
              <a:rPr lang="en-US" sz="2200"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br>
            <a:r>
              <a:rPr lang="en-US" sz="2200">
                <a:solidFill>
                  <a:schemeClr val="bg1">
                    <a:lumMod val="95000"/>
                    <a:lumOff val="5000"/>
                  </a:schemeClr>
                </a:solidFill>
                <a:latin typeface="Abadi" panose="020B0604020104020204" pitchFamily="34" charset="0"/>
                <a:ea typeface="ＭＳ Ｐゴシック" charset="0"/>
                <a:cs typeface="Aparajita" panose="020B0502040204020203" pitchFamily="18" charset="0"/>
              </a:rPr>
              <a:t>and others simply have tendency for </a:t>
            </a:r>
            <a:r>
              <a:rPr lang="en-US" sz="2200"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t> </a:t>
            </a:r>
            <a:br>
              <a:rPr lang="en-US" sz="2200"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br>
            <a:r>
              <a:rPr lang="en-US" sz="2200" b="1"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t>High Irritation &amp; Low Tolerance </a:t>
            </a:r>
            <a:br>
              <a:rPr lang="en-US" sz="2200"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br>
            <a:br>
              <a:rPr lang="en-US" sz="2200" i="1">
                <a:solidFill>
                  <a:schemeClr val="bg1">
                    <a:lumMod val="95000"/>
                    <a:lumOff val="5000"/>
                  </a:schemeClr>
                </a:solidFill>
                <a:latin typeface="Abadi" panose="020B0604020104020204" pitchFamily="34" charset="0"/>
                <a:ea typeface="ＭＳ Ｐゴシック" charset="0"/>
                <a:cs typeface="Aparajita" panose="020B0502040204020203" pitchFamily="18" charset="0"/>
              </a:rPr>
            </a:br>
            <a:r>
              <a:rPr lang="en-US" sz="2200" b="1">
                <a:solidFill>
                  <a:schemeClr val="bg1">
                    <a:lumMod val="95000"/>
                    <a:lumOff val="5000"/>
                  </a:schemeClr>
                </a:solidFill>
                <a:latin typeface="Abadi" panose="020B0604020104020204" pitchFamily="34" charset="0"/>
                <a:ea typeface="ＭＳ Ｐゴシック" charset="0"/>
                <a:cs typeface="Aparajita" panose="020B0502040204020203" pitchFamily="18" charset="0"/>
              </a:rPr>
              <a:t>So, Know Yourself &amp; Keep Becoming Self-Aware.</a:t>
            </a:r>
          </a:p>
        </p:txBody>
      </p:sp>
      <p:sp>
        <p:nvSpPr>
          <p:cNvPr id="37889" name="Footer Placeholder 3"/>
          <p:cNvSpPr>
            <a:spLocks noGrp="1"/>
          </p:cNvSpPr>
          <p:nvPr>
            <p:ph type="ftr" sz="quarter" idx="11"/>
          </p:nvPr>
        </p:nvSpPr>
        <p:spPr>
          <a:xfrm>
            <a:off x="3892062" y="6199632"/>
            <a:ext cx="4407876"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pPr>
            <a:r>
              <a:rPr lang="en-US" sz="1100" i="1">
                <a:solidFill>
                  <a:schemeClr val="bg1">
                    <a:alpha val="80000"/>
                  </a:schemeClr>
                </a:solidFill>
              </a:rPr>
              <a:t>Naji Abi-Hashem, PhD, © 2017</a:t>
            </a:r>
          </a:p>
        </p:txBody>
      </p:sp>
      <p:sp>
        <p:nvSpPr>
          <p:cNvPr id="37890" name="Slide Number Placeholder 4"/>
          <p:cNvSpPr>
            <a:spLocks noGrp="1"/>
          </p:cNvSpPr>
          <p:nvPr>
            <p:ph type="sldNum" sz="quarter" idx="12"/>
          </p:nvPr>
        </p:nvSpPr>
        <p:spPr>
          <a:xfrm>
            <a:off x="11000232" y="6108192"/>
            <a:ext cx="548640" cy="548640"/>
          </a:xfrm>
          <a:prstGeom prst="ellipse">
            <a:avLst/>
          </a:prstGeom>
          <a:solidFill>
            <a:srgbClr val="7F7F7F"/>
          </a:solid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Aft>
                <a:spcPts val="600"/>
              </a:spcAft>
            </a:pPr>
            <a:fld id="{75C9F0E4-FBB4-814A-989F-85227DB16235}" type="slidenum">
              <a:rPr lang="en-US" sz="1500">
                <a:solidFill>
                  <a:srgbClr val="FFFFFF"/>
                </a:solidFill>
              </a:rPr>
              <a:pPr algn="ctr">
                <a:spcAft>
                  <a:spcPts val="600"/>
                </a:spcAft>
              </a:pPr>
              <a:t>18</a:t>
            </a:fld>
            <a:endParaRPr lang="en-US" sz="1500">
              <a:solidFill>
                <a:srgbClr val="FFFFFF"/>
              </a:solidFill>
            </a:endParaRPr>
          </a:p>
        </p:txBody>
      </p:sp>
    </p:spTree>
    <p:extLst>
      <p:ext uri="{BB962C8B-B14F-4D97-AF65-F5344CB8AC3E}">
        <p14:creationId xmlns:p14="http://schemas.microsoft.com/office/powerpoint/2010/main" val="3154161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37891"/>
                                        </p:tgtEl>
                                        <p:attrNameLst>
                                          <p:attrName>style.visibility</p:attrName>
                                        </p:attrNameLst>
                                      </p:cBhvr>
                                      <p:to>
                                        <p:strVal val="visible"/>
                                      </p:to>
                                    </p:set>
                                    <p:animEffect transition="in" filter="fade">
                                      <p:cBhvr>
                                        <p:cTn id="7" dur="4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Footer Placeholder 3"/>
          <p:cNvSpPr>
            <a:spLocks noGrp="1"/>
          </p:cNvSpPr>
          <p:nvPr>
            <p:ph type="ftr"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100" i="1" dirty="0" err="1"/>
              <a:t>Naji</a:t>
            </a:r>
            <a:r>
              <a:rPr lang="en-US" sz="1100" i="1" dirty="0"/>
              <a:t> </a:t>
            </a:r>
            <a:r>
              <a:rPr lang="en-US" sz="1100" i="1" dirty="0" err="1"/>
              <a:t>Abi-Hashem</a:t>
            </a:r>
            <a:r>
              <a:rPr lang="en-US" sz="1100" i="1" dirty="0"/>
              <a:t>, PhD, © 2017</a:t>
            </a:r>
          </a:p>
        </p:txBody>
      </p:sp>
      <p:sp>
        <p:nvSpPr>
          <p:cNvPr id="58370" name="Slide Number Placeholder 4"/>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8B207746-1725-5D4B-B96C-AE656C089E7B}" type="slidenum">
              <a:rPr lang="en-US" sz="1400"/>
              <a:pPr/>
              <a:t>19</a:t>
            </a:fld>
            <a:endParaRPr lang="en-US" sz="1400"/>
          </a:p>
        </p:txBody>
      </p:sp>
      <p:sp>
        <p:nvSpPr>
          <p:cNvPr id="58371" name="Rectangle 2" descr="Bouquet"/>
          <p:cNvSpPr>
            <a:spLocks noGrp="1" noChangeArrowheads="1"/>
          </p:cNvSpPr>
          <p:nvPr>
            <p:ph type="title"/>
          </p:nvPr>
        </p:nvSpPr>
        <p:spPr>
          <a:xfrm>
            <a:off x="2819400" y="609600"/>
            <a:ext cx="6477000" cy="914400"/>
          </a:xfrm>
          <a:blipFill dpi="0" rotWithShape="0">
            <a:blip r:embed="rId2"/>
            <a:srcRect/>
            <a:tile tx="0" ty="0" sx="100000" sy="100000" flip="none" algn="tl"/>
          </a:blipFill>
          <a:ln>
            <a:solidFill>
              <a:srgbClr val="187534"/>
            </a:solidFill>
            <a:miter lim="800000"/>
            <a:headEnd/>
            <a:tailEnd/>
          </a:ln>
        </p:spPr>
        <p:txBody>
          <a:bodyPr/>
          <a:lstStyle/>
          <a:p>
            <a:pPr algn="ctr" eaLnBrk="1" hangingPunct="1"/>
            <a:r>
              <a:rPr lang="en-US" sz="3600" i="1" dirty="0">
                <a:latin typeface="Times" charset="0"/>
                <a:ea typeface="ＭＳ Ｐゴシック" charset="0"/>
                <a:cs typeface="ＭＳ Ｐゴシック" charset="0"/>
              </a:rPr>
              <a:t>Self-Awareness</a:t>
            </a:r>
            <a:endParaRPr lang="en-US" dirty="0">
              <a:latin typeface="Times" charset="0"/>
              <a:ea typeface="ＭＳ Ｐゴシック" charset="0"/>
              <a:cs typeface="ＭＳ Ｐゴシック" charset="0"/>
            </a:endParaRPr>
          </a:p>
        </p:txBody>
      </p:sp>
      <p:sp>
        <p:nvSpPr>
          <p:cNvPr id="58372" name="Rectangle 3"/>
          <p:cNvSpPr>
            <a:spLocks noChangeArrowheads="1"/>
          </p:cNvSpPr>
          <p:nvPr/>
        </p:nvSpPr>
        <p:spPr bwMode="auto">
          <a:xfrm>
            <a:off x="2057400" y="1752600"/>
            <a:ext cx="8153400"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ctr">
              <a:spcBef>
                <a:spcPct val="20000"/>
              </a:spcBef>
            </a:pPr>
            <a:endParaRPr lang="en-US" sz="3200"/>
          </a:p>
          <a:p>
            <a:pPr marL="342900" indent="-342900" algn="ctr">
              <a:spcBef>
                <a:spcPct val="20000"/>
              </a:spcBef>
            </a:pPr>
            <a:endParaRPr lang="en-US" sz="3200"/>
          </a:p>
        </p:txBody>
      </p:sp>
      <p:sp>
        <p:nvSpPr>
          <p:cNvPr id="58373" name="AutoShape 4"/>
          <p:cNvSpPr>
            <a:spLocks noChangeArrowheads="1"/>
          </p:cNvSpPr>
          <p:nvPr/>
        </p:nvSpPr>
        <p:spPr bwMode="auto">
          <a:xfrm>
            <a:off x="4114800" y="2438400"/>
            <a:ext cx="3962400" cy="3352800"/>
          </a:xfrm>
          <a:prstGeom prst="triangle">
            <a:avLst>
              <a:gd name="adj" fmla="val 50000"/>
            </a:avLst>
          </a:prstGeom>
          <a:solidFill>
            <a:schemeClr val="accent6">
              <a:lumMod val="60000"/>
              <a:lumOff val="40000"/>
            </a:schemeClr>
          </a:solidFill>
          <a:ln w="9525">
            <a:solidFill>
              <a:schemeClr val="tx1"/>
            </a:solidFill>
            <a:miter lim="800000"/>
            <a:headEnd/>
            <a:tailEnd/>
          </a:ln>
        </p:spPr>
        <p:txBody>
          <a:bodyPr wrap="none" anchor="ctr"/>
          <a:lstStyle/>
          <a:p>
            <a:endParaRPr lang="en-US"/>
          </a:p>
        </p:txBody>
      </p:sp>
      <p:sp>
        <p:nvSpPr>
          <p:cNvPr id="58374" name="Oval 5"/>
          <p:cNvSpPr>
            <a:spLocks noChangeArrowheads="1"/>
          </p:cNvSpPr>
          <p:nvPr/>
        </p:nvSpPr>
        <p:spPr bwMode="auto">
          <a:xfrm>
            <a:off x="5105400" y="3581400"/>
            <a:ext cx="1981200" cy="1905000"/>
          </a:xfrm>
          <a:prstGeom prst="ellipse">
            <a:avLst/>
          </a:prstGeom>
          <a:solidFill>
            <a:schemeClr val="accent2">
              <a:lumMod val="40000"/>
              <a:lumOff val="60000"/>
            </a:schemeClr>
          </a:solidFill>
          <a:ln w="9525">
            <a:solidFill>
              <a:schemeClr val="tx1"/>
            </a:solidFill>
            <a:round/>
            <a:headEnd/>
            <a:tailEnd/>
          </a:ln>
        </p:spPr>
        <p:txBody>
          <a:bodyPr wrap="none" anchor="ctr"/>
          <a:lstStyle/>
          <a:p>
            <a:pPr algn="ctr"/>
            <a:r>
              <a:rPr lang="en-US" b="1" i="1" dirty="0"/>
              <a:t>The</a:t>
            </a:r>
          </a:p>
          <a:p>
            <a:pPr algn="ctr"/>
            <a:r>
              <a:rPr lang="en-US" b="1" i="1" dirty="0"/>
              <a:t>Professional</a:t>
            </a:r>
            <a:endParaRPr lang="en-US" dirty="0"/>
          </a:p>
        </p:txBody>
      </p:sp>
      <p:sp>
        <p:nvSpPr>
          <p:cNvPr id="58375" name="Rectangle 6"/>
          <p:cNvSpPr>
            <a:spLocks noChangeArrowheads="1"/>
          </p:cNvSpPr>
          <p:nvPr/>
        </p:nvSpPr>
        <p:spPr bwMode="auto">
          <a:xfrm>
            <a:off x="5029200" y="1981200"/>
            <a:ext cx="2133600" cy="457200"/>
          </a:xfrm>
          <a:prstGeom prst="rect">
            <a:avLst/>
          </a:prstGeom>
          <a:solidFill>
            <a:srgbClr val="C3D69B"/>
          </a:solidFill>
          <a:ln w="9525">
            <a:solidFill>
              <a:schemeClr val="tx1"/>
            </a:solidFill>
            <a:miter lim="800000"/>
            <a:headEnd/>
            <a:tailEnd/>
          </a:ln>
        </p:spPr>
        <p:txBody>
          <a:bodyPr wrap="none" anchor="ctr"/>
          <a:lstStyle/>
          <a:p>
            <a:pPr algn="ctr"/>
            <a:r>
              <a:rPr lang="en-US" b="1" dirty="0">
                <a:solidFill>
                  <a:srgbClr val="000090"/>
                </a:solidFill>
              </a:rPr>
              <a:t>Thinking</a:t>
            </a:r>
          </a:p>
        </p:txBody>
      </p:sp>
      <p:sp>
        <p:nvSpPr>
          <p:cNvPr id="58376" name="Rectangle 7"/>
          <p:cNvSpPr>
            <a:spLocks noChangeArrowheads="1"/>
          </p:cNvSpPr>
          <p:nvPr/>
        </p:nvSpPr>
        <p:spPr bwMode="auto">
          <a:xfrm>
            <a:off x="2133600" y="5562600"/>
            <a:ext cx="1981200" cy="533400"/>
          </a:xfrm>
          <a:prstGeom prst="rect">
            <a:avLst/>
          </a:prstGeom>
          <a:solidFill>
            <a:schemeClr val="accent3">
              <a:lumMod val="60000"/>
              <a:lumOff val="40000"/>
            </a:schemeClr>
          </a:solidFill>
          <a:ln w="9525">
            <a:solidFill>
              <a:schemeClr val="tx1"/>
            </a:solidFill>
            <a:miter lim="800000"/>
            <a:headEnd/>
            <a:tailEnd/>
          </a:ln>
        </p:spPr>
        <p:txBody>
          <a:bodyPr wrap="none" anchor="ctr"/>
          <a:lstStyle/>
          <a:p>
            <a:pPr algn="ctr"/>
            <a:r>
              <a:rPr lang="en-US" b="1" dirty="0">
                <a:solidFill>
                  <a:srgbClr val="000090"/>
                </a:solidFill>
              </a:rPr>
              <a:t>Feeling</a:t>
            </a:r>
            <a:endParaRPr lang="en-US" dirty="0">
              <a:solidFill>
                <a:srgbClr val="000090"/>
              </a:solidFill>
            </a:endParaRPr>
          </a:p>
        </p:txBody>
      </p:sp>
      <p:sp>
        <p:nvSpPr>
          <p:cNvPr id="58377" name="Rectangle 8"/>
          <p:cNvSpPr>
            <a:spLocks noChangeArrowheads="1"/>
          </p:cNvSpPr>
          <p:nvPr/>
        </p:nvSpPr>
        <p:spPr bwMode="auto">
          <a:xfrm>
            <a:off x="8077200" y="5562600"/>
            <a:ext cx="1981200" cy="533400"/>
          </a:xfrm>
          <a:prstGeom prst="rect">
            <a:avLst/>
          </a:prstGeom>
          <a:solidFill>
            <a:schemeClr val="accent3">
              <a:lumMod val="60000"/>
              <a:lumOff val="40000"/>
            </a:schemeClr>
          </a:solidFill>
          <a:ln w="9525">
            <a:solidFill>
              <a:schemeClr val="tx1"/>
            </a:solidFill>
            <a:miter lim="800000"/>
            <a:headEnd/>
            <a:tailEnd/>
          </a:ln>
        </p:spPr>
        <p:txBody>
          <a:bodyPr wrap="none" anchor="ctr"/>
          <a:lstStyle/>
          <a:p>
            <a:pPr algn="ctr"/>
            <a:r>
              <a:rPr lang="en-US" b="1" dirty="0">
                <a:solidFill>
                  <a:srgbClr val="000090"/>
                </a:solidFill>
              </a:rPr>
              <a:t>Doing</a:t>
            </a:r>
          </a:p>
        </p:txBody>
      </p:sp>
    </p:spTree>
    <p:extLst>
      <p:ext uri="{BB962C8B-B14F-4D97-AF65-F5344CB8AC3E}">
        <p14:creationId xmlns:p14="http://schemas.microsoft.com/office/powerpoint/2010/main" val="3189710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57" name="Rectangle 5325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1" name="Rectangle 2"/>
          <p:cNvSpPr>
            <a:spLocks noGrp="1" noChangeArrowheads="1"/>
          </p:cNvSpPr>
          <p:nvPr>
            <p:ph type="title"/>
          </p:nvPr>
        </p:nvSpPr>
        <p:spPr>
          <a:xfrm>
            <a:off x="4654296" y="640080"/>
            <a:ext cx="6894576" cy="3566160"/>
          </a:xfrm>
        </p:spPr>
        <p:txBody>
          <a:bodyPr vert="horz" lIns="91440" tIns="45720" rIns="91440" bIns="45720" rtlCol="0" anchor="b">
            <a:normAutofit/>
          </a:bodyPr>
          <a:lstStyle/>
          <a:p>
            <a:r>
              <a:rPr lang="en-US" sz="2100" b="1"/>
              <a:t>Burnout </a:t>
            </a:r>
            <a:br>
              <a:rPr lang="en-US" sz="2100" b="1"/>
            </a:br>
            <a:r>
              <a:rPr lang="en-US" sz="2100"/>
              <a:t>Burnout is a state of emotional and physical exhaustion caused by excessive and prolonged exposure to stress.  It can occur when you feel overwhelmed and unable to meet constant demands.  As the stress continues, we begin to lose interest and motivation, which led us to take on that role in the first place.  Therefore, Burnout reduces our productivity, disturbs our inner equilibrium, and drains our energy, leaving us feeling increasingly depleted, helpless, resentful, pessimistic, and at times cynical.  </a:t>
            </a:r>
            <a:br>
              <a:rPr lang="en-US" sz="2100"/>
            </a:br>
            <a:r>
              <a:rPr lang="en-US" sz="2100"/>
              <a:t>Eventually, you feel that do not have anything more of value to offer or to give.</a:t>
            </a:r>
          </a:p>
        </p:txBody>
      </p:sp>
      <p:pic>
        <p:nvPicPr>
          <p:cNvPr id="53253" name="Picture 53252" descr="Burning match">
            <a:extLst>
              <a:ext uri="{FF2B5EF4-FFF2-40B4-BE49-F238E27FC236}">
                <a16:creationId xmlns:a16="http://schemas.microsoft.com/office/drawing/2014/main" id="{72DD4FDD-2A97-D2A4-AF9B-91A192A67279}"/>
              </a:ext>
            </a:extLst>
          </p:cNvPr>
          <p:cNvPicPr>
            <a:picLocks noChangeAspect="1"/>
          </p:cNvPicPr>
          <p:nvPr/>
        </p:nvPicPr>
        <p:blipFill>
          <a:blip r:embed="rId2"/>
          <a:srcRect r="60878" b="-1"/>
          <a:stretch>
            <a:fillRect/>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53259"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sX0" fmla="*/ 0 w 4242816"/>
              <a:gd name="csY0" fmla="*/ 0 h 18288"/>
              <a:gd name="csX1" fmla="*/ 690973 w 4242816"/>
              <a:gd name="csY1" fmla="*/ 0 h 18288"/>
              <a:gd name="csX2" fmla="*/ 1212233 w 4242816"/>
              <a:gd name="csY2" fmla="*/ 0 h 18288"/>
              <a:gd name="csX3" fmla="*/ 1860778 w 4242816"/>
              <a:gd name="csY3" fmla="*/ 0 h 18288"/>
              <a:gd name="csX4" fmla="*/ 2424466 w 4242816"/>
              <a:gd name="csY4" fmla="*/ 0 h 18288"/>
              <a:gd name="csX5" fmla="*/ 3115439 w 4242816"/>
              <a:gd name="csY5" fmla="*/ 0 h 18288"/>
              <a:gd name="csX6" fmla="*/ 3636699 w 4242816"/>
              <a:gd name="csY6" fmla="*/ 0 h 18288"/>
              <a:gd name="csX7" fmla="*/ 4242816 w 4242816"/>
              <a:gd name="csY7" fmla="*/ 0 h 18288"/>
              <a:gd name="csX8" fmla="*/ 4242816 w 4242816"/>
              <a:gd name="csY8" fmla="*/ 18288 h 18288"/>
              <a:gd name="csX9" fmla="*/ 3636699 w 4242816"/>
              <a:gd name="csY9" fmla="*/ 18288 h 18288"/>
              <a:gd name="csX10" fmla="*/ 3030583 w 4242816"/>
              <a:gd name="csY10" fmla="*/ 18288 h 18288"/>
              <a:gd name="csX11" fmla="*/ 2466894 w 4242816"/>
              <a:gd name="csY11" fmla="*/ 18288 h 18288"/>
              <a:gd name="csX12" fmla="*/ 1988062 w 4242816"/>
              <a:gd name="csY12" fmla="*/ 18288 h 18288"/>
              <a:gd name="csX13" fmla="*/ 1466802 w 4242816"/>
              <a:gd name="csY13" fmla="*/ 18288 h 18288"/>
              <a:gd name="csX14" fmla="*/ 860686 w 4242816"/>
              <a:gd name="csY14" fmla="*/ 18288 h 18288"/>
              <a:gd name="csX15" fmla="*/ 0 w 4242816"/>
              <a:gd name="csY15" fmla="*/ 18288 h 18288"/>
              <a:gd name="csX16" fmla="*/ 0 w 4242816"/>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49" name="Footer Placeholder 3"/>
          <p:cNvSpPr>
            <a:spLocks noGrp="1"/>
          </p:cNvSpPr>
          <p:nvPr>
            <p:ph type="ftr" sz="quarter" idx="11"/>
          </p:nvPr>
        </p:nvSpPr>
        <p:spPr>
          <a:xfrm>
            <a:off x="4038600" y="6356350"/>
            <a:ext cx="41148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defRPr/>
            </a:pPr>
            <a:r>
              <a:rPr lang="en-US" sz="1200" kern="1200">
                <a:solidFill>
                  <a:prstClr val="black">
                    <a:tint val="75000"/>
                  </a:prstClr>
                </a:solidFill>
                <a:latin typeface="Calibri" panose="020F0502020204030204"/>
                <a:ea typeface="+mn-ea"/>
                <a:cs typeface="+mn-cs"/>
              </a:rPr>
              <a:t>© 2017  Naji Abi-Hashem, PhD</a:t>
            </a:r>
          </a:p>
        </p:txBody>
      </p:sp>
      <p:sp>
        <p:nvSpPr>
          <p:cNvPr id="53250" name="Slide Number Placeholder 4"/>
          <p:cNvSpPr>
            <a:spLocks noGrp="1"/>
          </p:cNvSpPr>
          <p:nvPr>
            <p:ph type="sldNum" sz="quarter" idx="12"/>
          </p:nvPr>
        </p:nvSpPr>
        <p:spPr>
          <a:xfrm>
            <a:off x="8610600" y="6356350"/>
            <a:ext cx="27432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defRPr/>
            </a:pPr>
            <a:fld id="{B1090EFA-3B6A-DB48-B7CC-E53ECB151AFD}" type="slidenum">
              <a:rPr lang="en-US" sz="1200">
                <a:solidFill>
                  <a:prstClr val="black">
                    <a:tint val="75000"/>
                  </a:prstClr>
                </a:solidFill>
                <a:latin typeface="Calibri" panose="020F0502020204030204"/>
                <a:ea typeface="+mn-ea"/>
                <a:cs typeface="+mn-cs"/>
              </a:rPr>
              <a:pPr>
                <a:spcAft>
                  <a:spcPts val="600"/>
                </a:spcAft>
                <a:defRPr/>
              </a:pPr>
              <a:t>20</a:t>
            </a:fld>
            <a:endParaRPr lang="en-US" sz="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513550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3251"/>
                                        </p:tgtEl>
                                        <p:attrNameLst>
                                          <p:attrName>style.visibility</p:attrName>
                                        </p:attrNameLst>
                                      </p:cBhvr>
                                      <p:to>
                                        <p:strVal val="visible"/>
                                      </p:to>
                                    </p:set>
                                    <p:animEffect transition="in" filter="fade">
                                      <p:cBhvr>
                                        <p:cTn id="7" dur="7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1965325" y="317501"/>
          <a:ext cx="8229600" cy="612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325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Footer Placeholder 2"/>
          <p:cNvSpPr>
            <a:spLocks noGrp="1"/>
          </p:cNvSpPr>
          <p:nvPr>
            <p:ph type="ftr"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100" i="1" dirty="0" err="1"/>
              <a:t>Naji</a:t>
            </a:r>
            <a:r>
              <a:rPr lang="en-US" sz="1100" i="1" dirty="0"/>
              <a:t> </a:t>
            </a:r>
            <a:r>
              <a:rPr lang="en-US" sz="1100" i="1" dirty="0" err="1"/>
              <a:t>Abi-Hashem</a:t>
            </a:r>
            <a:r>
              <a:rPr lang="en-US" sz="1100" i="1" dirty="0"/>
              <a:t>, PhD, © 2017</a:t>
            </a:r>
          </a:p>
        </p:txBody>
      </p:sp>
      <p:sp>
        <p:nvSpPr>
          <p:cNvPr id="5632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E207DB34-F933-4B42-A7EF-61C01AFE745D}" type="slidenum">
              <a:rPr lang="en-US" sz="1400"/>
              <a:pPr/>
              <a:t>22</a:t>
            </a:fld>
            <a:endParaRPr lang="en-US" sz="1400"/>
          </a:p>
        </p:txBody>
      </p:sp>
      <p:sp>
        <p:nvSpPr>
          <p:cNvPr id="56323" name="Oval 2"/>
          <p:cNvSpPr>
            <a:spLocks noChangeArrowheads="1"/>
          </p:cNvSpPr>
          <p:nvPr/>
        </p:nvSpPr>
        <p:spPr bwMode="auto">
          <a:xfrm>
            <a:off x="2286000" y="1758434"/>
            <a:ext cx="3200400" cy="2971800"/>
          </a:xfrm>
          <a:prstGeom prst="ellipse">
            <a:avLst/>
          </a:prstGeom>
          <a:solidFill>
            <a:schemeClr val="accent1">
              <a:lumMod val="40000"/>
              <a:lumOff val="60000"/>
              <a:alpha val="72156"/>
            </a:schemeClr>
          </a:solidFill>
          <a:ln w="9525">
            <a:solidFill>
              <a:schemeClr val="tx1"/>
            </a:solidFill>
            <a:round/>
            <a:headEnd/>
            <a:tailEnd/>
          </a:ln>
        </p:spPr>
        <p:txBody>
          <a:bodyPr wrap="none" anchor="ctr"/>
          <a:lstStyle/>
          <a:p>
            <a:pPr algn="ctr"/>
            <a:r>
              <a:rPr lang="en-US" sz="3200" b="1" i="1" dirty="0">
                <a:solidFill>
                  <a:srgbClr val="ED181E"/>
                </a:solidFill>
              </a:rPr>
              <a:t>Acute </a:t>
            </a:r>
          </a:p>
          <a:p>
            <a:pPr algn="ctr"/>
            <a:r>
              <a:rPr lang="en-US" sz="3200" b="1" i="1" dirty="0">
                <a:solidFill>
                  <a:srgbClr val="ED181E"/>
                </a:solidFill>
              </a:rPr>
              <a:t>Stress</a:t>
            </a:r>
            <a:endParaRPr lang="en-US" dirty="0">
              <a:solidFill>
                <a:srgbClr val="ED181E"/>
              </a:solidFill>
            </a:endParaRPr>
          </a:p>
        </p:txBody>
      </p:sp>
      <p:sp>
        <p:nvSpPr>
          <p:cNvPr id="56324" name="Oval 3"/>
          <p:cNvSpPr>
            <a:spLocks noChangeArrowheads="1"/>
          </p:cNvSpPr>
          <p:nvPr/>
        </p:nvSpPr>
        <p:spPr bwMode="auto">
          <a:xfrm>
            <a:off x="4724400" y="559316"/>
            <a:ext cx="3048000" cy="2895600"/>
          </a:xfrm>
          <a:prstGeom prst="ellipse">
            <a:avLst/>
          </a:prstGeom>
          <a:solidFill>
            <a:srgbClr val="FF65D3">
              <a:alpha val="43921"/>
            </a:srgbClr>
          </a:solidFill>
          <a:ln w="9525">
            <a:solidFill>
              <a:schemeClr val="tx1"/>
            </a:solidFill>
            <a:round/>
            <a:headEnd/>
            <a:tailEnd/>
          </a:ln>
        </p:spPr>
        <p:txBody>
          <a:bodyPr wrap="none" anchor="ctr"/>
          <a:lstStyle/>
          <a:p>
            <a:pPr algn="ctr"/>
            <a:r>
              <a:rPr lang="en-US" sz="3200" b="1" i="1" dirty="0">
                <a:solidFill>
                  <a:srgbClr val="1822CD"/>
                </a:solidFill>
              </a:rPr>
              <a:t>Burnout </a:t>
            </a:r>
          </a:p>
          <a:p>
            <a:pPr algn="ctr"/>
            <a:r>
              <a:rPr lang="en-US" sz="3200" b="1" i="1" dirty="0">
                <a:solidFill>
                  <a:srgbClr val="1822CD"/>
                </a:solidFill>
              </a:rPr>
              <a:t>Syndrome</a:t>
            </a:r>
          </a:p>
        </p:txBody>
      </p:sp>
      <p:sp>
        <p:nvSpPr>
          <p:cNvPr id="56325" name="Oval 4"/>
          <p:cNvSpPr>
            <a:spLocks noChangeArrowheads="1"/>
          </p:cNvSpPr>
          <p:nvPr/>
        </p:nvSpPr>
        <p:spPr bwMode="auto">
          <a:xfrm>
            <a:off x="6981825" y="1758434"/>
            <a:ext cx="3082925" cy="2971800"/>
          </a:xfrm>
          <a:prstGeom prst="ellipse">
            <a:avLst/>
          </a:prstGeom>
          <a:solidFill>
            <a:srgbClr val="FFBF56">
              <a:alpha val="70195"/>
            </a:srgbClr>
          </a:solidFill>
          <a:ln w="9525">
            <a:solidFill>
              <a:schemeClr val="tx1"/>
            </a:solidFill>
            <a:round/>
            <a:headEnd/>
            <a:tailEnd/>
          </a:ln>
        </p:spPr>
        <p:txBody>
          <a:bodyPr wrap="none" anchor="ctr"/>
          <a:lstStyle/>
          <a:p>
            <a:pPr algn="ctr"/>
            <a:r>
              <a:rPr lang="en-US" sz="3200" b="1" i="1" dirty="0">
                <a:solidFill>
                  <a:srgbClr val="187534"/>
                </a:solidFill>
              </a:rPr>
              <a:t>Clinical </a:t>
            </a:r>
          </a:p>
          <a:p>
            <a:pPr algn="ctr"/>
            <a:r>
              <a:rPr lang="en-US" sz="3200" b="1" i="1" dirty="0">
                <a:solidFill>
                  <a:srgbClr val="187534"/>
                </a:solidFill>
              </a:rPr>
              <a:t>Depression</a:t>
            </a:r>
          </a:p>
        </p:txBody>
      </p:sp>
      <p:sp>
        <p:nvSpPr>
          <p:cNvPr id="8" name="Oval 3"/>
          <p:cNvSpPr>
            <a:spLocks noChangeArrowheads="1"/>
          </p:cNvSpPr>
          <p:nvPr/>
        </p:nvSpPr>
        <p:spPr bwMode="auto">
          <a:xfrm>
            <a:off x="4724400" y="3130034"/>
            <a:ext cx="3048000" cy="2895600"/>
          </a:xfrm>
          <a:prstGeom prst="ellipse">
            <a:avLst/>
          </a:prstGeom>
          <a:solidFill>
            <a:schemeClr val="accent3">
              <a:lumMod val="75000"/>
              <a:alpha val="43921"/>
            </a:schemeClr>
          </a:solidFill>
          <a:ln w="9525">
            <a:solidFill>
              <a:schemeClr val="tx1"/>
            </a:solidFill>
            <a:round/>
            <a:headEnd/>
            <a:tailEnd/>
          </a:ln>
        </p:spPr>
        <p:txBody>
          <a:bodyPr wrap="none" anchor="ctr"/>
          <a:lstStyle/>
          <a:p>
            <a:pPr algn="ctr"/>
            <a:r>
              <a:rPr lang="en-US" sz="3200" b="1" i="1" dirty="0">
                <a:solidFill>
                  <a:srgbClr val="FF6600"/>
                </a:solidFill>
              </a:rPr>
              <a:t>Anxiety </a:t>
            </a:r>
          </a:p>
          <a:p>
            <a:pPr algn="ctr"/>
            <a:r>
              <a:rPr lang="en-US" sz="3200" b="1" i="1" dirty="0">
                <a:solidFill>
                  <a:srgbClr val="FF6600"/>
                </a:solidFill>
              </a:rPr>
              <a:t>Disorders</a:t>
            </a:r>
          </a:p>
        </p:txBody>
      </p:sp>
    </p:spTree>
    <p:extLst>
      <p:ext uri="{BB962C8B-B14F-4D97-AF65-F5344CB8AC3E}">
        <p14:creationId xmlns:p14="http://schemas.microsoft.com/office/powerpoint/2010/main" val="1221599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640080"/>
            <a:ext cx="6894576" cy="3566160"/>
          </a:xfrm>
        </p:spPr>
        <p:txBody>
          <a:bodyPr vert="horz" lIns="91440" tIns="45720" rIns="91440" bIns="45720" rtlCol="0" anchor="b">
            <a:normAutofit/>
          </a:bodyPr>
          <a:lstStyle/>
          <a:p>
            <a:r>
              <a:rPr lang="en-US" sz="1700" b="1"/>
              <a:t>All Helping Professionals are at Risk of</a:t>
            </a:r>
            <a:br>
              <a:rPr lang="en-US" sz="1700" b="1"/>
            </a:br>
            <a:r>
              <a:rPr lang="en-US" sz="1700" b="1"/>
              <a:t>Stress Related Conditions, </a:t>
            </a:r>
            <a:br>
              <a:rPr lang="en-US" sz="1700" b="1"/>
            </a:br>
            <a:r>
              <a:rPr lang="en-US" sz="1700" b="1"/>
              <a:t>Compassion Fatigue, </a:t>
            </a:r>
            <a:br>
              <a:rPr lang="en-US" sz="1700" b="1"/>
            </a:br>
            <a:r>
              <a:rPr lang="en-US" sz="1700" b="1"/>
              <a:t>Secondary Trauma,</a:t>
            </a:r>
            <a:br>
              <a:rPr lang="en-US" sz="1700" b="1"/>
            </a:br>
            <a:r>
              <a:rPr lang="en-US" sz="1700" b="1"/>
              <a:t>and Burnout Symptoms,</a:t>
            </a:r>
            <a:br>
              <a:rPr lang="en-US" sz="1700"/>
            </a:br>
            <a:br>
              <a:rPr lang="en-US" sz="1700" b="1"/>
            </a:br>
            <a:r>
              <a:rPr lang="en-US" sz="1700" b="1"/>
              <a:t>Which may interfere with their daily functioning, performance, inner harmony, competency, and relationships with colleagues and family.</a:t>
            </a:r>
            <a:br>
              <a:rPr lang="en-US" sz="1700" b="1"/>
            </a:br>
            <a:r>
              <a:rPr lang="en-US" sz="1700"/>
              <a:t>If unattended or untreated, </a:t>
            </a:r>
            <a:br>
              <a:rPr lang="en-US" sz="1700"/>
            </a:br>
            <a:r>
              <a:rPr lang="en-US" sz="1700"/>
              <a:t>these symptoms may develop into more serious diagnoses, like some form of </a:t>
            </a:r>
            <a:r>
              <a:rPr lang="en-US" sz="1700" b="1" i="1"/>
              <a:t>Clinical Depression , </a:t>
            </a:r>
            <a:br>
              <a:rPr lang="en-US" sz="1700" b="1" i="1"/>
            </a:br>
            <a:r>
              <a:rPr lang="en-US" sz="1700" b="1" i="1"/>
              <a:t>Anxiety Disorder, or other mental health issue</a:t>
            </a:r>
            <a:r>
              <a:rPr lang="en-US" sz="1700"/>
              <a:t>.</a:t>
            </a:r>
          </a:p>
        </p:txBody>
      </p:sp>
      <p:pic>
        <p:nvPicPr>
          <p:cNvPr id="5" name="Picture 4" descr="Hands-on top of each other">
            <a:extLst>
              <a:ext uri="{FF2B5EF4-FFF2-40B4-BE49-F238E27FC236}">
                <a16:creationId xmlns:a16="http://schemas.microsoft.com/office/drawing/2014/main" id="{843FE76E-81CC-71AE-CB7D-D588CAC3F873}"/>
              </a:ext>
            </a:extLst>
          </p:cNvPr>
          <p:cNvPicPr>
            <a:picLocks noChangeAspect="1"/>
          </p:cNvPicPr>
          <p:nvPr/>
        </p:nvPicPr>
        <p:blipFill>
          <a:blip r:embed="rId2"/>
          <a:srcRect l="58432" r="15733" b="1"/>
          <a:stretch>
            <a:fillRect/>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1"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sX0" fmla="*/ 0 w 4242816"/>
              <a:gd name="csY0" fmla="*/ 0 h 18288"/>
              <a:gd name="csX1" fmla="*/ 690973 w 4242816"/>
              <a:gd name="csY1" fmla="*/ 0 h 18288"/>
              <a:gd name="csX2" fmla="*/ 1212233 w 4242816"/>
              <a:gd name="csY2" fmla="*/ 0 h 18288"/>
              <a:gd name="csX3" fmla="*/ 1860778 w 4242816"/>
              <a:gd name="csY3" fmla="*/ 0 h 18288"/>
              <a:gd name="csX4" fmla="*/ 2424466 w 4242816"/>
              <a:gd name="csY4" fmla="*/ 0 h 18288"/>
              <a:gd name="csX5" fmla="*/ 3115439 w 4242816"/>
              <a:gd name="csY5" fmla="*/ 0 h 18288"/>
              <a:gd name="csX6" fmla="*/ 3636699 w 4242816"/>
              <a:gd name="csY6" fmla="*/ 0 h 18288"/>
              <a:gd name="csX7" fmla="*/ 4242816 w 4242816"/>
              <a:gd name="csY7" fmla="*/ 0 h 18288"/>
              <a:gd name="csX8" fmla="*/ 4242816 w 4242816"/>
              <a:gd name="csY8" fmla="*/ 18288 h 18288"/>
              <a:gd name="csX9" fmla="*/ 3636699 w 4242816"/>
              <a:gd name="csY9" fmla="*/ 18288 h 18288"/>
              <a:gd name="csX10" fmla="*/ 3030583 w 4242816"/>
              <a:gd name="csY10" fmla="*/ 18288 h 18288"/>
              <a:gd name="csX11" fmla="*/ 2466894 w 4242816"/>
              <a:gd name="csY11" fmla="*/ 18288 h 18288"/>
              <a:gd name="csX12" fmla="*/ 1988062 w 4242816"/>
              <a:gd name="csY12" fmla="*/ 18288 h 18288"/>
              <a:gd name="csX13" fmla="*/ 1466802 w 4242816"/>
              <a:gd name="csY13" fmla="*/ 18288 h 18288"/>
              <a:gd name="csX14" fmla="*/ 860686 w 4242816"/>
              <a:gd name="csY14" fmla="*/ 18288 h 18288"/>
              <a:gd name="csX15" fmla="*/ 0 w 4242816"/>
              <a:gd name="csY15" fmla="*/ 18288 h 18288"/>
              <a:gd name="csX16" fmla="*/ 0 w 4242816"/>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 2017 Naji Abi-Hashem, PhD</a:t>
            </a:r>
          </a:p>
        </p:txBody>
      </p:sp>
    </p:spTree>
    <p:extLst>
      <p:ext uri="{BB962C8B-B14F-4D97-AF65-F5344CB8AC3E}">
        <p14:creationId xmlns:p14="http://schemas.microsoft.com/office/powerpoint/2010/main" val="370774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555631" y="1441938"/>
            <a:ext cx="7080738" cy="3974124"/>
          </a:xfrm>
        </p:spPr>
        <p:txBody>
          <a:bodyPr>
            <a:normAutofit/>
          </a:bodyPr>
          <a:lstStyle/>
          <a:p>
            <a:pPr algn="ctr"/>
            <a:r>
              <a:rPr lang="en-US" sz="1800" b="1" i="1">
                <a:solidFill>
                  <a:schemeClr val="bg1">
                    <a:lumMod val="95000"/>
                    <a:lumOff val="5000"/>
                  </a:schemeClr>
                </a:solidFill>
              </a:rPr>
              <a:t>Response System to Stressful Situations</a:t>
            </a:r>
            <a:br>
              <a:rPr lang="en-US" sz="1800" b="1" i="1">
                <a:solidFill>
                  <a:schemeClr val="bg1">
                    <a:lumMod val="95000"/>
                    <a:lumOff val="5000"/>
                  </a:schemeClr>
                </a:solidFill>
              </a:rPr>
            </a:br>
            <a:r>
              <a:rPr lang="en-US" sz="1800" b="1" i="1">
                <a:solidFill>
                  <a:schemeClr val="bg1">
                    <a:lumMod val="95000"/>
                    <a:lumOff val="5000"/>
                  </a:schemeClr>
                </a:solidFill>
              </a:rPr>
              <a:t>Fight or Flight Reaction </a:t>
            </a:r>
            <a:br>
              <a:rPr lang="en-US" sz="1800" b="1" i="1">
                <a:solidFill>
                  <a:schemeClr val="bg1">
                    <a:lumMod val="95000"/>
                    <a:lumOff val="5000"/>
                  </a:schemeClr>
                </a:solidFill>
              </a:rPr>
            </a:br>
            <a:r>
              <a:rPr lang="en-US" sz="1800" b="1" i="1">
                <a:solidFill>
                  <a:schemeClr val="bg1">
                    <a:lumMod val="95000"/>
                    <a:lumOff val="5000"/>
                  </a:schemeClr>
                </a:solidFill>
              </a:rPr>
              <a:t>Stress Hormone “Cortisol”</a:t>
            </a:r>
            <a:br>
              <a:rPr lang="en-US" sz="1800">
                <a:solidFill>
                  <a:schemeClr val="bg1">
                    <a:lumMod val="95000"/>
                    <a:lumOff val="5000"/>
                  </a:schemeClr>
                </a:solidFill>
              </a:rPr>
            </a:br>
            <a:br>
              <a:rPr lang="en-US" sz="1800">
                <a:solidFill>
                  <a:schemeClr val="bg1">
                    <a:lumMod val="95000"/>
                    <a:lumOff val="5000"/>
                  </a:schemeClr>
                </a:solidFill>
              </a:rPr>
            </a:br>
            <a:r>
              <a:rPr lang="en-US" sz="1800" b="1">
                <a:solidFill>
                  <a:schemeClr val="bg1">
                    <a:lumMod val="95000"/>
                    <a:lumOff val="5000"/>
                  </a:schemeClr>
                </a:solidFill>
              </a:rPr>
              <a:t>Cortisol</a:t>
            </a:r>
            <a:r>
              <a:rPr lang="en-US" sz="1800">
                <a:solidFill>
                  <a:schemeClr val="bg1">
                    <a:lumMod val="95000"/>
                    <a:lumOff val="5000"/>
                  </a:schemeClr>
                </a:solidFill>
              </a:rPr>
              <a:t> alters your immune system and suppresses the digestive function, reproductive system, and growth processes. This natural alarm is complex, and it communicates with regions of your brain, that control mood, motivation, and fear. </a:t>
            </a:r>
            <a:br>
              <a:rPr lang="en-US" sz="1800">
                <a:solidFill>
                  <a:schemeClr val="bg1">
                    <a:lumMod val="95000"/>
                    <a:lumOff val="5000"/>
                  </a:schemeClr>
                </a:solidFill>
              </a:rPr>
            </a:br>
            <a:r>
              <a:rPr lang="en-US" sz="1800">
                <a:solidFill>
                  <a:schemeClr val="bg1">
                    <a:lumMod val="95000"/>
                    <a:lumOff val="5000"/>
                  </a:schemeClr>
                </a:solidFill>
              </a:rPr>
              <a:t>Through a combination of nerve and hormonal signals, your adrenal glands (which are located atop your kidneys) begin releasing a surge of hormones, including adrenaline and cortisol.</a:t>
            </a:r>
            <a:br>
              <a:rPr lang="en-US" sz="1800">
                <a:solidFill>
                  <a:schemeClr val="bg1">
                    <a:lumMod val="95000"/>
                    <a:lumOff val="5000"/>
                  </a:schemeClr>
                </a:solidFill>
              </a:rPr>
            </a:br>
            <a:br>
              <a:rPr lang="en-US" sz="1800">
                <a:solidFill>
                  <a:schemeClr val="bg1">
                    <a:lumMod val="95000"/>
                    <a:lumOff val="5000"/>
                  </a:schemeClr>
                </a:solidFill>
              </a:rPr>
            </a:br>
            <a:r>
              <a:rPr lang="en-US" sz="1800">
                <a:solidFill>
                  <a:schemeClr val="bg1">
                    <a:lumMod val="95000"/>
                    <a:lumOff val="5000"/>
                  </a:schemeClr>
                </a:solidFill>
              </a:rPr>
              <a:t>The long-term activation of this stress-response system — </a:t>
            </a:r>
            <a:br>
              <a:rPr lang="en-US" sz="1800">
                <a:solidFill>
                  <a:schemeClr val="bg1">
                    <a:lumMod val="95000"/>
                    <a:lumOff val="5000"/>
                  </a:schemeClr>
                </a:solidFill>
              </a:rPr>
            </a:br>
            <a:r>
              <a:rPr lang="en-US" sz="1800">
                <a:solidFill>
                  <a:schemeClr val="bg1">
                    <a:lumMod val="95000"/>
                    <a:lumOff val="5000"/>
                  </a:schemeClr>
                </a:solidFill>
              </a:rPr>
              <a:t>and the overexposure to cortisol and other stress hormones — can disrupt almost all your body's functions.</a:t>
            </a:r>
          </a:p>
        </p:txBody>
      </p:sp>
      <p:sp>
        <p:nvSpPr>
          <p:cNvPr id="3" name="Footer Placeholder 2"/>
          <p:cNvSpPr>
            <a:spLocks noGrp="1"/>
          </p:cNvSpPr>
          <p:nvPr>
            <p:ph type="ftr" sz="quarter" idx="11"/>
          </p:nvPr>
        </p:nvSpPr>
        <p:spPr>
          <a:xfrm>
            <a:off x="3892062" y="6199632"/>
            <a:ext cx="4407876" cy="365125"/>
          </a:xfrm>
        </p:spPr>
        <p:txBody>
          <a:bodyPr>
            <a:normAutofit/>
          </a:bodyPr>
          <a:lstStyle/>
          <a:p>
            <a:pPr>
              <a:spcAft>
                <a:spcPts val="600"/>
              </a:spcAft>
            </a:pPr>
            <a:r>
              <a:rPr lang="en-US" sz="1100">
                <a:solidFill>
                  <a:schemeClr val="bg1">
                    <a:alpha val="80000"/>
                  </a:schemeClr>
                </a:solidFill>
              </a:rPr>
              <a:t>© 2017 Naji Abi-Hashem, PhD</a:t>
            </a:r>
          </a:p>
        </p:txBody>
      </p:sp>
    </p:spTree>
    <p:extLst>
      <p:ext uri="{BB962C8B-B14F-4D97-AF65-F5344CB8AC3E}">
        <p14:creationId xmlns:p14="http://schemas.microsoft.com/office/powerpoint/2010/main" val="7299510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FBBD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899586" y="643467"/>
            <a:ext cx="3300871" cy="2475653"/>
          </a:xfrm>
          <a:prstGeom prst="rect">
            <a:avLst/>
          </a:prstGeom>
        </p:spPr>
      </p:pic>
      <p:sp>
        <p:nvSpPr>
          <p:cNvPr id="23" name="Rectangle 22">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FBBD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841879" y="3748194"/>
            <a:ext cx="3416285" cy="2471631"/>
          </a:xfrm>
          <a:prstGeom prst="rect">
            <a:avLst/>
          </a:prstGeom>
        </p:spPr>
      </p:pic>
      <p:sp>
        <p:nvSpPr>
          <p:cNvPr id="25" name="Rectangle 24">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5386473" y="650497"/>
            <a:ext cx="5926666" cy="5571066"/>
          </a:xfrm>
          <a:prstGeom prst="rect">
            <a:avLst/>
          </a:prstGeom>
        </p:spPr>
      </p:pic>
    </p:spTree>
    <p:extLst>
      <p:ext uri="{BB962C8B-B14F-4D97-AF65-F5344CB8AC3E}">
        <p14:creationId xmlns:p14="http://schemas.microsoft.com/office/powerpoint/2010/main" val="2190005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a:xfrm rot="5400000">
            <a:off x="-1828800" y="2002536"/>
            <a:ext cx="4114800" cy="365125"/>
          </a:xfrm>
        </p:spPr>
        <p:txBody>
          <a:bodyPr>
            <a:normAutofit/>
          </a:bodyPr>
          <a:lstStyle/>
          <a:p>
            <a:pPr algn="l">
              <a:lnSpc>
                <a:spcPct val="90000"/>
              </a:lnSpc>
              <a:spcAft>
                <a:spcPts val="600"/>
              </a:spcAft>
            </a:pPr>
            <a:r>
              <a:rPr lang="en-US" sz="900">
                <a:solidFill>
                  <a:srgbClr val="FFFFFF"/>
                </a:solidFill>
              </a:rPr>
              <a:t>Source:  https://www.slideshare.net/shwetasagar02/preventing-burnout-ppt</a:t>
            </a:r>
          </a:p>
        </p:txBody>
      </p:sp>
      <p:pic>
        <p:nvPicPr>
          <p:cNvPr id="3" name="Picture 2"/>
          <p:cNvPicPr>
            <a:picLocks noChangeAspect="1"/>
          </p:cNvPicPr>
          <p:nvPr/>
        </p:nvPicPr>
        <p:blipFill>
          <a:blip r:embed="rId2"/>
          <a:stretch>
            <a:fillRect/>
          </a:stretch>
        </p:blipFill>
        <p:spPr>
          <a:xfrm>
            <a:off x="2133599" y="457200"/>
            <a:ext cx="7924801" cy="5943600"/>
          </a:xfrm>
          <a:prstGeom prst="rect">
            <a:avLst/>
          </a:prstGeom>
        </p:spPr>
      </p:pic>
    </p:spTree>
    <p:extLst>
      <p:ext uri="{BB962C8B-B14F-4D97-AF65-F5344CB8AC3E}">
        <p14:creationId xmlns:p14="http://schemas.microsoft.com/office/powerpoint/2010/main" val="3129997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555631" y="1441938"/>
            <a:ext cx="7080738" cy="3974124"/>
          </a:xfrm>
        </p:spPr>
        <p:txBody>
          <a:bodyPr>
            <a:normAutofit/>
          </a:bodyPr>
          <a:lstStyle/>
          <a:p>
            <a:pPr lvl="0" algn="ctr"/>
            <a:r>
              <a:rPr lang="en-US" sz="1800" b="1" i="1">
                <a:solidFill>
                  <a:schemeClr val="bg1">
                    <a:lumMod val="95000"/>
                    <a:lumOff val="5000"/>
                  </a:schemeClr>
                </a:solidFill>
              </a:rPr>
              <a:t>Burnout can cause significant physical, emotional, </a:t>
            </a:r>
            <a:br>
              <a:rPr lang="en-US" sz="1800" b="1" i="1">
                <a:solidFill>
                  <a:schemeClr val="bg1">
                    <a:lumMod val="95000"/>
                    <a:lumOff val="5000"/>
                  </a:schemeClr>
                </a:solidFill>
              </a:rPr>
            </a:br>
            <a:r>
              <a:rPr lang="en-US" sz="1800" b="1" i="1">
                <a:solidFill>
                  <a:schemeClr val="bg1">
                    <a:lumMod val="95000"/>
                    <a:lumOff val="5000"/>
                  </a:schemeClr>
                </a:solidFill>
              </a:rPr>
              <a:t>psychological, and spiritual damage to people.</a:t>
            </a:r>
            <a:br>
              <a:rPr lang="en-US" sz="1800" b="1" i="1">
                <a:solidFill>
                  <a:schemeClr val="bg1">
                    <a:lumMod val="95000"/>
                    <a:lumOff val="5000"/>
                  </a:schemeClr>
                </a:solidFill>
              </a:rPr>
            </a:br>
            <a:br>
              <a:rPr lang="en-US" sz="1800">
                <a:solidFill>
                  <a:schemeClr val="bg1">
                    <a:lumMod val="95000"/>
                    <a:lumOff val="5000"/>
                  </a:schemeClr>
                </a:solidFill>
              </a:rPr>
            </a:br>
            <a:r>
              <a:rPr lang="en-US" sz="1800" b="1">
                <a:solidFill>
                  <a:schemeClr val="bg1">
                    <a:lumMod val="95000"/>
                    <a:lumOff val="5000"/>
                  </a:schemeClr>
                </a:solidFill>
              </a:rPr>
              <a:t>Emotional signs and symptoms of burnout</a:t>
            </a:r>
            <a:br>
              <a:rPr lang="en-US" sz="1800" b="1">
                <a:solidFill>
                  <a:schemeClr val="bg1">
                    <a:lumMod val="95000"/>
                    <a:lumOff val="5000"/>
                  </a:schemeClr>
                </a:solidFill>
              </a:rPr>
            </a:br>
            <a:r>
              <a:rPr lang="en-US" sz="1800">
                <a:solidFill>
                  <a:schemeClr val="bg1">
                    <a:lumMod val="95000"/>
                    <a:lumOff val="5000"/>
                  </a:schemeClr>
                </a:solidFill>
              </a:rPr>
              <a:t>Sense of failure and self-doubt</a:t>
            </a:r>
            <a:br>
              <a:rPr lang="en-US" sz="1800">
                <a:solidFill>
                  <a:schemeClr val="bg1">
                    <a:lumMod val="95000"/>
                    <a:lumOff val="5000"/>
                  </a:schemeClr>
                </a:solidFill>
              </a:rPr>
            </a:br>
            <a:r>
              <a:rPr lang="en-US" sz="1800">
                <a:solidFill>
                  <a:schemeClr val="bg1">
                    <a:lumMod val="95000"/>
                    <a:lumOff val="5000"/>
                  </a:schemeClr>
                </a:solidFill>
              </a:rPr>
              <a:t>Becoming helpless, trapped, and defeated</a:t>
            </a:r>
            <a:br>
              <a:rPr lang="en-US" sz="1800">
                <a:solidFill>
                  <a:schemeClr val="bg1">
                    <a:lumMod val="95000"/>
                    <a:lumOff val="5000"/>
                  </a:schemeClr>
                </a:solidFill>
              </a:rPr>
            </a:br>
            <a:r>
              <a:rPr lang="en-US" sz="1800">
                <a:solidFill>
                  <a:schemeClr val="bg1">
                    <a:lumMod val="95000"/>
                    <a:lumOff val="5000"/>
                  </a:schemeClr>
                </a:solidFill>
              </a:rPr>
              <a:t>Detachment, feeling alone in the world</a:t>
            </a:r>
            <a:br>
              <a:rPr lang="en-US" sz="1800">
                <a:solidFill>
                  <a:schemeClr val="bg1">
                    <a:lumMod val="95000"/>
                    <a:lumOff val="5000"/>
                  </a:schemeClr>
                </a:solidFill>
              </a:rPr>
            </a:br>
            <a:r>
              <a:rPr lang="en-US" sz="1800">
                <a:solidFill>
                  <a:schemeClr val="bg1">
                    <a:lumMod val="95000"/>
                    <a:lumOff val="5000"/>
                  </a:schemeClr>
                </a:solidFill>
              </a:rPr>
              <a:t>Increasing attitude of cynicism and negative outlook</a:t>
            </a:r>
            <a:br>
              <a:rPr lang="en-US" sz="1800">
                <a:solidFill>
                  <a:schemeClr val="bg1">
                    <a:lumMod val="95000"/>
                    <a:lumOff val="5000"/>
                  </a:schemeClr>
                </a:solidFill>
              </a:rPr>
            </a:br>
            <a:r>
              <a:rPr lang="en-US" sz="1800">
                <a:solidFill>
                  <a:schemeClr val="bg1">
                    <a:lumMod val="95000"/>
                    <a:lumOff val="5000"/>
                  </a:schemeClr>
                </a:solidFill>
              </a:rPr>
              <a:t>Sense of apathy &amp; Decreased satisfaction and fulfillment in life </a:t>
            </a:r>
            <a:r>
              <a:rPr lang="mr-IN" sz="1800">
                <a:solidFill>
                  <a:schemeClr val="bg1">
                    <a:lumMod val="95000"/>
                    <a:lumOff val="5000"/>
                  </a:schemeClr>
                </a:solidFill>
              </a:rPr>
              <a:t>…</a:t>
            </a:r>
            <a:br>
              <a:rPr lang="en-US" sz="1800">
                <a:solidFill>
                  <a:schemeClr val="bg1">
                    <a:lumMod val="95000"/>
                    <a:lumOff val="5000"/>
                  </a:schemeClr>
                </a:solidFill>
              </a:rPr>
            </a:br>
            <a:br>
              <a:rPr lang="en-US" sz="1800">
                <a:solidFill>
                  <a:schemeClr val="bg1">
                    <a:lumMod val="95000"/>
                    <a:lumOff val="5000"/>
                  </a:schemeClr>
                </a:solidFill>
              </a:rPr>
            </a:br>
            <a:r>
              <a:rPr lang="en-US" sz="1800" b="1">
                <a:solidFill>
                  <a:schemeClr val="bg1">
                    <a:lumMod val="95000"/>
                    <a:lumOff val="5000"/>
                  </a:schemeClr>
                </a:solidFill>
              </a:rPr>
              <a:t>Spiritual signs and symptoms of burnout</a:t>
            </a:r>
            <a:br>
              <a:rPr lang="en-US" sz="1800">
                <a:solidFill>
                  <a:schemeClr val="bg1">
                    <a:lumMod val="95000"/>
                    <a:lumOff val="5000"/>
                  </a:schemeClr>
                </a:solidFill>
              </a:rPr>
            </a:br>
            <a:r>
              <a:rPr lang="en-US" sz="1800">
                <a:solidFill>
                  <a:schemeClr val="bg1">
                    <a:lumMod val="95000"/>
                    <a:lumOff val="5000"/>
                  </a:schemeClr>
                </a:solidFill>
              </a:rPr>
              <a:t>Sense of Hopelessness</a:t>
            </a:r>
            <a:br>
              <a:rPr lang="en-US" sz="1800">
                <a:solidFill>
                  <a:schemeClr val="bg1">
                    <a:lumMod val="95000"/>
                    <a:lumOff val="5000"/>
                  </a:schemeClr>
                </a:solidFill>
              </a:rPr>
            </a:br>
            <a:r>
              <a:rPr lang="en-US" sz="1800">
                <a:solidFill>
                  <a:schemeClr val="bg1">
                    <a:lumMod val="95000"/>
                    <a:lumOff val="5000"/>
                  </a:schemeClr>
                </a:solidFill>
              </a:rPr>
              <a:t>Loss of Purpose and Meaning in Life</a:t>
            </a:r>
            <a:br>
              <a:rPr lang="en-US" sz="1800">
                <a:solidFill>
                  <a:schemeClr val="bg1">
                    <a:lumMod val="95000"/>
                    <a:lumOff val="5000"/>
                  </a:schemeClr>
                </a:solidFill>
              </a:rPr>
            </a:br>
            <a:r>
              <a:rPr lang="en-US" sz="1800">
                <a:solidFill>
                  <a:schemeClr val="bg1">
                    <a:lumMod val="95000"/>
                    <a:lumOff val="5000"/>
                  </a:schemeClr>
                </a:solidFill>
              </a:rPr>
              <a:t>Inability to meditate or worship or practice spirituality</a:t>
            </a:r>
            <a:br>
              <a:rPr lang="en-US" sz="1800">
                <a:solidFill>
                  <a:schemeClr val="bg1">
                    <a:lumMod val="95000"/>
                    <a:lumOff val="5000"/>
                  </a:schemeClr>
                </a:solidFill>
              </a:rPr>
            </a:br>
            <a:r>
              <a:rPr lang="en-US" sz="1800">
                <a:solidFill>
                  <a:schemeClr val="bg1">
                    <a:lumMod val="95000"/>
                    <a:lumOff val="5000"/>
                  </a:schemeClr>
                </a:solidFill>
              </a:rPr>
              <a:t>Crisis of Faith and Distance oneself from the Divine and God </a:t>
            </a:r>
            <a:r>
              <a:rPr lang="mr-IN" sz="1800">
                <a:solidFill>
                  <a:schemeClr val="bg1">
                    <a:lumMod val="95000"/>
                    <a:lumOff val="5000"/>
                  </a:schemeClr>
                </a:solidFill>
              </a:rPr>
              <a:t>…</a:t>
            </a:r>
            <a:endParaRPr lang="en-US" sz="1800">
              <a:solidFill>
                <a:schemeClr val="bg1">
                  <a:lumMod val="95000"/>
                  <a:lumOff val="5000"/>
                </a:schemeClr>
              </a:solidFill>
            </a:endParaRPr>
          </a:p>
        </p:txBody>
      </p:sp>
      <p:sp>
        <p:nvSpPr>
          <p:cNvPr id="3" name="Footer Placeholder 2"/>
          <p:cNvSpPr>
            <a:spLocks noGrp="1"/>
          </p:cNvSpPr>
          <p:nvPr>
            <p:ph type="ftr" sz="quarter" idx="11"/>
          </p:nvPr>
        </p:nvSpPr>
        <p:spPr>
          <a:xfrm>
            <a:off x="3892062" y="6199632"/>
            <a:ext cx="4407876" cy="365125"/>
          </a:xfrm>
        </p:spPr>
        <p:txBody>
          <a:bodyPr>
            <a:normAutofit/>
          </a:bodyPr>
          <a:lstStyle/>
          <a:p>
            <a:pPr>
              <a:spcAft>
                <a:spcPts val="600"/>
              </a:spcAft>
            </a:pPr>
            <a:r>
              <a:rPr lang="en-US" sz="1100">
                <a:solidFill>
                  <a:schemeClr val="bg1">
                    <a:alpha val="80000"/>
                  </a:schemeClr>
                </a:solidFill>
              </a:rPr>
              <a:t>© 2017 Naji Abi-Hashem, PhD</a:t>
            </a:r>
          </a:p>
        </p:txBody>
      </p:sp>
    </p:spTree>
    <p:extLst>
      <p:ext uri="{BB962C8B-B14F-4D97-AF65-F5344CB8AC3E}">
        <p14:creationId xmlns:p14="http://schemas.microsoft.com/office/powerpoint/2010/main" val="36933187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687737" y="1384295"/>
            <a:ext cx="4605340" cy="4462463"/>
          </a:xfrm>
        </p:spPr>
        <p:txBody>
          <a:bodyPr vert="horz" lIns="91440" tIns="45720" rIns="91440" bIns="45720" rtlCol="0" anchor="b">
            <a:noAutofit/>
          </a:bodyPr>
          <a:lstStyle/>
          <a:p>
            <a:r>
              <a:rPr lang="en-US" sz="2400" b="1" i="1" dirty="0">
                <a:ln/>
                <a:solidFill>
                  <a:schemeClr val="bg1"/>
                </a:solidFill>
              </a:rPr>
              <a:t>Some Behavioral Signs of Burnout</a:t>
            </a:r>
            <a:br>
              <a:rPr lang="en-US" sz="2400" b="1" dirty="0">
                <a:ln/>
                <a:solidFill>
                  <a:schemeClr val="bg1"/>
                </a:solidFill>
              </a:rPr>
            </a:br>
            <a:br>
              <a:rPr lang="en-US" sz="2400" b="1" dirty="0">
                <a:ln/>
                <a:solidFill>
                  <a:schemeClr val="bg1"/>
                </a:solidFill>
              </a:rPr>
            </a:br>
            <a:r>
              <a:rPr lang="en-US" sz="2400" dirty="0">
                <a:ln/>
                <a:solidFill>
                  <a:schemeClr val="bg1"/>
                </a:solidFill>
              </a:rPr>
              <a:t>Withdrawing from responsibilities</a:t>
            </a:r>
            <a:br>
              <a:rPr lang="en-US" sz="2400" dirty="0">
                <a:ln/>
                <a:solidFill>
                  <a:schemeClr val="bg1"/>
                </a:solidFill>
              </a:rPr>
            </a:br>
            <a:r>
              <a:rPr lang="en-US" sz="2400" dirty="0">
                <a:ln/>
                <a:solidFill>
                  <a:schemeClr val="bg1"/>
                </a:solidFill>
              </a:rPr>
              <a:t>Isolating yourself from others</a:t>
            </a:r>
            <a:br>
              <a:rPr lang="en-US" sz="2400" dirty="0">
                <a:ln/>
                <a:solidFill>
                  <a:schemeClr val="bg1"/>
                </a:solidFill>
              </a:rPr>
            </a:br>
            <a:r>
              <a:rPr lang="en-US" sz="2400" dirty="0">
                <a:ln/>
                <a:solidFill>
                  <a:schemeClr val="bg1"/>
                </a:solidFill>
              </a:rPr>
              <a:t>Taking longer to get things done</a:t>
            </a:r>
            <a:br>
              <a:rPr lang="en-US" sz="2400" dirty="0">
                <a:ln/>
                <a:solidFill>
                  <a:schemeClr val="bg1"/>
                </a:solidFill>
              </a:rPr>
            </a:br>
            <a:r>
              <a:rPr lang="en-US" sz="2400" dirty="0">
                <a:ln/>
                <a:solidFill>
                  <a:schemeClr val="bg1"/>
                </a:solidFill>
              </a:rPr>
              <a:t>Using food, drugs, or alcohol to cope</a:t>
            </a:r>
            <a:br>
              <a:rPr lang="en-US" sz="2400" dirty="0">
                <a:ln/>
                <a:solidFill>
                  <a:schemeClr val="bg1"/>
                </a:solidFill>
              </a:rPr>
            </a:br>
            <a:r>
              <a:rPr lang="en-US" sz="2400" dirty="0">
                <a:ln/>
                <a:solidFill>
                  <a:schemeClr val="bg1"/>
                </a:solidFill>
              </a:rPr>
              <a:t>Taking out your frustrations on others</a:t>
            </a:r>
            <a:br>
              <a:rPr lang="en-US" sz="2400" dirty="0">
                <a:ln/>
                <a:solidFill>
                  <a:schemeClr val="bg1"/>
                </a:solidFill>
              </a:rPr>
            </a:br>
            <a:r>
              <a:rPr lang="en-US" sz="2400" dirty="0">
                <a:ln/>
                <a:solidFill>
                  <a:schemeClr val="bg1"/>
                </a:solidFill>
              </a:rPr>
              <a:t>Skipping work or coming in late and leaving early</a:t>
            </a:r>
            <a:br>
              <a:rPr lang="en-US" sz="2400" dirty="0">
                <a:ln/>
                <a:solidFill>
                  <a:schemeClr val="bg1"/>
                </a:solidFill>
              </a:rPr>
            </a:br>
            <a:r>
              <a:rPr lang="en-US" sz="2400" dirty="0">
                <a:ln/>
                <a:solidFill>
                  <a:schemeClr val="bg1"/>
                </a:solidFill>
              </a:rPr>
              <a:t>Experiencing irritability and over-reactions</a:t>
            </a:r>
            <a:br>
              <a:rPr lang="en-US" sz="2400" dirty="0">
                <a:ln/>
                <a:solidFill>
                  <a:schemeClr val="bg1"/>
                </a:solidFill>
              </a:rPr>
            </a:br>
            <a:r>
              <a:rPr lang="en-US" sz="2400" dirty="0">
                <a:ln/>
                <a:solidFill>
                  <a:schemeClr val="bg1"/>
                </a:solidFill>
              </a:rPr>
              <a:t>Developing unhealthy habits and coping styles</a:t>
            </a:r>
          </a:p>
        </p:txBody>
      </p:sp>
      <p:pic>
        <p:nvPicPr>
          <p:cNvPr id="10" name="Picture 9" descr="168646896-300x200.jpg"/>
          <p:cNvPicPr>
            <a:picLocks noChangeAspect="1"/>
          </p:cNvPicPr>
          <p:nvPr/>
        </p:nvPicPr>
        <p:blipFill>
          <a:blip r:embed="rId2">
            <a:alphaModFix/>
            <a:extLst>
              <a:ext uri="{28A0092B-C50C-407E-A947-70E740481C1C}">
                <a14:useLocalDpi xmlns:a14="http://schemas.microsoft.com/office/drawing/2010/main" val="0"/>
              </a:ext>
            </a:extLst>
          </a:blip>
          <a:srcRect r="16833" b="-1"/>
          <a:stretch>
            <a:fillRect/>
          </a:stretch>
        </p:blipFill>
        <p:spPr>
          <a:xfrm>
            <a:off x="473874" y="1057275"/>
            <a:ext cx="5917401" cy="4743450"/>
          </a:xfrm>
          <a:prstGeom prst="rect">
            <a:avLst/>
          </a:prstGeom>
        </p:spPr>
      </p:pic>
      <p:sp>
        <p:nvSpPr>
          <p:cNvPr id="17" name="Rectangle 16">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chemeClr val="bg1">
                    <a:lumMod val="50000"/>
                  </a:schemeClr>
                </a:solidFill>
                <a:latin typeface="Calibri" panose="020F0502020204030204"/>
                <a:ea typeface="+mn-ea"/>
                <a:cs typeface="+mn-cs"/>
              </a:rPr>
              <a:t>© 2017 Naji Abi-Hashem, PhD</a:t>
            </a:r>
          </a:p>
        </p:txBody>
      </p:sp>
      <p:sp>
        <p:nvSpPr>
          <p:cNvPr id="19" name="Rectangle 18">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021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83594" y="6356351"/>
            <a:ext cx="5613755" cy="365125"/>
          </a:xfrm>
        </p:spPr>
        <p:txBody>
          <a:bodyPr/>
          <a:lstStyle/>
          <a:p>
            <a:r>
              <a:rPr lang="en-US" b="1" i="1" dirty="0">
                <a:solidFill>
                  <a:srgbClr val="000090"/>
                </a:solidFill>
              </a:rPr>
              <a:t>Source:   https://</a:t>
            </a:r>
            <a:r>
              <a:rPr lang="en-US" b="1" i="1" dirty="0" err="1">
                <a:solidFill>
                  <a:srgbClr val="000090"/>
                </a:solidFill>
              </a:rPr>
              <a:t>www.slideshare.net</a:t>
            </a:r>
            <a:r>
              <a:rPr lang="en-US" b="1" i="1" dirty="0">
                <a:solidFill>
                  <a:srgbClr val="000090"/>
                </a:solidFill>
              </a:rPr>
              <a:t>/</a:t>
            </a:r>
            <a:r>
              <a:rPr lang="en-US" b="1" i="1" dirty="0" err="1">
                <a:solidFill>
                  <a:srgbClr val="000090"/>
                </a:solidFill>
              </a:rPr>
              <a:t>pinkiinsan</a:t>
            </a:r>
            <a:r>
              <a:rPr lang="en-US" b="1" i="1" dirty="0">
                <a:solidFill>
                  <a:srgbClr val="000090"/>
                </a:solidFill>
              </a:rPr>
              <a:t>/burnout-11538098</a:t>
            </a:r>
          </a:p>
        </p:txBody>
      </p:sp>
      <p:pic>
        <p:nvPicPr>
          <p:cNvPr id="3" name="Picture 2"/>
          <p:cNvPicPr>
            <a:picLocks noChangeAspect="1"/>
          </p:cNvPicPr>
          <p:nvPr/>
        </p:nvPicPr>
        <p:blipFill>
          <a:blip r:embed="rId2"/>
          <a:stretch>
            <a:fillRect/>
          </a:stretch>
        </p:blipFill>
        <p:spPr>
          <a:xfrm>
            <a:off x="2858811" y="966830"/>
            <a:ext cx="6385907" cy="4789431"/>
          </a:xfrm>
          <a:prstGeom prst="rect">
            <a:avLst/>
          </a:prstGeom>
        </p:spPr>
      </p:pic>
    </p:spTree>
    <p:extLst>
      <p:ext uri="{BB962C8B-B14F-4D97-AF65-F5344CB8AC3E}">
        <p14:creationId xmlns:p14="http://schemas.microsoft.com/office/powerpoint/2010/main" val="1525256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tick figure families holding hands">
            <a:extLst>
              <a:ext uri="{FF2B5EF4-FFF2-40B4-BE49-F238E27FC236}">
                <a16:creationId xmlns:a16="http://schemas.microsoft.com/office/drawing/2014/main" id="{BDBAA6CF-0E76-45B4-C042-03552842CD22}"/>
              </a:ext>
            </a:extLst>
          </p:cNvPr>
          <p:cNvPicPr>
            <a:picLocks noChangeAspect="1"/>
          </p:cNvPicPr>
          <p:nvPr/>
        </p:nvPicPr>
        <p:blipFill>
          <a:blip r:embed="rId2"/>
          <a:srcRect l="18117" r="2666"/>
          <a:stretch>
            <a:fillRect/>
          </a:stretch>
        </p:blipFill>
        <p:spPr>
          <a:xfrm>
            <a:off x="4038599" y="10"/>
            <a:ext cx="8160026" cy="6875809"/>
          </a:xfrm>
          <a:prstGeom prst="rect">
            <a:avLst/>
          </a:prstGeom>
        </p:spPr>
      </p:pic>
      <p:sp>
        <p:nvSpPr>
          <p:cNvPr id="16" name="Freeform: Shape 1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2">
            <a:extLst>
              <a:ext uri="{FF2B5EF4-FFF2-40B4-BE49-F238E27FC236}">
                <a16:creationId xmlns:a16="http://schemas.microsoft.com/office/drawing/2014/main" id="{D3D513EE-605C-5165-9ED2-01AC7A5315B0}"/>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000">
                <a:solidFill>
                  <a:srgbClr val="FFFFFF"/>
                </a:solidFill>
              </a:rPr>
              <a:t>Client / their families </a:t>
            </a:r>
          </a:p>
        </p:txBody>
      </p:sp>
      <p:sp>
        <p:nvSpPr>
          <p:cNvPr id="4" name="Text Placeholder 3">
            <a:extLst>
              <a:ext uri="{FF2B5EF4-FFF2-40B4-BE49-F238E27FC236}">
                <a16:creationId xmlns:a16="http://schemas.microsoft.com/office/drawing/2014/main" id="{20B308E0-8031-C94A-D2C3-009FD594B979}"/>
              </a:ext>
            </a:extLst>
          </p:cNvPr>
          <p:cNvSpPr>
            <a:spLocks noGrp="1"/>
          </p:cNvSpPr>
          <p:nvPr>
            <p:ph type="body" idx="1"/>
          </p:nvPr>
        </p:nvSpPr>
        <p:spPr>
          <a:xfrm>
            <a:off x="777922" y="743803"/>
            <a:ext cx="2808844" cy="1382392"/>
          </a:xfrm>
        </p:spPr>
        <p:txBody>
          <a:bodyPr vert="horz" lIns="91440" tIns="45720" rIns="91440" bIns="45720" rtlCol="0" anchor="b">
            <a:normAutofit/>
          </a:bodyPr>
          <a:lstStyle/>
          <a:p>
            <a:pPr algn="r"/>
            <a:r>
              <a:rPr lang="en-US" sz="2000">
                <a:solidFill>
                  <a:srgbClr val="FFFFFF"/>
                </a:solidFill>
              </a:rPr>
              <a:t>Distress and supports </a:t>
            </a:r>
          </a:p>
        </p:txBody>
      </p:sp>
    </p:spTree>
    <p:extLst>
      <p:ext uri="{BB962C8B-B14F-4D97-AF65-F5344CB8AC3E}">
        <p14:creationId xmlns:p14="http://schemas.microsoft.com/office/powerpoint/2010/main" val="1010335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p:cNvSpPr>
            <a:spLocks noGrp="1"/>
          </p:cNvSpPr>
          <p:nvPr>
            <p:ph type="title"/>
          </p:nvPr>
        </p:nvSpPr>
        <p:spPr>
          <a:xfrm>
            <a:off x="2555631" y="1441938"/>
            <a:ext cx="7080738" cy="3974124"/>
          </a:xfrm>
        </p:spPr>
        <p:txBody>
          <a:bodyPr>
            <a:normAutofit/>
          </a:bodyPr>
          <a:lstStyle/>
          <a:p>
            <a:pPr algn="ctr"/>
            <a:r>
              <a:rPr lang="en-US" sz="2200" b="1" i="1">
                <a:solidFill>
                  <a:schemeClr val="bg1">
                    <a:lumMod val="95000"/>
                    <a:lumOff val="5000"/>
                  </a:schemeClr>
                </a:solidFill>
              </a:rPr>
              <a:t>“Compassion  Fatigue”</a:t>
            </a:r>
            <a:br>
              <a:rPr lang="en-US" sz="2200" b="1" i="1">
                <a:solidFill>
                  <a:schemeClr val="bg1">
                    <a:lumMod val="95000"/>
                    <a:lumOff val="5000"/>
                  </a:schemeClr>
                </a:solidFill>
              </a:rPr>
            </a:br>
            <a:br>
              <a:rPr lang="en-US" sz="2200">
                <a:solidFill>
                  <a:schemeClr val="bg1">
                    <a:lumMod val="95000"/>
                    <a:lumOff val="5000"/>
                  </a:schemeClr>
                </a:solidFill>
              </a:rPr>
            </a:br>
            <a:r>
              <a:rPr lang="en-US" sz="2200">
                <a:solidFill>
                  <a:schemeClr val="bg1">
                    <a:lumMod val="95000"/>
                    <a:lumOff val="5000"/>
                  </a:schemeClr>
                </a:solidFill>
              </a:rPr>
              <a:t>Compassion Fatigue is a new emerging term in the scholarly literature.  It is the condition of </a:t>
            </a:r>
            <a:r>
              <a:rPr lang="en-US" sz="2200" b="1" i="1">
                <a:solidFill>
                  <a:schemeClr val="bg1">
                    <a:lumMod val="95000"/>
                    <a:lumOff val="5000"/>
                  </a:schemeClr>
                </a:solidFill>
              </a:rPr>
              <a:t>emotional</a:t>
            </a:r>
            <a:r>
              <a:rPr lang="en-US" sz="2200">
                <a:solidFill>
                  <a:schemeClr val="bg1">
                    <a:lumMod val="95000"/>
                    <a:lumOff val="5000"/>
                  </a:schemeClr>
                </a:solidFill>
              </a:rPr>
              <a:t> and physical </a:t>
            </a:r>
            <a:r>
              <a:rPr lang="en-US" sz="2200" b="1" i="1">
                <a:solidFill>
                  <a:schemeClr val="bg1">
                    <a:lumMod val="95000"/>
                    <a:lumOff val="5000"/>
                  </a:schemeClr>
                </a:solidFill>
              </a:rPr>
              <a:t>tiredness</a:t>
            </a:r>
            <a:r>
              <a:rPr lang="en-US" sz="2200">
                <a:solidFill>
                  <a:schemeClr val="bg1">
                    <a:lumMod val="95000"/>
                    <a:lumOff val="5000"/>
                  </a:schemeClr>
                </a:solidFill>
              </a:rPr>
              <a:t> that results when helpers are caring and giving so much of themselves and keep showing extended </a:t>
            </a:r>
            <a:r>
              <a:rPr lang="en-US" sz="2200" b="1" i="1">
                <a:solidFill>
                  <a:schemeClr val="bg1">
                    <a:lumMod val="95000"/>
                    <a:lumOff val="5000"/>
                  </a:schemeClr>
                </a:solidFill>
              </a:rPr>
              <a:t>MERCY</a:t>
            </a:r>
            <a:r>
              <a:rPr lang="en-US" sz="2200">
                <a:solidFill>
                  <a:schemeClr val="bg1">
                    <a:lumMod val="95000"/>
                    <a:lumOff val="5000"/>
                  </a:schemeClr>
                </a:solidFill>
              </a:rPr>
              <a:t> !</a:t>
            </a:r>
            <a:br>
              <a:rPr lang="en-US" sz="2200">
                <a:solidFill>
                  <a:schemeClr val="bg1">
                    <a:lumMod val="95000"/>
                    <a:lumOff val="5000"/>
                  </a:schemeClr>
                </a:solidFill>
              </a:rPr>
            </a:br>
            <a:br>
              <a:rPr lang="en-US" sz="2200">
                <a:solidFill>
                  <a:schemeClr val="bg1">
                    <a:lumMod val="95000"/>
                    <a:lumOff val="5000"/>
                  </a:schemeClr>
                </a:solidFill>
              </a:rPr>
            </a:br>
            <a:r>
              <a:rPr lang="en-US" sz="2200">
                <a:solidFill>
                  <a:schemeClr val="bg1">
                    <a:lumMod val="95000"/>
                    <a:lumOff val="5000"/>
                  </a:schemeClr>
                </a:solidFill>
              </a:rPr>
              <a:t>It is like </a:t>
            </a:r>
            <a:r>
              <a:rPr lang="en-US" sz="2200" i="1">
                <a:solidFill>
                  <a:schemeClr val="bg1">
                    <a:lumMod val="95000"/>
                    <a:lumOff val="5000"/>
                  </a:schemeClr>
                </a:solidFill>
              </a:rPr>
              <a:t>Secondary Trauma Effect </a:t>
            </a:r>
            <a:r>
              <a:rPr lang="en-US" sz="2200">
                <a:solidFill>
                  <a:schemeClr val="bg1">
                    <a:lumMod val="95000"/>
                    <a:lumOff val="5000"/>
                  </a:schemeClr>
                </a:solidFill>
              </a:rPr>
              <a:t>but different in that </a:t>
            </a:r>
            <a:r>
              <a:rPr lang="en-US" sz="2200" i="1">
                <a:solidFill>
                  <a:schemeClr val="bg1">
                    <a:lumMod val="95000"/>
                    <a:lumOff val="5000"/>
                  </a:schemeClr>
                </a:solidFill>
              </a:rPr>
              <a:t>Compassion Fatigue </a:t>
            </a:r>
            <a:r>
              <a:rPr lang="en-US" sz="2200">
                <a:solidFill>
                  <a:schemeClr val="bg1">
                    <a:lumMod val="95000"/>
                    <a:lumOff val="5000"/>
                  </a:schemeClr>
                </a:solidFill>
              </a:rPr>
              <a:t>does not display any serious trauma-related symptoms.</a:t>
            </a:r>
          </a:p>
        </p:txBody>
      </p:sp>
      <p:sp>
        <p:nvSpPr>
          <p:cNvPr id="2" name="Footer Placeholder 1"/>
          <p:cNvSpPr>
            <a:spLocks noGrp="1"/>
          </p:cNvSpPr>
          <p:nvPr>
            <p:ph type="ftr" sz="quarter" idx="11"/>
          </p:nvPr>
        </p:nvSpPr>
        <p:spPr>
          <a:xfrm>
            <a:off x="3892062" y="6199632"/>
            <a:ext cx="4407876" cy="365125"/>
          </a:xfrm>
        </p:spPr>
        <p:txBody>
          <a:bodyPr>
            <a:normAutofit/>
          </a:bodyPr>
          <a:lstStyle/>
          <a:p>
            <a:pPr>
              <a:spcAft>
                <a:spcPts val="600"/>
              </a:spcAft>
            </a:pPr>
            <a:r>
              <a:rPr lang="en-US" sz="1100">
                <a:solidFill>
                  <a:schemeClr val="bg1">
                    <a:alpha val="80000"/>
                  </a:schemeClr>
                </a:solidFill>
              </a:rPr>
              <a:t>© 2017 Naji Abi-Hashem, PhD</a:t>
            </a:r>
          </a:p>
        </p:txBody>
      </p:sp>
    </p:spTree>
    <p:extLst>
      <p:ext uri="{BB962C8B-B14F-4D97-AF65-F5344CB8AC3E}">
        <p14:creationId xmlns:p14="http://schemas.microsoft.com/office/powerpoint/2010/main" val="28492963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555631" y="1441938"/>
            <a:ext cx="7080738" cy="3974124"/>
          </a:xfrm>
        </p:spPr>
        <p:txBody>
          <a:bodyPr>
            <a:normAutofit/>
          </a:bodyPr>
          <a:lstStyle/>
          <a:p>
            <a:pPr algn="ctr"/>
            <a:r>
              <a:rPr lang="en-US" sz="1800" b="1" i="1">
                <a:solidFill>
                  <a:schemeClr val="bg1">
                    <a:lumMod val="95000"/>
                    <a:lumOff val="5000"/>
                  </a:schemeClr>
                </a:solidFill>
                <a:latin typeface="Cambria"/>
                <a:cs typeface="Cambria"/>
              </a:rPr>
              <a:t>Secondary Trauma </a:t>
            </a:r>
            <a:r>
              <a:rPr lang="en-US" sz="1800" i="1">
                <a:solidFill>
                  <a:schemeClr val="bg1">
                    <a:lumMod val="95000"/>
                    <a:lumOff val="5000"/>
                  </a:schemeClr>
                </a:solidFill>
                <a:latin typeface="Cambria"/>
                <a:cs typeface="Cambria"/>
              </a:rPr>
              <a:t>(or) </a:t>
            </a:r>
            <a:r>
              <a:rPr lang="en-US" sz="1800" b="1" i="1">
                <a:solidFill>
                  <a:schemeClr val="bg1">
                    <a:lumMod val="95000"/>
                    <a:lumOff val="5000"/>
                  </a:schemeClr>
                </a:solidFill>
                <a:latin typeface="Cambria"/>
                <a:cs typeface="Cambria"/>
              </a:rPr>
              <a:t>Vicarious Trauma </a:t>
            </a:r>
            <a:br>
              <a:rPr lang="en-US" sz="1800">
                <a:solidFill>
                  <a:schemeClr val="bg1">
                    <a:lumMod val="95000"/>
                    <a:lumOff val="5000"/>
                  </a:schemeClr>
                </a:solidFill>
                <a:latin typeface="Cambria"/>
                <a:cs typeface="Cambria"/>
              </a:rPr>
            </a:br>
            <a:br>
              <a:rPr lang="en-US" sz="1800">
                <a:solidFill>
                  <a:schemeClr val="bg1">
                    <a:lumMod val="95000"/>
                    <a:lumOff val="5000"/>
                  </a:schemeClr>
                </a:solidFill>
                <a:latin typeface="Cambria"/>
                <a:cs typeface="Cambria"/>
              </a:rPr>
            </a:br>
            <a:r>
              <a:rPr lang="en-US" sz="1800" i="1">
                <a:solidFill>
                  <a:schemeClr val="bg1">
                    <a:lumMod val="95000"/>
                    <a:lumOff val="5000"/>
                  </a:schemeClr>
                </a:solidFill>
                <a:latin typeface="Arial"/>
                <a:cs typeface="Arial"/>
              </a:rPr>
              <a:t>It can be described as indirect exposure to a traumatic event or after working with traumatized people (victims of trauma) for an extended period. </a:t>
            </a:r>
            <a:br>
              <a:rPr lang="en-US" sz="1800">
                <a:solidFill>
                  <a:schemeClr val="bg1">
                    <a:lumMod val="95000"/>
                    <a:lumOff val="5000"/>
                  </a:schemeClr>
                </a:solidFill>
                <a:latin typeface="Arial"/>
                <a:cs typeface="Arial"/>
              </a:rPr>
            </a:br>
            <a:r>
              <a:rPr lang="en-US" sz="1800">
                <a:solidFill>
                  <a:schemeClr val="bg1">
                    <a:lumMod val="95000"/>
                    <a:lumOff val="5000"/>
                  </a:schemeClr>
                </a:solidFill>
                <a:latin typeface="Arial"/>
                <a:cs typeface="Arial"/>
              </a:rPr>
              <a:t> </a:t>
            </a:r>
            <a:r>
              <a:rPr lang="en-US" sz="1800" b="1">
                <a:solidFill>
                  <a:schemeClr val="bg1">
                    <a:lumMod val="95000"/>
                    <a:lumOff val="5000"/>
                  </a:schemeClr>
                </a:solidFill>
                <a:latin typeface="Arial"/>
                <a:cs typeface="Arial"/>
              </a:rPr>
              <a:t>Helping professionals </a:t>
            </a:r>
            <a:r>
              <a:rPr lang="en-US" sz="1800">
                <a:solidFill>
                  <a:schemeClr val="bg1">
                    <a:lumMod val="95000"/>
                    <a:lumOff val="5000"/>
                  </a:schemeClr>
                </a:solidFill>
                <a:latin typeface="Arial"/>
                <a:cs typeface="Arial"/>
              </a:rPr>
              <a:t>— like SCCS, counselors, nurses, therapists, physicians, rescue workers, police officers, social workers, lawyers, pastors, teachers, etc.— may experience </a:t>
            </a:r>
            <a:r>
              <a:rPr lang="en-US" sz="1800" b="1" i="1">
                <a:solidFill>
                  <a:schemeClr val="bg1">
                    <a:lumMod val="95000"/>
                    <a:lumOff val="5000"/>
                  </a:schemeClr>
                </a:solidFill>
                <a:latin typeface="Arial"/>
                <a:cs typeface="Arial"/>
              </a:rPr>
              <a:t>vicarious trauma, </a:t>
            </a:r>
            <a:r>
              <a:rPr lang="en-US" sz="1800">
                <a:solidFill>
                  <a:schemeClr val="bg1">
                    <a:lumMod val="95000"/>
                    <a:lumOff val="5000"/>
                  </a:schemeClr>
                </a:solidFill>
                <a:latin typeface="Arial"/>
                <a:cs typeface="Arial"/>
              </a:rPr>
              <a:t>when witnessing a trauma event, or when helping and showing empathy to others, the survivors of tragedies, suffering, disasters, and pain.  So, the helpers themselves become overwhelmed with some traumatic stress symptoms and mental agonies.</a:t>
            </a:r>
          </a:p>
        </p:txBody>
      </p:sp>
      <p:sp>
        <p:nvSpPr>
          <p:cNvPr id="3" name="Footer Placeholder 2"/>
          <p:cNvSpPr>
            <a:spLocks noGrp="1"/>
          </p:cNvSpPr>
          <p:nvPr>
            <p:ph type="ftr" sz="quarter" idx="11"/>
          </p:nvPr>
        </p:nvSpPr>
        <p:spPr>
          <a:xfrm>
            <a:off x="3892062" y="6199632"/>
            <a:ext cx="4407876" cy="365125"/>
          </a:xfrm>
        </p:spPr>
        <p:txBody>
          <a:bodyPr>
            <a:normAutofit/>
          </a:bodyPr>
          <a:lstStyle/>
          <a:p>
            <a:pPr>
              <a:spcAft>
                <a:spcPts val="600"/>
              </a:spcAft>
            </a:pPr>
            <a:r>
              <a:rPr lang="en-US" sz="1100">
                <a:solidFill>
                  <a:schemeClr val="bg1">
                    <a:alpha val="80000"/>
                  </a:schemeClr>
                </a:solidFill>
              </a:rPr>
              <a:t>© 2017 Naji Abi-Hashem, PhD</a:t>
            </a:r>
          </a:p>
        </p:txBody>
      </p:sp>
    </p:spTree>
    <p:extLst>
      <p:ext uri="{BB962C8B-B14F-4D97-AF65-F5344CB8AC3E}">
        <p14:creationId xmlns:p14="http://schemas.microsoft.com/office/powerpoint/2010/main" val="268580541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2D35833-2790-366F-5852-A7D90427DF96}"/>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family members / caregivers and burnout </a:t>
            </a:r>
          </a:p>
        </p:txBody>
      </p:sp>
      <p:sp>
        <p:nvSpPr>
          <p:cNvPr id="5" name="Content Placeholder 4">
            <a:extLst>
              <a:ext uri="{FF2B5EF4-FFF2-40B4-BE49-F238E27FC236}">
                <a16:creationId xmlns:a16="http://schemas.microsoft.com/office/drawing/2014/main" id="{97287AF6-627D-DB06-ED42-7BD3BE9DEB65}"/>
              </a:ext>
            </a:extLst>
          </p:cNvPr>
          <p:cNvSpPr>
            <a:spLocks noGrp="1"/>
          </p:cNvSpPr>
          <p:nvPr>
            <p:ph idx="1"/>
          </p:nvPr>
        </p:nvSpPr>
        <p:spPr>
          <a:xfrm>
            <a:off x="4810259" y="649480"/>
            <a:ext cx="6555347" cy="5546047"/>
          </a:xfrm>
        </p:spPr>
        <p:txBody>
          <a:bodyPr anchor="ctr">
            <a:normAutofit/>
          </a:bodyPr>
          <a:lstStyle/>
          <a:p>
            <a:endParaRPr lang="en-CA" sz="2000"/>
          </a:p>
        </p:txBody>
      </p:sp>
    </p:spTree>
    <p:extLst>
      <p:ext uri="{BB962C8B-B14F-4D97-AF65-F5344CB8AC3E}">
        <p14:creationId xmlns:p14="http://schemas.microsoft.com/office/powerpoint/2010/main" val="178078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ABAD5-6DAD-E068-CB40-7AFCF53A4575}"/>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Supports / resources </a:t>
            </a:r>
          </a:p>
        </p:txBody>
      </p:sp>
      <p:sp>
        <p:nvSpPr>
          <p:cNvPr id="3" name="Content Placeholder 2">
            <a:extLst>
              <a:ext uri="{FF2B5EF4-FFF2-40B4-BE49-F238E27FC236}">
                <a16:creationId xmlns:a16="http://schemas.microsoft.com/office/drawing/2014/main" id="{AC4129D5-A647-4315-D246-A0EAC1285C11}"/>
              </a:ext>
            </a:extLst>
          </p:cNvPr>
          <p:cNvSpPr>
            <a:spLocks noGrp="1"/>
          </p:cNvSpPr>
          <p:nvPr>
            <p:ph idx="1"/>
          </p:nvPr>
        </p:nvSpPr>
        <p:spPr>
          <a:xfrm>
            <a:off x="4810259" y="649480"/>
            <a:ext cx="6555347" cy="5546047"/>
          </a:xfrm>
        </p:spPr>
        <p:txBody>
          <a:bodyPr anchor="ctr">
            <a:normAutofit/>
          </a:bodyPr>
          <a:lstStyle/>
          <a:p>
            <a:endParaRPr lang="en-CA" sz="2000"/>
          </a:p>
        </p:txBody>
      </p:sp>
    </p:spTree>
    <p:extLst>
      <p:ext uri="{BB962C8B-B14F-4D97-AF65-F5344CB8AC3E}">
        <p14:creationId xmlns:p14="http://schemas.microsoft.com/office/powerpoint/2010/main" val="977090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467600" cy="563562"/>
          </a:xfrm>
        </p:spPr>
        <p:txBody>
          <a:bodyPr>
            <a:normAutofit fontScale="90000"/>
          </a:bodyPr>
          <a:lstStyle/>
          <a:p>
            <a:r>
              <a:rPr lang="en-US" sz="3200" b="1" dirty="0">
                <a:solidFill>
                  <a:srgbClr val="660066"/>
                </a:solidFill>
              </a:rPr>
              <a:t>Burnout prevention tips</a:t>
            </a:r>
            <a:br>
              <a:rPr lang="en-US" sz="3200" b="1" dirty="0">
                <a:solidFill>
                  <a:srgbClr val="660066"/>
                </a:solidFill>
              </a:rPr>
            </a:br>
            <a:endParaRPr lang="en-US" dirty="0">
              <a:solidFill>
                <a:srgbClr val="660066"/>
              </a:solidFill>
            </a:endParaRPr>
          </a:p>
        </p:txBody>
      </p:sp>
      <p:graphicFrame>
        <p:nvGraphicFramePr>
          <p:cNvPr id="4" name="Content Placeholder 3"/>
          <p:cNvGraphicFramePr>
            <a:graphicFrameLocks noGrp="1"/>
          </p:cNvGraphicFramePr>
          <p:nvPr>
            <p:ph sz="quarter" idx="1"/>
          </p:nvPr>
        </p:nvGraphicFramePr>
        <p:xfrm>
          <a:off x="1981200" y="457200"/>
          <a:ext cx="7467600" cy="6016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981200" y="6473953"/>
            <a:ext cx="7467600" cy="307777"/>
          </a:xfrm>
          <a:prstGeom prst="rect">
            <a:avLst/>
          </a:prstGeom>
          <a:noFill/>
        </p:spPr>
        <p:txBody>
          <a:bodyPr wrap="square" rtlCol="0">
            <a:spAutoFit/>
          </a:bodyPr>
          <a:lstStyle/>
          <a:p>
            <a:pPr algn="ctr"/>
            <a:r>
              <a:rPr lang="en-US" sz="1400" i="1" dirty="0">
                <a:solidFill>
                  <a:srgbClr val="800000"/>
                </a:solidFill>
              </a:rPr>
              <a:t>https://</a:t>
            </a:r>
            <a:r>
              <a:rPr lang="en-US" sz="1400" i="1" dirty="0" err="1">
                <a:solidFill>
                  <a:srgbClr val="800000"/>
                </a:solidFill>
              </a:rPr>
              <a:t>www.slideshare.net</a:t>
            </a:r>
            <a:r>
              <a:rPr lang="en-US" sz="1400" i="1" dirty="0">
                <a:solidFill>
                  <a:srgbClr val="800000"/>
                </a:solidFill>
              </a:rPr>
              <a:t>/</a:t>
            </a:r>
            <a:r>
              <a:rPr lang="en-US" sz="1400" i="1" dirty="0" err="1">
                <a:solidFill>
                  <a:srgbClr val="800000"/>
                </a:solidFill>
              </a:rPr>
              <a:t>drasimrana</a:t>
            </a:r>
            <a:r>
              <a:rPr lang="en-US" sz="1400" i="1" dirty="0">
                <a:solidFill>
                  <a:srgbClr val="800000"/>
                </a:solidFill>
              </a:rPr>
              <a:t>/burnout-syndrome-among-critical-care-physicians</a:t>
            </a:r>
          </a:p>
        </p:txBody>
      </p:sp>
    </p:spTree>
    <p:extLst>
      <p:ext uri="{BB962C8B-B14F-4D97-AF65-F5344CB8AC3E}">
        <p14:creationId xmlns:p14="http://schemas.microsoft.com/office/powerpoint/2010/main" val="91986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0383" y="0"/>
            <a:ext cx="8451607"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374517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EAE243-3A9F-4A46-B0D9-04C723A8A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733" y="643465"/>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a:xfrm rot="5400000">
            <a:off x="-349845" y="5226028"/>
            <a:ext cx="1663495" cy="313512"/>
          </a:xfrm>
        </p:spPr>
        <p:txBody>
          <a:bodyPr anchor="ctr">
            <a:normAutofit/>
          </a:bodyPr>
          <a:lstStyle/>
          <a:p>
            <a:pPr algn="r">
              <a:spcAft>
                <a:spcPts val="600"/>
              </a:spcAft>
            </a:pPr>
            <a:r>
              <a:rPr lang="en-US" sz="900">
                <a:solidFill>
                  <a:schemeClr val="bg1"/>
                </a:solidFill>
              </a:rPr>
              <a:t>© 2017 Naji Abi-Hashem, PhD</a:t>
            </a:r>
          </a:p>
        </p:txBody>
      </p:sp>
      <p:sp>
        <p:nvSpPr>
          <p:cNvPr id="3" name="Content Placeholder 2"/>
          <p:cNvSpPr>
            <a:spLocks noGrp="1"/>
          </p:cNvSpPr>
          <p:nvPr>
            <p:ph idx="1"/>
          </p:nvPr>
        </p:nvSpPr>
        <p:spPr>
          <a:xfrm>
            <a:off x="4654732" y="850052"/>
            <a:ext cx="6390623" cy="5326911"/>
          </a:xfrm>
        </p:spPr>
        <p:txBody>
          <a:bodyPr>
            <a:normAutofit/>
          </a:bodyPr>
          <a:lstStyle/>
          <a:p>
            <a:pPr marL="0" indent="0">
              <a:buNone/>
            </a:pPr>
            <a:endParaRPr lang="en-US" sz="2200" b="1" i="1" u="sng"/>
          </a:p>
          <a:p>
            <a:pPr marL="0" indent="0">
              <a:buNone/>
            </a:pPr>
            <a:endParaRPr lang="en-US" sz="2200" b="1" i="1" u="sng"/>
          </a:p>
          <a:p>
            <a:r>
              <a:rPr lang="en-US" sz="2200" b="1"/>
              <a:t>Deep &amp; Slow Breathing.</a:t>
            </a:r>
          </a:p>
          <a:p>
            <a:r>
              <a:rPr lang="en-US" sz="2200" b="1"/>
              <a:t>Watch your posture when sitting or standing.</a:t>
            </a:r>
          </a:p>
          <a:p>
            <a:r>
              <a:rPr lang="en-US" sz="2200" b="1"/>
              <a:t>Eat Healthy, drink lots of fluids.</a:t>
            </a:r>
          </a:p>
          <a:p>
            <a:r>
              <a:rPr lang="en-US" sz="2200" b="1"/>
              <a:t>Stay active, Keep moving, even short brisk walks, &amp; basic stretching several times a day.</a:t>
            </a:r>
          </a:p>
          <a:p>
            <a:r>
              <a:rPr lang="en-US" sz="2200" b="1"/>
              <a:t>Good Time Management.</a:t>
            </a:r>
          </a:p>
          <a:p>
            <a:r>
              <a:rPr lang="en-US" sz="2200" b="1"/>
              <a:t>Letting go of small irritations.</a:t>
            </a:r>
          </a:p>
          <a:p>
            <a:r>
              <a:rPr lang="en-US" sz="2200" b="1"/>
              <a:t>Mindfulness Practices:  Acceptance, Compassion, Forgiveness, Humility, Meditation, Peaceful attitude, </a:t>
            </a:r>
            <a:r>
              <a:rPr lang="mr-IN" sz="2200" b="1"/>
              <a:t>…</a:t>
            </a:r>
            <a:endParaRPr lang="en-US" sz="2200" b="1"/>
          </a:p>
          <a:p>
            <a:endParaRPr lang="en-US" sz="2200"/>
          </a:p>
          <a:p>
            <a:endParaRPr lang="en-US" sz="2200"/>
          </a:p>
        </p:txBody>
      </p:sp>
    </p:spTree>
    <p:extLst>
      <p:ext uri="{BB962C8B-B14F-4D97-AF65-F5344CB8AC3E}">
        <p14:creationId xmlns:p14="http://schemas.microsoft.com/office/powerpoint/2010/main" val="1043955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 name="Straight Connector 16">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 y="2026340"/>
            <a:ext cx="54467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8539" y="2288833"/>
            <a:ext cx="8119509" cy="4132746"/>
          </a:xfrm>
          <a:prstGeom prst="rect">
            <a:avLst/>
          </a:prstGeom>
        </p:spPr>
        <p:txBody>
          <a:bodyPr vert="horz" lIns="91440" tIns="45720" rIns="91440" bIns="45720" rtlCol="0">
            <a:normAutofit fontScale="47500" lnSpcReduction="20000"/>
          </a:bodyPr>
          <a:lstStyle/>
          <a:p>
            <a:pPr marL="285750" indent="-228600">
              <a:lnSpc>
                <a:spcPct val="90000"/>
              </a:lnSpc>
              <a:spcAft>
                <a:spcPts val="600"/>
              </a:spcAft>
              <a:buFont typeface="Arial" panose="020B0604020202020204" pitchFamily="34" charset="0"/>
              <a:buChar char="•"/>
            </a:pPr>
            <a:r>
              <a:rPr lang="en-US" sz="4000" b="1" dirty="0">
                <a:solidFill>
                  <a:schemeClr val="bg1"/>
                </a:solidFill>
              </a:rPr>
              <a:t>Stop your Track, Step Back, and See your Trajectory.</a:t>
            </a:r>
          </a:p>
          <a:p>
            <a:pPr marL="285750" indent="-228600">
              <a:lnSpc>
                <a:spcPct val="90000"/>
              </a:lnSpc>
              <a:spcAft>
                <a:spcPts val="600"/>
              </a:spcAft>
              <a:buFont typeface="Arial" panose="020B0604020202020204" pitchFamily="34" charset="0"/>
              <a:buChar char="•"/>
            </a:pPr>
            <a:r>
              <a:rPr lang="en-US" sz="4000" b="1" dirty="0">
                <a:solidFill>
                  <a:schemeClr val="bg1"/>
                </a:solidFill>
              </a:rPr>
              <a:t>Try to Keep things into Perspective and always Look for the big Picture.</a:t>
            </a:r>
          </a:p>
          <a:p>
            <a:pPr marL="285750" indent="-228600">
              <a:lnSpc>
                <a:spcPct val="90000"/>
              </a:lnSpc>
              <a:spcAft>
                <a:spcPts val="600"/>
              </a:spcAft>
              <a:buFont typeface="Arial" panose="020B0604020202020204" pitchFamily="34" charset="0"/>
              <a:buChar char="•"/>
            </a:pPr>
            <a:r>
              <a:rPr lang="en-US" sz="4000" b="1" dirty="0">
                <a:solidFill>
                  <a:schemeClr val="bg1"/>
                </a:solidFill>
              </a:rPr>
              <a:t>Watch your Movements, unconscious Reactions, and Breathing patterns.</a:t>
            </a:r>
          </a:p>
          <a:p>
            <a:pPr marL="285750" indent="-228600">
              <a:lnSpc>
                <a:spcPct val="90000"/>
              </a:lnSpc>
              <a:spcAft>
                <a:spcPts val="600"/>
              </a:spcAft>
              <a:buFont typeface="Arial" panose="020B0604020202020204" pitchFamily="34" charset="0"/>
              <a:buChar char="•"/>
            </a:pPr>
            <a:r>
              <a:rPr lang="en-US" sz="4000" b="1" dirty="0">
                <a:solidFill>
                  <a:schemeClr val="bg1"/>
                </a:solidFill>
              </a:rPr>
              <a:t>Acknowledge the challenges, and the Negatives, yet try to Focus on the Positives.</a:t>
            </a:r>
          </a:p>
          <a:p>
            <a:pPr marL="285750" indent="-228600">
              <a:lnSpc>
                <a:spcPct val="90000"/>
              </a:lnSpc>
              <a:spcAft>
                <a:spcPts val="600"/>
              </a:spcAft>
              <a:buFont typeface="Arial" panose="020B0604020202020204" pitchFamily="34" charset="0"/>
              <a:buChar char="•"/>
            </a:pPr>
            <a:r>
              <a:rPr lang="en-US" sz="4000" b="1" dirty="0">
                <a:solidFill>
                  <a:schemeClr val="bg1"/>
                </a:solidFill>
              </a:rPr>
              <a:t>Watch what runs into your Head and what you often Tell Yourself.</a:t>
            </a:r>
          </a:p>
          <a:p>
            <a:pPr marL="285750" indent="-228600">
              <a:lnSpc>
                <a:spcPct val="90000"/>
              </a:lnSpc>
              <a:spcAft>
                <a:spcPts val="600"/>
              </a:spcAft>
              <a:buFont typeface="Arial" panose="020B0604020202020204" pitchFamily="34" charset="0"/>
              <a:buChar char="•"/>
            </a:pPr>
            <a:r>
              <a:rPr lang="en-US" sz="4000" b="1" dirty="0">
                <a:solidFill>
                  <a:schemeClr val="bg1"/>
                </a:solidFill>
              </a:rPr>
              <a:t>Develop Healthy Self-Talk &amp; Beneficial Inner Dialogue.  Replace defeating scripts.</a:t>
            </a:r>
          </a:p>
          <a:p>
            <a:pPr marL="285750" indent="-228600">
              <a:lnSpc>
                <a:spcPct val="90000"/>
              </a:lnSpc>
              <a:spcAft>
                <a:spcPts val="600"/>
              </a:spcAft>
              <a:buFont typeface="Arial" panose="020B0604020202020204" pitchFamily="34" charset="0"/>
              <a:buChar char="•"/>
            </a:pPr>
            <a:r>
              <a:rPr lang="en-US" sz="4000" b="1" dirty="0">
                <a:solidFill>
                  <a:schemeClr val="bg1"/>
                </a:solidFill>
              </a:rPr>
              <a:t>Work on having Reasonable and Realistic Expectations (always review them).</a:t>
            </a:r>
          </a:p>
          <a:p>
            <a:pPr marL="285750" indent="-228600">
              <a:lnSpc>
                <a:spcPct val="90000"/>
              </a:lnSpc>
              <a:spcAft>
                <a:spcPts val="600"/>
              </a:spcAft>
              <a:buFont typeface="Arial" panose="020B0604020202020204" pitchFamily="34" charset="0"/>
              <a:buChar char="•"/>
            </a:pPr>
            <a:r>
              <a:rPr lang="en-US" sz="4000" b="1" dirty="0">
                <a:solidFill>
                  <a:schemeClr val="bg1"/>
                </a:solidFill>
              </a:rPr>
              <a:t>Remember where your Strengths Lie and where your Good Abilities Are!</a:t>
            </a:r>
          </a:p>
          <a:p>
            <a:pPr indent="-228600">
              <a:lnSpc>
                <a:spcPct val="90000"/>
              </a:lnSpc>
              <a:spcAft>
                <a:spcPts val="600"/>
              </a:spcAft>
              <a:buFont typeface="Arial" panose="020B0604020202020204" pitchFamily="34" charset="0"/>
              <a:buChar char="•"/>
            </a:pPr>
            <a:endParaRPr lang="en-US" sz="1300" dirty="0">
              <a:solidFill>
                <a:schemeClr val="bg1"/>
              </a:solidFill>
            </a:endParaRPr>
          </a:p>
        </p:txBody>
      </p:sp>
      <p:pic>
        <p:nvPicPr>
          <p:cNvPr id="2" name="Picture 1"/>
          <p:cNvPicPr>
            <a:picLocks noChangeAspect="1"/>
          </p:cNvPicPr>
          <p:nvPr/>
        </p:nvPicPr>
        <p:blipFill>
          <a:blip r:embed="rId2"/>
          <a:stretch>
            <a:fillRect/>
          </a:stretch>
        </p:blipFill>
        <p:spPr>
          <a:xfrm>
            <a:off x="9068907" y="3429000"/>
            <a:ext cx="2397200" cy="2397200"/>
          </a:xfrm>
          <a:prstGeom prst="rect">
            <a:avLst/>
          </a:prstGeom>
        </p:spPr>
      </p:pic>
      <p:pic>
        <p:nvPicPr>
          <p:cNvPr id="4" name="Picture 3"/>
          <p:cNvPicPr>
            <a:picLocks noChangeAspect="1"/>
          </p:cNvPicPr>
          <p:nvPr/>
        </p:nvPicPr>
        <p:blipFill>
          <a:blip r:embed="rId3"/>
          <a:stretch>
            <a:fillRect/>
          </a:stretch>
        </p:blipFill>
        <p:spPr>
          <a:xfrm>
            <a:off x="8397709" y="354703"/>
            <a:ext cx="2971800" cy="1671637"/>
          </a:xfrm>
          <a:prstGeom prst="rect">
            <a:avLst/>
          </a:prstGeom>
        </p:spPr>
      </p:pic>
      <p:pic>
        <p:nvPicPr>
          <p:cNvPr id="3" name="Picture 2"/>
          <p:cNvPicPr>
            <a:picLocks noChangeAspect="1"/>
          </p:cNvPicPr>
          <p:nvPr/>
        </p:nvPicPr>
        <p:blipFill>
          <a:blip r:embed="rId4"/>
          <a:stretch>
            <a:fillRect/>
          </a:stretch>
        </p:blipFill>
        <p:spPr>
          <a:xfrm>
            <a:off x="168639" y="530270"/>
            <a:ext cx="6928352" cy="900967"/>
          </a:xfrm>
          <a:prstGeom prst="rect">
            <a:avLst/>
          </a:prstGeom>
        </p:spPr>
      </p:pic>
      <p:cxnSp>
        <p:nvCxnSpPr>
          <p:cNvPr id="19" name="Straight Connector 18">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05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cbd95e7af17dbcf5225ba14192390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2156" y="0"/>
            <a:ext cx="4345845" cy="6858000"/>
          </a:xfrm>
          <a:prstGeom prst="rect">
            <a:avLst/>
          </a:prstGeom>
        </p:spPr>
      </p:pic>
      <p:pic>
        <p:nvPicPr>
          <p:cNvPr id="4" name="Picture 3" descr="stress-and-burnout-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607" y="3751879"/>
            <a:ext cx="4252607" cy="2902404"/>
          </a:xfrm>
          <a:prstGeom prst="rect">
            <a:avLst/>
          </a:prstGeom>
        </p:spPr>
      </p:pic>
      <p:pic>
        <p:nvPicPr>
          <p:cNvPr id="5" name="Picture 4" descr="pastor-stress-hanging-by-a-threa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0019" y="310912"/>
            <a:ext cx="4294195" cy="2849325"/>
          </a:xfrm>
          <a:prstGeom prst="rect">
            <a:avLst/>
          </a:prstGeom>
        </p:spPr>
      </p:pic>
    </p:spTree>
    <p:extLst>
      <p:ext uri="{BB962C8B-B14F-4D97-AF65-F5344CB8AC3E}">
        <p14:creationId xmlns:p14="http://schemas.microsoft.com/office/powerpoint/2010/main" val="2963283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641" name="Rectangle 6964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33" name="Title 1"/>
          <p:cNvSpPr>
            <a:spLocks noGrp="1"/>
          </p:cNvSpPr>
          <p:nvPr>
            <p:ph type="title"/>
          </p:nvPr>
        </p:nvSpPr>
        <p:spPr>
          <a:xfrm>
            <a:off x="4654296" y="640080"/>
            <a:ext cx="6894576" cy="3566160"/>
          </a:xfrm>
        </p:spPr>
        <p:txBody>
          <a:bodyPr vert="horz" lIns="91440" tIns="45720" rIns="91440" bIns="45720" rtlCol="0" anchor="b">
            <a:normAutofit/>
          </a:bodyPr>
          <a:lstStyle/>
          <a:p>
            <a:r>
              <a:rPr lang="en-US" sz="2100" b="1"/>
              <a:t>Additional Tips for Self-Care:  </a:t>
            </a:r>
            <a:br>
              <a:rPr lang="en-US" sz="2100" b="1" i="1"/>
            </a:br>
            <a:br>
              <a:rPr lang="en-US" sz="2100"/>
            </a:br>
            <a:br>
              <a:rPr lang="en-US" sz="2100"/>
            </a:br>
            <a:r>
              <a:rPr lang="en-US" sz="2100"/>
              <a:t>• Realize that it is both moral and ethical to properly monitor and care for yourself as you care for others.</a:t>
            </a:r>
            <a:br>
              <a:rPr lang="en-US" sz="2100"/>
            </a:br>
            <a:br>
              <a:rPr lang="en-US" sz="2100"/>
            </a:br>
            <a:r>
              <a:rPr lang="en-US" sz="2100"/>
              <a:t>• Adopt Positive Strategies and make slow gradual changes, one at a time.  Be Focused and Intentional at each change.</a:t>
            </a:r>
            <a:br>
              <a:rPr lang="en-US" sz="2100"/>
            </a:br>
            <a:br>
              <a:rPr lang="en-US" sz="2100" i="1"/>
            </a:br>
            <a:r>
              <a:rPr lang="en-US" sz="2100"/>
              <a:t>• Invest time in appreciating arts, beauty, nature, and music.</a:t>
            </a:r>
            <a:br>
              <a:rPr lang="en-US" sz="2100"/>
            </a:br>
            <a:br>
              <a:rPr lang="en-US" sz="2100"/>
            </a:br>
            <a:r>
              <a:rPr lang="en-US" sz="2100"/>
              <a:t>• Develop an attitude of gratefulness</a:t>
            </a:r>
            <a:endParaRPr lang="en-US" sz="2100" i="1"/>
          </a:p>
        </p:txBody>
      </p:sp>
      <p:pic>
        <p:nvPicPr>
          <p:cNvPr id="69637" name="Picture 69636" descr="Colorful paints and brushes">
            <a:extLst>
              <a:ext uri="{FF2B5EF4-FFF2-40B4-BE49-F238E27FC236}">
                <a16:creationId xmlns:a16="http://schemas.microsoft.com/office/drawing/2014/main" id="{A3C6CB8B-CDC4-0037-D8F0-F439DFE92A13}"/>
              </a:ext>
            </a:extLst>
          </p:cNvPr>
          <p:cNvPicPr>
            <a:picLocks noChangeAspect="1"/>
          </p:cNvPicPr>
          <p:nvPr/>
        </p:nvPicPr>
        <p:blipFill>
          <a:blip r:embed="rId2"/>
          <a:srcRect l="37549" r="23033" b="-1"/>
          <a:stretch>
            <a:fillRect/>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69643"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sX0" fmla="*/ 0 w 4242816"/>
              <a:gd name="csY0" fmla="*/ 0 h 18288"/>
              <a:gd name="csX1" fmla="*/ 690973 w 4242816"/>
              <a:gd name="csY1" fmla="*/ 0 h 18288"/>
              <a:gd name="csX2" fmla="*/ 1212233 w 4242816"/>
              <a:gd name="csY2" fmla="*/ 0 h 18288"/>
              <a:gd name="csX3" fmla="*/ 1860778 w 4242816"/>
              <a:gd name="csY3" fmla="*/ 0 h 18288"/>
              <a:gd name="csX4" fmla="*/ 2424466 w 4242816"/>
              <a:gd name="csY4" fmla="*/ 0 h 18288"/>
              <a:gd name="csX5" fmla="*/ 3115439 w 4242816"/>
              <a:gd name="csY5" fmla="*/ 0 h 18288"/>
              <a:gd name="csX6" fmla="*/ 3636699 w 4242816"/>
              <a:gd name="csY6" fmla="*/ 0 h 18288"/>
              <a:gd name="csX7" fmla="*/ 4242816 w 4242816"/>
              <a:gd name="csY7" fmla="*/ 0 h 18288"/>
              <a:gd name="csX8" fmla="*/ 4242816 w 4242816"/>
              <a:gd name="csY8" fmla="*/ 18288 h 18288"/>
              <a:gd name="csX9" fmla="*/ 3636699 w 4242816"/>
              <a:gd name="csY9" fmla="*/ 18288 h 18288"/>
              <a:gd name="csX10" fmla="*/ 3030583 w 4242816"/>
              <a:gd name="csY10" fmla="*/ 18288 h 18288"/>
              <a:gd name="csX11" fmla="*/ 2466894 w 4242816"/>
              <a:gd name="csY11" fmla="*/ 18288 h 18288"/>
              <a:gd name="csX12" fmla="*/ 1988062 w 4242816"/>
              <a:gd name="csY12" fmla="*/ 18288 h 18288"/>
              <a:gd name="csX13" fmla="*/ 1466802 w 4242816"/>
              <a:gd name="csY13" fmla="*/ 18288 h 18288"/>
              <a:gd name="csX14" fmla="*/ 860686 w 4242816"/>
              <a:gd name="csY14" fmla="*/ 18288 h 18288"/>
              <a:gd name="csX15" fmla="*/ 0 w 4242816"/>
              <a:gd name="csY15" fmla="*/ 18288 h 18288"/>
              <a:gd name="csX16" fmla="*/ 0 w 4242816"/>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Naji Abi-Hashem, PhD, © 2017</a:t>
            </a:r>
          </a:p>
        </p:txBody>
      </p:sp>
      <p:sp>
        <p:nvSpPr>
          <p:cNvPr id="69635" name="Slide Number Placeholder 4"/>
          <p:cNvSpPr>
            <a:spLocks noGrp="1"/>
          </p:cNvSpPr>
          <p:nvPr>
            <p:ph type="sldNum" sz="quarter" idx="12"/>
          </p:nvPr>
        </p:nvSpPr>
        <p:spPr>
          <a:xfrm>
            <a:off x="8610600" y="6356350"/>
            <a:ext cx="27432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Aft>
                <a:spcPts val="600"/>
              </a:spcAft>
              <a:defRPr/>
            </a:pPr>
            <a:fld id="{15FDEE52-44C1-8D44-9C72-B84E7B9C0240}" type="slidenum">
              <a:rPr lang="en-US" sz="1200">
                <a:solidFill>
                  <a:prstClr val="black">
                    <a:tint val="75000"/>
                  </a:prstClr>
                </a:solidFill>
                <a:latin typeface="Calibri" panose="020F0502020204030204"/>
                <a:ea typeface="+mn-ea"/>
                <a:cs typeface="+mn-cs"/>
              </a:rPr>
              <a:pPr>
                <a:spcAft>
                  <a:spcPts val="600"/>
                </a:spcAft>
                <a:defRPr/>
              </a:pPr>
              <a:t>39</a:t>
            </a:fld>
            <a:endParaRPr lang="en-US" sz="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59200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5" name="Rectangle 21514">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5" name="Title 1"/>
          <p:cNvSpPr>
            <a:spLocks noGrp="1"/>
          </p:cNvSpPr>
          <p:nvPr>
            <p:ph type="title"/>
          </p:nvPr>
        </p:nvSpPr>
        <p:spPr>
          <a:xfrm>
            <a:off x="4553733" y="548464"/>
            <a:ext cx="6798541" cy="1675623"/>
          </a:xfrm>
        </p:spPr>
        <p:txBody>
          <a:bodyPr anchor="b">
            <a:normAutofit/>
          </a:bodyPr>
          <a:lstStyle/>
          <a:p>
            <a:r>
              <a:rPr lang="en-US" sz="4000" dirty="0">
                <a:latin typeface="Times" charset="0"/>
                <a:ea typeface="ＭＳ Ｐゴシック" charset="0"/>
                <a:cs typeface="ＭＳ Ｐゴシック" charset="0"/>
              </a:rPr>
              <a:t>Becoming Healthier &amp; More Efficient</a:t>
            </a:r>
          </a:p>
        </p:txBody>
      </p:sp>
      <p:pic>
        <p:nvPicPr>
          <p:cNvPr id="21511" name="Picture 21510">
            <a:extLst>
              <a:ext uri="{FF2B5EF4-FFF2-40B4-BE49-F238E27FC236}">
                <a16:creationId xmlns:a16="http://schemas.microsoft.com/office/drawing/2014/main" id="{DF484294-D8CA-C12D-F6E0-0228964C5D5D}"/>
              </a:ext>
            </a:extLst>
          </p:cNvPr>
          <p:cNvPicPr>
            <a:picLocks noChangeAspect="1"/>
          </p:cNvPicPr>
          <p:nvPr/>
        </p:nvPicPr>
        <p:blipFill>
          <a:blip r:embed="rId2"/>
          <a:srcRect l="28562" r="31969" b="-1"/>
          <a:stretch>
            <a:fillRect/>
          </a:stretch>
        </p:blipFill>
        <p:spPr>
          <a:xfrm>
            <a:off x="1" y="10"/>
            <a:ext cx="4196496" cy="6857990"/>
          </a:xfrm>
          <a:prstGeom prst="rect">
            <a:avLst/>
          </a:prstGeom>
          <a:effectLst/>
        </p:spPr>
      </p:pic>
      <p:sp>
        <p:nvSpPr>
          <p:cNvPr id="21507" name="Footer Placeholder 3"/>
          <p:cNvSpPr>
            <a:spLocks noGrp="1"/>
          </p:cNvSpPr>
          <p:nvPr>
            <p:ph type="ftr" sz="quarter" idx="11"/>
          </p:nvPr>
        </p:nvSpPr>
        <p:spPr>
          <a:xfrm>
            <a:off x="4553733" y="6356350"/>
            <a:ext cx="4438035"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l">
              <a:lnSpc>
                <a:spcPct val="90000"/>
              </a:lnSpc>
              <a:spcAft>
                <a:spcPts val="600"/>
              </a:spcAft>
            </a:pPr>
            <a:r>
              <a:rPr lang="en-US" sz="1900" i="1" err="1"/>
              <a:t>Naji</a:t>
            </a:r>
            <a:r>
              <a:rPr lang="en-US" sz="1900" i="1"/>
              <a:t> </a:t>
            </a:r>
            <a:r>
              <a:rPr lang="en-US" sz="1900" i="1" err="1"/>
              <a:t>Abi-Hashem</a:t>
            </a:r>
            <a:r>
              <a:rPr lang="en-US" sz="1900" i="1"/>
              <a:t>, PhD, © 2017</a:t>
            </a:r>
          </a:p>
        </p:txBody>
      </p:sp>
      <p:sp>
        <p:nvSpPr>
          <p:cNvPr id="21508" name="Slide Number Placeholder 4"/>
          <p:cNvSpPr>
            <a:spLocks noGrp="1"/>
          </p:cNvSpPr>
          <p:nvPr>
            <p:ph type="sldNum" sz="quarter" idx="12"/>
          </p:nvPr>
        </p:nvSpPr>
        <p:spPr>
          <a:xfrm>
            <a:off x="9193686" y="6356350"/>
            <a:ext cx="2160114"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nSpc>
                <a:spcPct val="90000"/>
              </a:lnSpc>
              <a:spcAft>
                <a:spcPts val="600"/>
              </a:spcAft>
            </a:pPr>
            <a:fld id="{54E70DD2-47E7-7F42-911D-A6C19FCE2760}" type="slidenum">
              <a:rPr lang="en-US" sz="1900"/>
              <a:pPr>
                <a:lnSpc>
                  <a:spcPct val="90000"/>
                </a:lnSpc>
                <a:spcAft>
                  <a:spcPts val="600"/>
                </a:spcAft>
              </a:pPr>
              <a:t>40</a:t>
            </a:fld>
            <a:endParaRPr lang="en-US" sz="1900"/>
          </a:p>
        </p:txBody>
      </p:sp>
      <p:graphicFrame>
        <p:nvGraphicFramePr>
          <p:cNvPr id="21510" name="Content Placeholder 2">
            <a:extLst>
              <a:ext uri="{FF2B5EF4-FFF2-40B4-BE49-F238E27FC236}">
                <a16:creationId xmlns:a16="http://schemas.microsoft.com/office/drawing/2014/main" id="{E0C1D89E-2885-1413-17B5-26FC0AC3C0AA}"/>
              </a:ext>
            </a:extLst>
          </p:cNvPr>
          <p:cNvGraphicFramePr>
            <a:graphicFrameLocks noGrp="1"/>
          </p:cNvGraphicFramePr>
          <p:nvPr>
            <p:ph idx="1"/>
            <p:extLst>
              <p:ext uri="{D42A27DB-BD31-4B8C-83A1-F6EECF244321}">
                <p14:modId xmlns:p14="http://schemas.microsoft.com/office/powerpoint/2010/main" val="127339000"/>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7210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D9B5E0A-3B1C-2585-E44D-0ADC28F4A7FD}"/>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W</a:t>
            </a:r>
            <a:r>
              <a:rPr lang="en-US" sz="5400" dirty="0">
                <a:solidFill>
                  <a:schemeClr val="bg1"/>
                </a:solidFill>
              </a:rPr>
              <a:t>e</a:t>
            </a:r>
            <a:r>
              <a:rPr lang="en-US" sz="5400" dirty="0">
                <a:solidFill>
                  <a:schemeClr val="bg1"/>
                </a:solidFill>
                <a:ea typeface="ＭＳ Ｐゴシック" charset="0"/>
                <a:cs typeface="ＭＳ Ｐゴシック" charset="0"/>
              </a:rPr>
              <a:t>ll</a:t>
            </a:r>
            <a:r>
              <a:rPr lang="en-US" sz="5400" dirty="0">
                <a:solidFill>
                  <a:schemeClr val="bg1"/>
                </a:solidFill>
              </a:rPr>
              <a:t>n</a:t>
            </a:r>
            <a:r>
              <a:rPr lang="en-US" sz="5400" dirty="0">
                <a:solidFill>
                  <a:schemeClr val="bg1">
                    <a:lumMod val="95000"/>
                    <a:lumOff val="5000"/>
                  </a:schemeClr>
                </a:solidFill>
              </a:rPr>
              <a:t>ess P</a:t>
            </a:r>
            <a:r>
              <a:rPr lang="en-US" sz="5400" dirty="0">
                <a:solidFill>
                  <a:schemeClr val="bg1"/>
                </a:solidFill>
                <a:ea typeface="ＭＳ Ｐゴシック" charset="0"/>
                <a:cs typeface="ＭＳ Ｐゴシック" charset="0"/>
              </a:rPr>
              <a:t>l</a:t>
            </a:r>
            <a:r>
              <a:rPr lang="en-US" sz="5400" dirty="0">
                <a:solidFill>
                  <a:schemeClr val="bg1">
                    <a:lumMod val="95000"/>
                    <a:lumOff val="5000"/>
                  </a:schemeClr>
                </a:solidFill>
              </a:rPr>
              <a:t>an</a:t>
            </a:r>
          </a:p>
        </p:txBody>
      </p:sp>
    </p:spTree>
    <p:extLst>
      <p:ext uri="{BB962C8B-B14F-4D97-AF65-F5344CB8AC3E}">
        <p14:creationId xmlns:p14="http://schemas.microsoft.com/office/powerpoint/2010/main" val="689836695"/>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6029-5EC4-9BC8-C6CC-5C03D9558677}"/>
              </a:ext>
            </a:extLst>
          </p:cNvPr>
          <p:cNvSpPr>
            <a:spLocks noGrp="1"/>
          </p:cNvSpPr>
          <p:nvPr>
            <p:ph type="title"/>
          </p:nvPr>
        </p:nvSpPr>
        <p:spPr/>
        <p:txBody>
          <a:bodyPr/>
          <a:lstStyle/>
          <a:p>
            <a:r>
              <a:rPr lang="en-US" dirty="0"/>
              <a:t>Wellness Plan </a:t>
            </a:r>
          </a:p>
        </p:txBody>
      </p:sp>
      <p:sp>
        <p:nvSpPr>
          <p:cNvPr id="3" name="Content Placeholder 2">
            <a:extLst>
              <a:ext uri="{FF2B5EF4-FFF2-40B4-BE49-F238E27FC236}">
                <a16:creationId xmlns:a16="http://schemas.microsoft.com/office/drawing/2014/main" id="{F8CD591B-3335-5D00-61EF-BB3F3E7A3668}"/>
              </a:ext>
            </a:extLst>
          </p:cNvPr>
          <p:cNvSpPr>
            <a:spLocks noGrp="1"/>
          </p:cNvSpPr>
          <p:nvPr>
            <p:ph idx="1"/>
          </p:nvPr>
        </p:nvSpPr>
        <p:spPr/>
        <p:txBody>
          <a:bodyPr/>
          <a:lstStyle/>
          <a:p>
            <a:r>
              <a:rPr lang="en-CA" dirty="0"/>
              <a:t>Good wellness plans incorporate a biopsychosocial approach, addressing biological (physical health), psychological (mental/emotional well-being), and social (relationships, community) needs to help manage the unique stressors of the SET role, such as emotional work, heavy workload, and supporting clients with special needs. </a:t>
            </a:r>
            <a:endParaRPr lang="en-US" dirty="0"/>
          </a:p>
          <a:p>
            <a:r>
              <a:rPr lang="en-CA" dirty="0"/>
              <a:t>Wellness Plan: Self-Care Focus</a:t>
            </a:r>
            <a:endParaRPr lang="en-US" dirty="0"/>
          </a:p>
          <a:p>
            <a:r>
              <a:rPr lang="en-CA" dirty="0"/>
              <a:t>Goal: Prioritize personal well-being to reduce stress and prevent burnout, emphasizing rest, mindfulness, and physical health.  </a:t>
            </a:r>
            <a:endParaRPr lang="en-US" dirty="0"/>
          </a:p>
          <a:p>
            <a:r>
              <a:rPr lang="en-CA" dirty="0"/>
              <a:t>Target Needs: Managing emotional exhaustion</a:t>
            </a:r>
            <a:endParaRPr lang="en-US" dirty="0"/>
          </a:p>
          <a:p>
            <a:endParaRPr lang="en-US" dirty="0"/>
          </a:p>
        </p:txBody>
      </p:sp>
    </p:spTree>
    <p:extLst>
      <p:ext uri="{BB962C8B-B14F-4D97-AF65-F5344CB8AC3E}">
        <p14:creationId xmlns:p14="http://schemas.microsoft.com/office/powerpoint/2010/main" val="2666102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len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1" y="476251"/>
            <a:ext cx="8239125" cy="5953125"/>
          </a:xfrm>
          <a:prstGeom prst="rect">
            <a:avLst/>
          </a:prstGeom>
          <a:ln>
            <a:solidFill>
              <a:srgbClr val="800000"/>
            </a:solidFill>
          </a:ln>
        </p:spPr>
      </p:pic>
    </p:spTree>
    <p:extLst>
      <p:ext uri="{BB962C8B-B14F-4D97-AF65-F5344CB8AC3E}">
        <p14:creationId xmlns:p14="http://schemas.microsoft.com/office/powerpoint/2010/main" val="1974485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TotalTime>
  <Words>2308</Words>
  <Application>Microsoft Office PowerPoint</Application>
  <PresentationFormat>Widescreen</PresentationFormat>
  <Paragraphs>170</Paragraphs>
  <Slides>43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43</vt:i4>
      </vt:variant>
    </vt:vector>
  </HeadingPairs>
  <TitlesOfParts>
    <vt:vector size="55" baseType="lpstr">
      <vt:lpstr>ＭＳ Ｐゴシック</vt:lpstr>
      <vt:lpstr>Abadi</vt:lpstr>
      <vt:lpstr>Aptos</vt:lpstr>
      <vt:lpstr>Aptos Display</vt:lpstr>
      <vt:lpstr>Arial</vt:lpstr>
      <vt:lpstr>Calibri</vt:lpstr>
      <vt:lpstr>Cambria</vt:lpstr>
      <vt:lpstr>Sylfaen</vt:lpstr>
      <vt:lpstr>Times</vt:lpstr>
      <vt:lpstr>Univers</vt:lpstr>
      <vt:lpstr>Verdana</vt:lpstr>
      <vt:lpstr>Office Theme</vt:lpstr>
      <vt:lpstr>02FL Adopt Safe Working Practices Part B </vt:lpstr>
      <vt:lpstr>Resources to heIp with this competency </vt:lpstr>
      <vt:lpstr>02FI Adopt Safe Working Practices  (Part B)</vt:lpstr>
      <vt:lpstr>Written portion of the assignment </vt:lpstr>
      <vt:lpstr>PowerPoint Presentation</vt:lpstr>
      <vt:lpstr>What is Stress ?</vt:lpstr>
      <vt:lpstr>Definitions:</vt:lpstr>
      <vt:lpstr>==   STRESS   == Is a force, tension, or pressure, caused by a set of unpleasant events and unmanageable situations.   </vt:lpstr>
      <vt:lpstr>Two  Types  of  Stress:  Distress (negative stress) e.g.,  Accident, Terminal Illness, Job Loss, Divorce, Disaster, Financial Break, Death of Loved-Ones, etc. versus  Eustress (positive stress) e.g.,  Moving Home, Graduation, Starting New Job, Preparing for Marriage, Traveling to New Location, etc.</vt:lpstr>
      <vt:lpstr>What is Distress</vt:lpstr>
      <vt:lpstr> What are the Signs?    </vt:lpstr>
      <vt:lpstr>PowerPoint Presentation</vt:lpstr>
      <vt:lpstr>PowerPoint Presentation</vt:lpstr>
      <vt:lpstr>PowerPoint Presentation</vt:lpstr>
      <vt:lpstr>There are 3 main areas or sources that cause stress:  Lifestyle Habits and Practices  Workload &amp; Work Environment   Personality Types and Innate Traits   </vt:lpstr>
      <vt:lpstr> Over Investment will certainly lead to   Diffusion &amp; Depletion    Under Investment will certainly lead to   Low Impact &amp; Ineffectiveness  </vt:lpstr>
      <vt:lpstr>An Over Empathy approach will certainly lead to Fusion  results:  no clear separation of minds or passions  and no clear perspective or objectivity  An Under Empathy approach will certainly lead to Alienation  results:  no passionate connection but rather  mechanical &amp; impersonal relations</vt:lpstr>
      <vt:lpstr>Perhaps, at times, totally avoiding   Burnout, is not possible.  Some of us have natural tendency and ability for  High Tolerance &amp; Low Irritation and others simply have tendency for   High Irritation &amp; Low Tolerance   So, Know Yourself &amp; Keep Becoming Self-Aware.</vt:lpstr>
      <vt:lpstr>Self-Awareness</vt:lpstr>
      <vt:lpstr>Burnout  Burnout is a state of emotional and physical exhaustion caused by excessive and prolonged exposure to stress.  It can occur when you feel overwhelmed and unable to meet constant demands.  As the stress continues, we begin to lose interest and motivation, which led us to take on that role in the first place.  Therefore, Burnout reduces our productivity, disturbs our inner equilibrium, and drains our energy, leaving us feeling increasingly depleted, helpless, resentful, pessimistic, and at times cynical.   Eventually, you feel that do not have anything more of value to offer or to give.</vt:lpstr>
      <vt:lpstr>PowerPoint Presentation</vt:lpstr>
      <vt:lpstr>PowerPoint Presentation</vt:lpstr>
      <vt:lpstr>All Helping Professionals are at Risk of Stress Related Conditions,  Compassion Fatigue,  Secondary Trauma, and Burnout Symptoms,  Which may interfere with their daily functioning, performance, inner harmony, competency, and relationships with colleagues and family. If unattended or untreated,  these symptoms may develop into more serious diagnoses, like some form of Clinical Depression ,  Anxiety Disorder, or other mental health issue.</vt:lpstr>
      <vt:lpstr>Response System to Stressful Situations Fight or Flight Reaction  Stress Hormone “Cortisol”  Cortisol alters your immune system and suppresses the digestive function, reproductive system, and growth processes. This natural alarm is complex, and it communicates with regions of your brain, that control mood, motivation, and fear.  Through a combination of nerve and hormonal signals, your adrenal glands (which are located atop your kidneys) begin releasing a surge of hormones, including adrenaline and cortisol.  The long-term activation of this stress-response system —  and the overexposure to cortisol and other stress hormones — can disrupt almost all your body's functions.</vt:lpstr>
      <vt:lpstr>PowerPoint Presentation</vt:lpstr>
      <vt:lpstr>PowerPoint Presentation</vt:lpstr>
      <vt:lpstr>Burnout can cause significant physical, emotional,  psychological, and spiritual damage to people.  Emotional signs and symptoms of burnout Sense of failure and self-doubt Becoming helpless, trapped, and defeated Detachment, feeling alone in the world Increasing attitude of cynicism and negative outlook Sense of apathy &amp; Decreased satisfaction and fulfillment in life …  Spiritual signs and symptoms of burnout Sense of Hopelessness Loss of Purpose and Meaning in Life Inability to meditate or worship or practice spirituality Crisis of Faith and Distance oneself from the Divine and God …</vt:lpstr>
      <vt:lpstr>Some Behavioral Signs of Burnout  Withdrawing from responsibilities Isolating yourself from others Taking longer to get things done Using food, drugs, or alcohol to cope Taking out your frustrations on others Skipping work or coming in late and leaving early Experiencing irritability and over-reactions Developing unhealthy habits and coping styles</vt:lpstr>
      <vt:lpstr>PowerPoint Presentation</vt:lpstr>
      <vt:lpstr>Client / their families </vt:lpstr>
      <vt:lpstr>“Compassion  Fatigue”  Compassion Fatigue is a new emerging term in the scholarly literature.  It is the condition of emotional and physical tiredness that results when helpers are caring and giving so much of themselves and keep showing extended MERCY !  It is like Secondary Trauma Effect but different in that Compassion Fatigue does not display any serious trauma-related symptoms.</vt:lpstr>
      <vt:lpstr>Secondary Trauma (or) Vicarious Trauma   It can be described as indirect exposure to a traumatic event or after working with traumatized people (victims of trauma) for an extended period.   Helping professionals — like SCCS, counselors, nurses, therapists, physicians, rescue workers, police officers, social workers, lawyers, pastors, teachers, etc.— may experience vicarious trauma, when witnessing a trauma event, or when helping and showing empathy to others, the survivors of tragedies, suffering, disasters, and pain.  So, the helpers themselves become overwhelmed with some traumatic stress symptoms and mental agonies.</vt:lpstr>
      <vt:lpstr>family members / caregivers and burnout </vt:lpstr>
      <vt:lpstr>Supports / resources </vt:lpstr>
      <vt:lpstr>Burnout prevention tips </vt:lpstr>
      <vt:lpstr>PowerPoint Presentation</vt:lpstr>
      <vt:lpstr>PowerPoint Presentation</vt:lpstr>
      <vt:lpstr>PowerPoint Presentation</vt:lpstr>
      <vt:lpstr>Additional Tips for Self-Care:     • Realize that it is both moral and ethical to properly monitor and care for yourself as you care for others.  • Adopt Positive Strategies and make slow gradual changes, one at a time.  Be Focused and Intentional at each change.  • Invest time in appreciating arts, beauty, nature, and music.  • Develop an attitude of gratefulness</vt:lpstr>
      <vt:lpstr>Becoming Healthier &amp; More Efficient</vt:lpstr>
      <vt:lpstr>Wellness Plan</vt:lpstr>
      <vt:lpstr>Wellness Plan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Campbell</dc:creator>
  <cp:lastModifiedBy>Kristofer Brown</cp:lastModifiedBy>
  <cp:revision>7</cp:revision>
  <dcterms:created xsi:type="dcterms:W3CDTF">2025-08-08T22:32:05Z</dcterms:created>
  <dcterms:modified xsi:type="dcterms:W3CDTF">2026-04-07T16:26:25Z</dcterms:modified>
</cp:coreProperties>
</file>