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59"/>
  </p:notesMasterIdLst>
  <p:sldIdLst>
    <p:sldId id="256" r:id="rId4"/>
    <p:sldId id="257" r:id="rId5"/>
    <p:sldId id="258" r:id="rId6"/>
    <p:sldId id="259" r:id="rId7"/>
    <p:sldId id="260" r:id="rId8"/>
    <p:sldId id="395" r:id="rId9"/>
    <p:sldId id="421" r:id="rId10"/>
    <p:sldId id="368" r:id="rId11"/>
    <p:sldId id="369" r:id="rId12"/>
    <p:sldId id="277" r:id="rId13"/>
    <p:sldId id="278" r:id="rId14"/>
    <p:sldId id="286" r:id="rId15"/>
    <p:sldId id="302" r:id="rId16"/>
    <p:sldId id="287" r:id="rId17"/>
    <p:sldId id="338" r:id="rId18"/>
    <p:sldId id="437" r:id="rId19"/>
    <p:sldId id="282" r:id="rId20"/>
    <p:sldId id="438" r:id="rId21"/>
    <p:sldId id="451" r:id="rId22"/>
    <p:sldId id="371" r:id="rId23"/>
    <p:sldId id="301" r:id="rId24"/>
    <p:sldId id="439" r:id="rId25"/>
    <p:sldId id="288" r:id="rId26"/>
    <p:sldId id="456" r:id="rId27"/>
    <p:sldId id="457" r:id="rId28"/>
    <p:sldId id="440" r:id="rId29"/>
    <p:sldId id="458" r:id="rId30"/>
    <p:sldId id="441" r:id="rId31"/>
    <p:sldId id="459" r:id="rId32"/>
    <p:sldId id="442" r:id="rId33"/>
    <p:sldId id="443" r:id="rId34"/>
    <p:sldId id="449" r:id="rId35"/>
    <p:sldId id="444" r:id="rId36"/>
    <p:sldId id="446" r:id="rId37"/>
    <p:sldId id="445" r:id="rId38"/>
    <p:sldId id="400" r:id="rId39"/>
    <p:sldId id="401" r:id="rId40"/>
    <p:sldId id="402" r:id="rId41"/>
    <p:sldId id="460" r:id="rId42"/>
    <p:sldId id="399" r:id="rId43"/>
    <p:sldId id="455" r:id="rId44"/>
    <p:sldId id="357" r:id="rId45"/>
    <p:sldId id="429" r:id="rId46"/>
    <p:sldId id="430" r:id="rId47"/>
    <p:sldId id="450" r:id="rId48"/>
    <p:sldId id="453" r:id="rId49"/>
    <p:sldId id="292" r:id="rId50"/>
    <p:sldId id="307" r:id="rId51"/>
    <p:sldId id="447" r:id="rId52"/>
    <p:sldId id="454" r:id="rId53"/>
    <p:sldId id="448" r:id="rId54"/>
    <p:sldId id="355" r:id="rId55"/>
    <p:sldId id="461" r:id="rId56"/>
    <p:sldId id="462" r:id="rId57"/>
    <p:sldId id="46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4" autoAdjust="0"/>
    <p:restoredTop sz="91923" autoAdjust="0"/>
  </p:normalViewPr>
  <p:slideViewPr>
    <p:cSldViewPr snapToGrid="0">
      <p:cViewPr varScale="1">
        <p:scale>
          <a:sx n="88" d="100"/>
          <a:sy n="88" d="100"/>
        </p:scale>
        <p:origin x="37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3CB06-224F-4ADA-9286-A50D5BE3796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3D107C5-906A-4AD1-A7FE-0A7591AF5F8F}">
      <dgm:prSet/>
      <dgm:spPr/>
      <dgm:t>
        <a:bodyPr/>
        <a:lstStyle/>
        <a:p>
          <a:r>
            <a:rPr lang="en-US" dirty="0"/>
            <a:t>Set up of a room / learning space</a:t>
          </a:r>
        </a:p>
      </dgm:t>
    </dgm:pt>
    <dgm:pt modelId="{AF044D49-E773-4141-B2AC-A22F284162C9}" type="parTrans" cxnId="{BAC1ABDF-EF10-4AB3-8481-F9647F14A003}">
      <dgm:prSet/>
      <dgm:spPr/>
      <dgm:t>
        <a:bodyPr/>
        <a:lstStyle/>
        <a:p>
          <a:endParaRPr lang="en-US"/>
        </a:p>
      </dgm:t>
    </dgm:pt>
    <dgm:pt modelId="{26992072-CAEC-49AE-A6D3-A3FCAC65BD19}" type="sibTrans" cxnId="{BAC1ABDF-EF10-4AB3-8481-F9647F14A003}">
      <dgm:prSet/>
      <dgm:spPr/>
      <dgm:t>
        <a:bodyPr/>
        <a:lstStyle/>
        <a:p>
          <a:endParaRPr lang="en-US"/>
        </a:p>
      </dgm:t>
    </dgm:pt>
    <dgm:pt modelId="{9CCF46D9-A504-4663-BDE6-952D463ED938}">
      <dgm:prSet/>
      <dgm:spPr/>
      <dgm:t>
        <a:bodyPr/>
        <a:lstStyle/>
        <a:p>
          <a:r>
            <a:rPr lang="en-US" dirty="0"/>
            <a:t>Services being offered </a:t>
          </a:r>
        </a:p>
      </dgm:t>
    </dgm:pt>
    <dgm:pt modelId="{6D9FB631-DFE9-42F3-A9E3-A96161D5A97A}" type="parTrans" cxnId="{BA4D14CC-BDE7-483A-8A85-A3A2E258757B}">
      <dgm:prSet/>
      <dgm:spPr/>
      <dgm:t>
        <a:bodyPr/>
        <a:lstStyle/>
        <a:p>
          <a:endParaRPr lang="en-US"/>
        </a:p>
      </dgm:t>
    </dgm:pt>
    <dgm:pt modelId="{A64A9A10-C835-48E4-9BD9-AA070E45BB51}" type="sibTrans" cxnId="{BA4D14CC-BDE7-483A-8A85-A3A2E258757B}">
      <dgm:prSet/>
      <dgm:spPr/>
      <dgm:t>
        <a:bodyPr/>
        <a:lstStyle/>
        <a:p>
          <a:endParaRPr lang="en-US"/>
        </a:p>
      </dgm:t>
    </dgm:pt>
    <dgm:pt modelId="{18B1DDB1-2857-4EE5-8D28-42E587E0C68A}">
      <dgm:prSet/>
      <dgm:spPr/>
      <dgm:t>
        <a:bodyPr/>
        <a:lstStyle/>
        <a:p>
          <a:r>
            <a:rPr lang="en-US" dirty="0"/>
            <a:t>Changing social workers every 3 months</a:t>
          </a:r>
        </a:p>
      </dgm:t>
    </dgm:pt>
    <dgm:pt modelId="{F4D8A1FA-80A7-4D82-B8E3-6A45824C0CB9}" type="parTrans" cxnId="{FA7F533A-1B71-4E51-81DC-FA41A8C0F19C}">
      <dgm:prSet/>
      <dgm:spPr/>
      <dgm:t>
        <a:bodyPr/>
        <a:lstStyle/>
        <a:p>
          <a:endParaRPr lang="en-US"/>
        </a:p>
      </dgm:t>
    </dgm:pt>
    <dgm:pt modelId="{678EA370-B10E-48B3-A647-99F4025A0588}" type="sibTrans" cxnId="{FA7F533A-1B71-4E51-81DC-FA41A8C0F19C}">
      <dgm:prSet/>
      <dgm:spPr/>
      <dgm:t>
        <a:bodyPr/>
        <a:lstStyle/>
        <a:p>
          <a:endParaRPr lang="en-US"/>
        </a:p>
      </dgm:t>
    </dgm:pt>
    <dgm:pt modelId="{63F469A9-A2DD-44A5-AAB4-980CC9BA978C}">
      <dgm:prSet/>
      <dgm:spPr/>
      <dgm:t>
        <a:bodyPr/>
        <a:lstStyle/>
        <a:p>
          <a:r>
            <a:rPr lang="en-US" dirty="0"/>
            <a:t>Limited accessibility</a:t>
          </a:r>
        </a:p>
      </dgm:t>
    </dgm:pt>
    <dgm:pt modelId="{44DDEFDD-87AA-4234-BAE5-FA8C6D0DEC58}" type="parTrans" cxnId="{C23AA630-4557-4BFA-89EC-AEE5F8953A62}">
      <dgm:prSet/>
      <dgm:spPr/>
      <dgm:t>
        <a:bodyPr/>
        <a:lstStyle/>
        <a:p>
          <a:endParaRPr lang="en-US"/>
        </a:p>
      </dgm:t>
    </dgm:pt>
    <dgm:pt modelId="{009522D5-99DE-4652-8D6F-EB556FD60A5E}" type="sibTrans" cxnId="{C23AA630-4557-4BFA-89EC-AEE5F8953A62}">
      <dgm:prSet/>
      <dgm:spPr/>
      <dgm:t>
        <a:bodyPr/>
        <a:lstStyle/>
        <a:p>
          <a:endParaRPr lang="en-US"/>
        </a:p>
      </dgm:t>
    </dgm:pt>
    <dgm:pt modelId="{7CAEC6A7-9295-484D-89BE-CFE010C598BF}">
      <dgm:prSet/>
      <dgm:spPr/>
      <dgm:t>
        <a:bodyPr/>
        <a:lstStyle/>
        <a:p>
          <a:r>
            <a:rPr lang="en-US" dirty="0"/>
            <a:t>Calm down room locations</a:t>
          </a:r>
        </a:p>
      </dgm:t>
    </dgm:pt>
    <dgm:pt modelId="{E352C9D9-0149-4531-B657-30FC2B634F02}" type="parTrans" cxnId="{EBD9D269-F92A-41CD-9843-C859452B8402}">
      <dgm:prSet/>
      <dgm:spPr/>
      <dgm:t>
        <a:bodyPr/>
        <a:lstStyle/>
        <a:p>
          <a:endParaRPr lang="en-US"/>
        </a:p>
      </dgm:t>
    </dgm:pt>
    <dgm:pt modelId="{8BD595AE-06D9-43ED-B4EC-3BF8EBAFCA25}" type="sibTrans" cxnId="{EBD9D269-F92A-41CD-9843-C859452B8402}">
      <dgm:prSet/>
      <dgm:spPr/>
      <dgm:t>
        <a:bodyPr/>
        <a:lstStyle/>
        <a:p>
          <a:endParaRPr lang="en-US"/>
        </a:p>
      </dgm:t>
    </dgm:pt>
    <dgm:pt modelId="{E37140F3-F0F9-4CE1-87AB-014883EEA038}">
      <dgm:prSet/>
      <dgm:spPr/>
      <dgm:t>
        <a:bodyPr/>
        <a:lstStyle/>
        <a:p>
          <a:r>
            <a:rPr lang="en-US" dirty="0"/>
            <a:t>Windows/ air quality </a:t>
          </a:r>
        </a:p>
      </dgm:t>
    </dgm:pt>
    <dgm:pt modelId="{A66E376C-7780-451B-B789-018242E650F0}" type="parTrans" cxnId="{8C20960B-FB41-451C-A0A4-C95CAB36FA08}">
      <dgm:prSet/>
      <dgm:spPr/>
      <dgm:t>
        <a:bodyPr/>
        <a:lstStyle/>
        <a:p>
          <a:endParaRPr lang="en-US"/>
        </a:p>
      </dgm:t>
    </dgm:pt>
    <dgm:pt modelId="{1FC0218D-B1CC-4095-B5DC-267170444FCB}" type="sibTrans" cxnId="{8C20960B-FB41-451C-A0A4-C95CAB36FA08}">
      <dgm:prSet/>
      <dgm:spPr/>
      <dgm:t>
        <a:bodyPr/>
        <a:lstStyle/>
        <a:p>
          <a:endParaRPr lang="en-US"/>
        </a:p>
      </dgm:t>
    </dgm:pt>
    <dgm:pt modelId="{CDC99A40-FEC2-4A93-A350-5D1A21E3B6D7}" type="pres">
      <dgm:prSet presAssocID="{8973CB06-224F-4ADA-9286-A50D5BE37962}" presName="vert0" presStyleCnt="0">
        <dgm:presLayoutVars>
          <dgm:dir/>
          <dgm:animOne val="branch"/>
          <dgm:animLvl val="lvl"/>
        </dgm:presLayoutVars>
      </dgm:prSet>
      <dgm:spPr/>
    </dgm:pt>
    <dgm:pt modelId="{6F732E10-8C29-4F64-B1C4-BB225C22485C}" type="pres">
      <dgm:prSet presAssocID="{B3D107C5-906A-4AD1-A7FE-0A7591AF5F8F}" presName="thickLine" presStyleLbl="alignNode1" presStyleIdx="0" presStyleCnt="6"/>
      <dgm:spPr/>
    </dgm:pt>
    <dgm:pt modelId="{E333082C-910A-470C-8D82-A8F683BD8FF5}" type="pres">
      <dgm:prSet presAssocID="{B3D107C5-906A-4AD1-A7FE-0A7591AF5F8F}" presName="horz1" presStyleCnt="0"/>
      <dgm:spPr/>
    </dgm:pt>
    <dgm:pt modelId="{B629B27D-B01A-4E50-9B7B-8353C4BCFD92}" type="pres">
      <dgm:prSet presAssocID="{B3D107C5-906A-4AD1-A7FE-0A7591AF5F8F}" presName="tx1" presStyleLbl="revTx" presStyleIdx="0" presStyleCnt="6"/>
      <dgm:spPr/>
    </dgm:pt>
    <dgm:pt modelId="{C7CB21F4-78F2-4996-B9DC-A0B8F809373F}" type="pres">
      <dgm:prSet presAssocID="{B3D107C5-906A-4AD1-A7FE-0A7591AF5F8F}" presName="vert1" presStyleCnt="0"/>
      <dgm:spPr/>
    </dgm:pt>
    <dgm:pt modelId="{18C8002B-757C-40A8-B29D-4244430B8FC7}" type="pres">
      <dgm:prSet presAssocID="{9CCF46D9-A504-4663-BDE6-952D463ED938}" presName="thickLine" presStyleLbl="alignNode1" presStyleIdx="1" presStyleCnt="6"/>
      <dgm:spPr/>
    </dgm:pt>
    <dgm:pt modelId="{F7E11A43-FFDD-444C-B6AB-A9D9299D9C78}" type="pres">
      <dgm:prSet presAssocID="{9CCF46D9-A504-4663-BDE6-952D463ED938}" presName="horz1" presStyleCnt="0"/>
      <dgm:spPr/>
    </dgm:pt>
    <dgm:pt modelId="{030A1211-7C64-4D64-82EF-0200CFBDB3E5}" type="pres">
      <dgm:prSet presAssocID="{9CCF46D9-A504-4663-BDE6-952D463ED938}" presName="tx1" presStyleLbl="revTx" presStyleIdx="1" presStyleCnt="6"/>
      <dgm:spPr/>
    </dgm:pt>
    <dgm:pt modelId="{8596A34F-8FED-47E1-A1B2-875E45B47077}" type="pres">
      <dgm:prSet presAssocID="{9CCF46D9-A504-4663-BDE6-952D463ED938}" presName="vert1" presStyleCnt="0"/>
      <dgm:spPr/>
    </dgm:pt>
    <dgm:pt modelId="{62DAC647-6B59-4DB9-A562-0ED9386426AD}" type="pres">
      <dgm:prSet presAssocID="{18B1DDB1-2857-4EE5-8D28-42E587E0C68A}" presName="thickLine" presStyleLbl="alignNode1" presStyleIdx="2" presStyleCnt="6"/>
      <dgm:spPr/>
    </dgm:pt>
    <dgm:pt modelId="{ED436B68-A65B-43E8-A368-05B3A0BBA753}" type="pres">
      <dgm:prSet presAssocID="{18B1DDB1-2857-4EE5-8D28-42E587E0C68A}" presName="horz1" presStyleCnt="0"/>
      <dgm:spPr/>
    </dgm:pt>
    <dgm:pt modelId="{44EE3581-04BD-429A-AC12-C3F3995A9122}" type="pres">
      <dgm:prSet presAssocID="{18B1DDB1-2857-4EE5-8D28-42E587E0C68A}" presName="tx1" presStyleLbl="revTx" presStyleIdx="2" presStyleCnt="6"/>
      <dgm:spPr/>
    </dgm:pt>
    <dgm:pt modelId="{474A7EBC-5174-4338-9664-339CF4E0BB49}" type="pres">
      <dgm:prSet presAssocID="{18B1DDB1-2857-4EE5-8D28-42E587E0C68A}" presName="vert1" presStyleCnt="0"/>
      <dgm:spPr/>
    </dgm:pt>
    <dgm:pt modelId="{450CEE81-9C38-40E0-8F77-E81E91EA09F1}" type="pres">
      <dgm:prSet presAssocID="{63F469A9-A2DD-44A5-AAB4-980CC9BA978C}" presName="thickLine" presStyleLbl="alignNode1" presStyleIdx="3" presStyleCnt="6"/>
      <dgm:spPr/>
    </dgm:pt>
    <dgm:pt modelId="{2B5D4B42-05CD-4D09-927E-B07E779242EA}" type="pres">
      <dgm:prSet presAssocID="{63F469A9-A2DD-44A5-AAB4-980CC9BA978C}" presName="horz1" presStyleCnt="0"/>
      <dgm:spPr/>
    </dgm:pt>
    <dgm:pt modelId="{84580D10-2797-403E-993B-0FF6F7D76AAA}" type="pres">
      <dgm:prSet presAssocID="{63F469A9-A2DD-44A5-AAB4-980CC9BA978C}" presName="tx1" presStyleLbl="revTx" presStyleIdx="3" presStyleCnt="6"/>
      <dgm:spPr/>
    </dgm:pt>
    <dgm:pt modelId="{C23F1701-B94C-4260-AEF9-AECA53D2B89D}" type="pres">
      <dgm:prSet presAssocID="{63F469A9-A2DD-44A5-AAB4-980CC9BA978C}" presName="vert1" presStyleCnt="0"/>
      <dgm:spPr/>
    </dgm:pt>
    <dgm:pt modelId="{35F2FE13-D2EE-4F51-B73B-C53923BA7E91}" type="pres">
      <dgm:prSet presAssocID="{7CAEC6A7-9295-484D-89BE-CFE010C598BF}" presName="thickLine" presStyleLbl="alignNode1" presStyleIdx="4" presStyleCnt="6"/>
      <dgm:spPr/>
    </dgm:pt>
    <dgm:pt modelId="{4AB9B284-B39C-4286-BC5A-61E2906C3D02}" type="pres">
      <dgm:prSet presAssocID="{7CAEC6A7-9295-484D-89BE-CFE010C598BF}" presName="horz1" presStyleCnt="0"/>
      <dgm:spPr/>
    </dgm:pt>
    <dgm:pt modelId="{535E67C1-9018-481D-A1B9-4B42A548B55B}" type="pres">
      <dgm:prSet presAssocID="{7CAEC6A7-9295-484D-89BE-CFE010C598BF}" presName="tx1" presStyleLbl="revTx" presStyleIdx="4" presStyleCnt="6"/>
      <dgm:spPr/>
    </dgm:pt>
    <dgm:pt modelId="{F9F44A33-A98E-4D38-8524-E24A4E52BC3C}" type="pres">
      <dgm:prSet presAssocID="{7CAEC6A7-9295-484D-89BE-CFE010C598BF}" presName="vert1" presStyleCnt="0"/>
      <dgm:spPr/>
    </dgm:pt>
    <dgm:pt modelId="{206F1C03-CE53-4458-A987-6CC0FF0B2492}" type="pres">
      <dgm:prSet presAssocID="{E37140F3-F0F9-4CE1-87AB-014883EEA038}" presName="thickLine" presStyleLbl="alignNode1" presStyleIdx="5" presStyleCnt="6"/>
      <dgm:spPr/>
    </dgm:pt>
    <dgm:pt modelId="{F910B2CF-B0FA-409A-9C74-17D7BCCFB68E}" type="pres">
      <dgm:prSet presAssocID="{E37140F3-F0F9-4CE1-87AB-014883EEA038}" presName="horz1" presStyleCnt="0"/>
      <dgm:spPr/>
    </dgm:pt>
    <dgm:pt modelId="{DB37760E-F7CF-4187-B6A3-C27C3F17E9E4}" type="pres">
      <dgm:prSet presAssocID="{E37140F3-F0F9-4CE1-87AB-014883EEA038}" presName="tx1" presStyleLbl="revTx" presStyleIdx="5" presStyleCnt="6"/>
      <dgm:spPr/>
    </dgm:pt>
    <dgm:pt modelId="{A057A445-788A-4598-924F-55D1149BBACE}" type="pres">
      <dgm:prSet presAssocID="{E37140F3-F0F9-4CE1-87AB-014883EEA038}" presName="vert1" presStyleCnt="0"/>
      <dgm:spPr/>
    </dgm:pt>
  </dgm:ptLst>
  <dgm:cxnLst>
    <dgm:cxn modelId="{8C20960B-FB41-451C-A0A4-C95CAB36FA08}" srcId="{8973CB06-224F-4ADA-9286-A50D5BE37962}" destId="{E37140F3-F0F9-4CE1-87AB-014883EEA038}" srcOrd="5" destOrd="0" parTransId="{A66E376C-7780-451B-B789-018242E650F0}" sibTransId="{1FC0218D-B1CC-4095-B5DC-267170444FCB}"/>
    <dgm:cxn modelId="{C23AA630-4557-4BFA-89EC-AEE5F8953A62}" srcId="{8973CB06-224F-4ADA-9286-A50D5BE37962}" destId="{63F469A9-A2DD-44A5-AAB4-980CC9BA978C}" srcOrd="3" destOrd="0" parTransId="{44DDEFDD-87AA-4234-BAE5-FA8C6D0DEC58}" sibTransId="{009522D5-99DE-4652-8D6F-EB556FD60A5E}"/>
    <dgm:cxn modelId="{D165AC30-00CC-48ED-9E32-137C9B6E320D}" type="presOf" srcId="{8973CB06-224F-4ADA-9286-A50D5BE37962}" destId="{CDC99A40-FEC2-4A93-A350-5D1A21E3B6D7}" srcOrd="0" destOrd="0" presId="urn:microsoft.com/office/officeart/2008/layout/LinedList"/>
    <dgm:cxn modelId="{FA7F533A-1B71-4E51-81DC-FA41A8C0F19C}" srcId="{8973CB06-224F-4ADA-9286-A50D5BE37962}" destId="{18B1DDB1-2857-4EE5-8D28-42E587E0C68A}" srcOrd="2" destOrd="0" parTransId="{F4D8A1FA-80A7-4D82-B8E3-6A45824C0CB9}" sibTransId="{678EA370-B10E-48B3-A647-99F4025A0588}"/>
    <dgm:cxn modelId="{0F80B23A-A0D6-474B-B985-8C1572753A4E}" type="presOf" srcId="{7CAEC6A7-9295-484D-89BE-CFE010C598BF}" destId="{535E67C1-9018-481D-A1B9-4B42A548B55B}" srcOrd="0" destOrd="0" presId="urn:microsoft.com/office/officeart/2008/layout/LinedList"/>
    <dgm:cxn modelId="{0265BA3F-34BE-43AA-BF4F-4EF8C04E51AB}" type="presOf" srcId="{18B1DDB1-2857-4EE5-8D28-42E587E0C68A}" destId="{44EE3581-04BD-429A-AC12-C3F3995A9122}" srcOrd="0" destOrd="0" presId="urn:microsoft.com/office/officeart/2008/layout/LinedList"/>
    <dgm:cxn modelId="{45ADF045-C166-408A-B0D3-B2569A382160}" type="presOf" srcId="{9CCF46D9-A504-4663-BDE6-952D463ED938}" destId="{030A1211-7C64-4D64-82EF-0200CFBDB3E5}" srcOrd="0" destOrd="0" presId="urn:microsoft.com/office/officeart/2008/layout/LinedList"/>
    <dgm:cxn modelId="{EBD9D269-F92A-41CD-9843-C859452B8402}" srcId="{8973CB06-224F-4ADA-9286-A50D5BE37962}" destId="{7CAEC6A7-9295-484D-89BE-CFE010C598BF}" srcOrd="4" destOrd="0" parTransId="{E352C9D9-0149-4531-B657-30FC2B634F02}" sibTransId="{8BD595AE-06D9-43ED-B4EC-3BF8EBAFCA25}"/>
    <dgm:cxn modelId="{F3D3C94A-6222-46FD-84F3-76CF3C561F94}" type="presOf" srcId="{E37140F3-F0F9-4CE1-87AB-014883EEA038}" destId="{DB37760E-F7CF-4187-B6A3-C27C3F17E9E4}" srcOrd="0" destOrd="0" presId="urn:microsoft.com/office/officeart/2008/layout/LinedList"/>
    <dgm:cxn modelId="{4FB01275-6798-43E0-A6E5-C6AD061841DA}" type="presOf" srcId="{63F469A9-A2DD-44A5-AAB4-980CC9BA978C}" destId="{84580D10-2797-403E-993B-0FF6F7D76AAA}" srcOrd="0" destOrd="0" presId="urn:microsoft.com/office/officeart/2008/layout/LinedList"/>
    <dgm:cxn modelId="{BA4D14CC-BDE7-483A-8A85-A3A2E258757B}" srcId="{8973CB06-224F-4ADA-9286-A50D5BE37962}" destId="{9CCF46D9-A504-4663-BDE6-952D463ED938}" srcOrd="1" destOrd="0" parTransId="{6D9FB631-DFE9-42F3-A9E3-A96161D5A97A}" sibTransId="{A64A9A10-C835-48E4-9BD9-AA070E45BB51}"/>
    <dgm:cxn modelId="{32000CD0-2B81-47E0-9E50-0C9A54E742FC}" type="presOf" srcId="{B3D107C5-906A-4AD1-A7FE-0A7591AF5F8F}" destId="{B629B27D-B01A-4E50-9B7B-8353C4BCFD92}" srcOrd="0" destOrd="0" presId="urn:microsoft.com/office/officeart/2008/layout/LinedList"/>
    <dgm:cxn modelId="{BAC1ABDF-EF10-4AB3-8481-F9647F14A003}" srcId="{8973CB06-224F-4ADA-9286-A50D5BE37962}" destId="{B3D107C5-906A-4AD1-A7FE-0A7591AF5F8F}" srcOrd="0" destOrd="0" parTransId="{AF044D49-E773-4141-B2AC-A22F284162C9}" sibTransId="{26992072-CAEC-49AE-A6D3-A3FCAC65BD19}"/>
    <dgm:cxn modelId="{F0594900-C8D5-4C55-B5EB-7758E05A504A}" type="presParOf" srcId="{CDC99A40-FEC2-4A93-A350-5D1A21E3B6D7}" destId="{6F732E10-8C29-4F64-B1C4-BB225C22485C}" srcOrd="0" destOrd="0" presId="urn:microsoft.com/office/officeart/2008/layout/LinedList"/>
    <dgm:cxn modelId="{606C92CA-A3EF-44D5-825C-81348F81C655}" type="presParOf" srcId="{CDC99A40-FEC2-4A93-A350-5D1A21E3B6D7}" destId="{E333082C-910A-470C-8D82-A8F683BD8FF5}" srcOrd="1" destOrd="0" presId="urn:microsoft.com/office/officeart/2008/layout/LinedList"/>
    <dgm:cxn modelId="{A991E734-578E-477A-BBFF-9FFB123BE4E7}" type="presParOf" srcId="{E333082C-910A-470C-8D82-A8F683BD8FF5}" destId="{B629B27D-B01A-4E50-9B7B-8353C4BCFD92}" srcOrd="0" destOrd="0" presId="urn:microsoft.com/office/officeart/2008/layout/LinedList"/>
    <dgm:cxn modelId="{7B2F7A10-EBEF-411E-99DD-14FF8927F2D6}" type="presParOf" srcId="{E333082C-910A-470C-8D82-A8F683BD8FF5}" destId="{C7CB21F4-78F2-4996-B9DC-A0B8F809373F}" srcOrd="1" destOrd="0" presId="urn:microsoft.com/office/officeart/2008/layout/LinedList"/>
    <dgm:cxn modelId="{812AFF96-8945-4C5D-945D-F900A0AC3C49}" type="presParOf" srcId="{CDC99A40-FEC2-4A93-A350-5D1A21E3B6D7}" destId="{18C8002B-757C-40A8-B29D-4244430B8FC7}" srcOrd="2" destOrd="0" presId="urn:microsoft.com/office/officeart/2008/layout/LinedList"/>
    <dgm:cxn modelId="{DD84E0FA-F586-480C-8BE4-BD1116713248}" type="presParOf" srcId="{CDC99A40-FEC2-4A93-A350-5D1A21E3B6D7}" destId="{F7E11A43-FFDD-444C-B6AB-A9D9299D9C78}" srcOrd="3" destOrd="0" presId="urn:microsoft.com/office/officeart/2008/layout/LinedList"/>
    <dgm:cxn modelId="{7CE51E16-A5FC-4F03-B7C0-4656625210EB}" type="presParOf" srcId="{F7E11A43-FFDD-444C-B6AB-A9D9299D9C78}" destId="{030A1211-7C64-4D64-82EF-0200CFBDB3E5}" srcOrd="0" destOrd="0" presId="urn:microsoft.com/office/officeart/2008/layout/LinedList"/>
    <dgm:cxn modelId="{3C383A2C-FD5E-4F95-A7D9-88B5AAB56206}" type="presParOf" srcId="{F7E11A43-FFDD-444C-B6AB-A9D9299D9C78}" destId="{8596A34F-8FED-47E1-A1B2-875E45B47077}" srcOrd="1" destOrd="0" presId="urn:microsoft.com/office/officeart/2008/layout/LinedList"/>
    <dgm:cxn modelId="{C2F456EF-1EE5-4779-A886-EA7D765D6385}" type="presParOf" srcId="{CDC99A40-FEC2-4A93-A350-5D1A21E3B6D7}" destId="{62DAC647-6B59-4DB9-A562-0ED9386426AD}" srcOrd="4" destOrd="0" presId="urn:microsoft.com/office/officeart/2008/layout/LinedList"/>
    <dgm:cxn modelId="{D4599C79-5D04-40E4-8883-88356A486B56}" type="presParOf" srcId="{CDC99A40-FEC2-4A93-A350-5D1A21E3B6D7}" destId="{ED436B68-A65B-43E8-A368-05B3A0BBA753}" srcOrd="5" destOrd="0" presId="urn:microsoft.com/office/officeart/2008/layout/LinedList"/>
    <dgm:cxn modelId="{447ACFDF-F795-48DC-8E49-6A5A49CBAD8D}" type="presParOf" srcId="{ED436B68-A65B-43E8-A368-05B3A0BBA753}" destId="{44EE3581-04BD-429A-AC12-C3F3995A9122}" srcOrd="0" destOrd="0" presId="urn:microsoft.com/office/officeart/2008/layout/LinedList"/>
    <dgm:cxn modelId="{3B8A6D31-A3F0-4AB6-A63C-75E13F4DD44A}" type="presParOf" srcId="{ED436B68-A65B-43E8-A368-05B3A0BBA753}" destId="{474A7EBC-5174-4338-9664-339CF4E0BB49}" srcOrd="1" destOrd="0" presId="urn:microsoft.com/office/officeart/2008/layout/LinedList"/>
    <dgm:cxn modelId="{3E50C072-28B1-4334-AF46-BA0235C47ABF}" type="presParOf" srcId="{CDC99A40-FEC2-4A93-A350-5D1A21E3B6D7}" destId="{450CEE81-9C38-40E0-8F77-E81E91EA09F1}" srcOrd="6" destOrd="0" presId="urn:microsoft.com/office/officeart/2008/layout/LinedList"/>
    <dgm:cxn modelId="{14770041-26EC-462B-A621-58D72004B384}" type="presParOf" srcId="{CDC99A40-FEC2-4A93-A350-5D1A21E3B6D7}" destId="{2B5D4B42-05CD-4D09-927E-B07E779242EA}" srcOrd="7" destOrd="0" presId="urn:microsoft.com/office/officeart/2008/layout/LinedList"/>
    <dgm:cxn modelId="{9F98D0B3-62B1-4DE7-A43C-EA061DB477B8}" type="presParOf" srcId="{2B5D4B42-05CD-4D09-927E-B07E779242EA}" destId="{84580D10-2797-403E-993B-0FF6F7D76AAA}" srcOrd="0" destOrd="0" presId="urn:microsoft.com/office/officeart/2008/layout/LinedList"/>
    <dgm:cxn modelId="{D85C8914-8A3F-49D7-B5AA-B956323BC864}" type="presParOf" srcId="{2B5D4B42-05CD-4D09-927E-B07E779242EA}" destId="{C23F1701-B94C-4260-AEF9-AECA53D2B89D}" srcOrd="1" destOrd="0" presId="urn:microsoft.com/office/officeart/2008/layout/LinedList"/>
    <dgm:cxn modelId="{89CD0185-25B3-48F4-A53B-CF356CC33E24}" type="presParOf" srcId="{CDC99A40-FEC2-4A93-A350-5D1A21E3B6D7}" destId="{35F2FE13-D2EE-4F51-B73B-C53923BA7E91}" srcOrd="8" destOrd="0" presId="urn:microsoft.com/office/officeart/2008/layout/LinedList"/>
    <dgm:cxn modelId="{8D0FBCC3-0B22-48B8-8212-73A83DF15F2C}" type="presParOf" srcId="{CDC99A40-FEC2-4A93-A350-5D1A21E3B6D7}" destId="{4AB9B284-B39C-4286-BC5A-61E2906C3D02}" srcOrd="9" destOrd="0" presId="urn:microsoft.com/office/officeart/2008/layout/LinedList"/>
    <dgm:cxn modelId="{A979C8E9-2F7E-42AB-972E-BC67950C742A}" type="presParOf" srcId="{4AB9B284-B39C-4286-BC5A-61E2906C3D02}" destId="{535E67C1-9018-481D-A1B9-4B42A548B55B}" srcOrd="0" destOrd="0" presId="urn:microsoft.com/office/officeart/2008/layout/LinedList"/>
    <dgm:cxn modelId="{7473F39E-F8D6-4BFC-A45B-E2EDD10D464E}" type="presParOf" srcId="{4AB9B284-B39C-4286-BC5A-61E2906C3D02}" destId="{F9F44A33-A98E-4D38-8524-E24A4E52BC3C}" srcOrd="1" destOrd="0" presId="urn:microsoft.com/office/officeart/2008/layout/LinedList"/>
    <dgm:cxn modelId="{8E7A49C3-63AA-42F4-8CD0-CCFB18301C31}" type="presParOf" srcId="{CDC99A40-FEC2-4A93-A350-5D1A21E3B6D7}" destId="{206F1C03-CE53-4458-A987-6CC0FF0B2492}" srcOrd="10" destOrd="0" presId="urn:microsoft.com/office/officeart/2008/layout/LinedList"/>
    <dgm:cxn modelId="{86C03D7E-066C-467F-B346-7A98B69CA9F9}" type="presParOf" srcId="{CDC99A40-FEC2-4A93-A350-5D1A21E3B6D7}" destId="{F910B2CF-B0FA-409A-9C74-17D7BCCFB68E}" srcOrd="11" destOrd="0" presId="urn:microsoft.com/office/officeart/2008/layout/LinedList"/>
    <dgm:cxn modelId="{BF013C7E-2841-463F-9A77-970E56FC13B3}" type="presParOf" srcId="{F910B2CF-B0FA-409A-9C74-17D7BCCFB68E}" destId="{DB37760E-F7CF-4187-B6A3-C27C3F17E9E4}" srcOrd="0" destOrd="0" presId="urn:microsoft.com/office/officeart/2008/layout/LinedList"/>
    <dgm:cxn modelId="{84F32F39-B0A4-4EAA-B8C7-5D1C5E21F736}" type="presParOf" srcId="{F910B2CF-B0FA-409A-9C74-17D7BCCFB68E}" destId="{A057A445-788A-4598-924F-55D1149BBA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F9477F-FE1A-4F58-9C95-FF616EB81A7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0162645-5CED-4FA1-A83D-6DAA5BE81C32}">
      <dgm:prSet/>
      <dgm:spPr/>
      <dgm:t>
        <a:bodyPr/>
        <a:lstStyle/>
        <a:p>
          <a:r>
            <a:rPr lang="en-US"/>
            <a:t>Care givers</a:t>
          </a:r>
        </a:p>
      </dgm:t>
    </dgm:pt>
    <dgm:pt modelId="{A16E45B5-A318-4FBA-845C-263F0BC409FD}" type="parTrans" cxnId="{6C921DEC-2166-4350-B72E-D91437DA8C40}">
      <dgm:prSet/>
      <dgm:spPr/>
      <dgm:t>
        <a:bodyPr/>
        <a:lstStyle/>
        <a:p>
          <a:endParaRPr lang="en-US"/>
        </a:p>
      </dgm:t>
    </dgm:pt>
    <dgm:pt modelId="{FEB40260-1D8B-49DB-A725-519DC6530576}" type="sibTrans" cxnId="{6C921DEC-2166-4350-B72E-D91437DA8C40}">
      <dgm:prSet/>
      <dgm:spPr/>
      <dgm:t>
        <a:bodyPr/>
        <a:lstStyle/>
        <a:p>
          <a:endParaRPr lang="en-US"/>
        </a:p>
      </dgm:t>
    </dgm:pt>
    <dgm:pt modelId="{B28D9EE1-BE64-425C-B2A7-E96C30868983}">
      <dgm:prSet/>
      <dgm:spPr/>
      <dgm:t>
        <a:bodyPr/>
        <a:lstStyle/>
        <a:p>
          <a:r>
            <a:rPr lang="en-US"/>
            <a:t>Siblings</a:t>
          </a:r>
        </a:p>
      </dgm:t>
    </dgm:pt>
    <dgm:pt modelId="{5975763F-D119-4CBF-A29F-DB7EC3FEA111}" type="parTrans" cxnId="{46C97BCC-0616-4DE2-9595-1910919E3F1E}">
      <dgm:prSet/>
      <dgm:spPr/>
      <dgm:t>
        <a:bodyPr/>
        <a:lstStyle/>
        <a:p>
          <a:endParaRPr lang="en-US"/>
        </a:p>
      </dgm:t>
    </dgm:pt>
    <dgm:pt modelId="{D24E8A06-FFE5-4021-915E-90E3BF738C78}" type="sibTrans" cxnId="{46C97BCC-0616-4DE2-9595-1910919E3F1E}">
      <dgm:prSet/>
      <dgm:spPr/>
      <dgm:t>
        <a:bodyPr/>
        <a:lstStyle/>
        <a:p>
          <a:endParaRPr lang="en-US"/>
        </a:p>
      </dgm:t>
    </dgm:pt>
    <dgm:pt modelId="{3BA0D356-A5DB-4AA7-954C-63E35620A8BA}">
      <dgm:prSet/>
      <dgm:spPr/>
      <dgm:t>
        <a:bodyPr/>
        <a:lstStyle/>
        <a:p>
          <a:r>
            <a:rPr lang="en-US"/>
            <a:t>Peers </a:t>
          </a:r>
        </a:p>
      </dgm:t>
    </dgm:pt>
    <dgm:pt modelId="{09DD32BE-4D0E-4D48-B95E-4BEDA407C048}" type="parTrans" cxnId="{B922A0D6-8083-4336-8C0E-F9F8F0388598}">
      <dgm:prSet/>
      <dgm:spPr/>
      <dgm:t>
        <a:bodyPr/>
        <a:lstStyle/>
        <a:p>
          <a:endParaRPr lang="en-US"/>
        </a:p>
      </dgm:t>
    </dgm:pt>
    <dgm:pt modelId="{971747EC-9D32-4745-B76D-656C1F443E7D}" type="sibTrans" cxnId="{B922A0D6-8083-4336-8C0E-F9F8F0388598}">
      <dgm:prSet/>
      <dgm:spPr/>
      <dgm:t>
        <a:bodyPr/>
        <a:lstStyle/>
        <a:p>
          <a:endParaRPr lang="en-US"/>
        </a:p>
      </dgm:t>
    </dgm:pt>
    <dgm:pt modelId="{375A22AC-BD31-4A06-8D23-2FAB71128F06}">
      <dgm:prSet/>
      <dgm:spPr/>
      <dgm:t>
        <a:bodyPr/>
        <a:lstStyle/>
        <a:p>
          <a:r>
            <a:rPr lang="en-US"/>
            <a:t>Friends </a:t>
          </a:r>
        </a:p>
      </dgm:t>
    </dgm:pt>
    <dgm:pt modelId="{BEF0718D-7CF5-4CF6-B2ED-EAD2A546FD9E}" type="parTrans" cxnId="{F7099877-6462-4FF4-8852-3E5A79332021}">
      <dgm:prSet/>
      <dgm:spPr/>
      <dgm:t>
        <a:bodyPr/>
        <a:lstStyle/>
        <a:p>
          <a:endParaRPr lang="en-US"/>
        </a:p>
      </dgm:t>
    </dgm:pt>
    <dgm:pt modelId="{31038027-31E9-460B-9BA0-BC9A0B9F69A5}" type="sibTrans" cxnId="{F7099877-6462-4FF4-8852-3E5A79332021}">
      <dgm:prSet/>
      <dgm:spPr/>
      <dgm:t>
        <a:bodyPr/>
        <a:lstStyle/>
        <a:p>
          <a:endParaRPr lang="en-US"/>
        </a:p>
      </dgm:t>
    </dgm:pt>
    <dgm:pt modelId="{7E71A8E9-2DBB-4850-9F18-DF6527B7C5C9}">
      <dgm:prSet/>
      <dgm:spPr/>
      <dgm:t>
        <a:bodyPr/>
        <a:lstStyle/>
        <a:p>
          <a:r>
            <a:rPr lang="en-US"/>
            <a:t>Teacher</a:t>
          </a:r>
        </a:p>
      </dgm:t>
    </dgm:pt>
    <dgm:pt modelId="{7D36939A-ECAC-4B9D-A92D-A01E08CEC6FC}" type="parTrans" cxnId="{F8B271D2-48C8-424F-873E-DA1607240509}">
      <dgm:prSet/>
      <dgm:spPr/>
      <dgm:t>
        <a:bodyPr/>
        <a:lstStyle/>
        <a:p>
          <a:endParaRPr lang="en-US"/>
        </a:p>
      </dgm:t>
    </dgm:pt>
    <dgm:pt modelId="{9E151BB3-7651-47F2-90D3-B9EFC3F65C08}" type="sibTrans" cxnId="{F8B271D2-48C8-424F-873E-DA1607240509}">
      <dgm:prSet/>
      <dgm:spPr/>
      <dgm:t>
        <a:bodyPr/>
        <a:lstStyle/>
        <a:p>
          <a:endParaRPr lang="en-US"/>
        </a:p>
      </dgm:t>
    </dgm:pt>
    <dgm:pt modelId="{90014ECD-7C9B-407E-81E0-B00F31F2D7A1}">
      <dgm:prSet/>
      <dgm:spPr/>
      <dgm:t>
        <a:bodyPr/>
        <a:lstStyle/>
        <a:p>
          <a:r>
            <a:rPr lang="en-US"/>
            <a:t>Social worker</a:t>
          </a:r>
        </a:p>
      </dgm:t>
    </dgm:pt>
    <dgm:pt modelId="{24770CAB-A10A-4A7F-9A33-8EC103CC4E5D}" type="parTrans" cxnId="{89FA13F0-532D-4BFB-87D4-AE6B5934271E}">
      <dgm:prSet/>
      <dgm:spPr/>
      <dgm:t>
        <a:bodyPr/>
        <a:lstStyle/>
        <a:p>
          <a:endParaRPr lang="en-US"/>
        </a:p>
      </dgm:t>
    </dgm:pt>
    <dgm:pt modelId="{0821A8C7-510D-4E42-9025-063C3BC738BD}" type="sibTrans" cxnId="{89FA13F0-532D-4BFB-87D4-AE6B5934271E}">
      <dgm:prSet/>
      <dgm:spPr/>
      <dgm:t>
        <a:bodyPr/>
        <a:lstStyle/>
        <a:p>
          <a:endParaRPr lang="en-US"/>
        </a:p>
      </dgm:t>
    </dgm:pt>
    <dgm:pt modelId="{D801C765-AE53-401D-9897-23A85A4D2921}">
      <dgm:prSet/>
      <dgm:spPr/>
      <dgm:t>
        <a:bodyPr/>
        <a:lstStyle/>
        <a:p>
          <a:r>
            <a:rPr lang="en-US"/>
            <a:t>SET</a:t>
          </a:r>
        </a:p>
      </dgm:t>
    </dgm:pt>
    <dgm:pt modelId="{CAF64F29-E3AE-42A1-8C78-D341D17F1115}" type="parTrans" cxnId="{9B079C15-E966-48A4-80D7-DDC5D2157A8D}">
      <dgm:prSet/>
      <dgm:spPr/>
      <dgm:t>
        <a:bodyPr/>
        <a:lstStyle/>
        <a:p>
          <a:endParaRPr lang="en-US"/>
        </a:p>
      </dgm:t>
    </dgm:pt>
    <dgm:pt modelId="{730BB564-A785-4227-A661-A21DE739541F}" type="sibTrans" cxnId="{9B079C15-E966-48A4-80D7-DDC5D2157A8D}">
      <dgm:prSet/>
      <dgm:spPr/>
      <dgm:t>
        <a:bodyPr/>
        <a:lstStyle/>
        <a:p>
          <a:endParaRPr lang="en-US"/>
        </a:p>
      </dgm:t>
    </dgm:pt>
    <dgm:pt modelId="{C1AEEB9A-F0AB-4CD6-A36A-07D049F86F29}">
      <dgm:prSet/>
      <dgm:spPr/>
      <dgm:t>
        <a:bodyPr/>
        <a:lstStyle/>
        <a:p>
          <a:r>
            <a:rPr lang="en-US" dirty="0"/>
            <a:t>Co workers</a:t>
          </a:r>
        </a:p>
      </dgm:t>
    </dgm:pt>
    <dgm:pt modelId="{F9CFF3A0-A457-4095-A7AC-86063EF98AD4}" type="parTrans" cxnId="{4DA3B718-BA0B-41BD-8F2C-70A55187ABA6}">
      <dgm:prSet/>
      <dgm:spPr/>
      <dgm:t>
        <a:bodyPr/>
        <a:lstStyle/>
        <a:p>
          <a:endParaRPr lang="en-US"/>
        </a:p>
      </dgm:t>
    </dgm:pt>
    <dgm:pt modelId="{6F6AFC78-B54A-43CE-B502-C938DF0134C3}" type="sibTrans" cxnId="{4DA3B718-BA0B-41BD-8F2C-70A55187ABA6}">
      <dgm:prSet/>
      <dgm:spPr/>
      <dgm:t>
        <a:bodyPr/>
        <a:lstStyle/>
        <a:p>
          <a:endParaRPr lang="en-US"/>
        </a:p>
      </dgm:t>
    </dgm:pt>
    <dgm:pt modelId="{25AEE3CB-7E86-4114-A775-04FD3CB4D527}" type="pres">
      <dgm:prSet presAssocID="{85F9477F-FE1A-4F58-9C95-FF616EB81A75}" presName="vert0" presStyleCnt="0">
        <dgm:presLayoutVars>
          <dgm:dir/>
          <dgm:animOne val="branch"/>
          <dgm:animLvl val="lvl"/>
        </dgm:presLayoutVars>
      </dgm:prSet>
      <dgm:spPr/>
    </dgm:pt>
    <dgm:pt modelId="{FBFC9261-F244-4D7F-A060-7D23C887D5F0}" type="pres">
      <dgm:prSet presAssocID="{00162645-5CED-4FA1-A83D-6DAA5BE81C32}" presName="thickLine" presStyleLbl="alignNode1" presStyleIdx="0" presStyleCnt="8"/>
      <dgm:spPr/>
    </dgm:pt>
    <dgm:pt modelId="{D41E1ECC-E2FF-45E1-90D4-501EB0878780}" type="pres">
      <dgm:prSet presAssocID="{00162645-5CED-4FA1-A83D-6DAA5BE81C32}" presName="horz1" presStyleCnt="0"/>
      <dgm:spPr/>
    </dgm:pt>
    <dgm:pt modelId="{96F60525-09A0-4411-9A94-7C871B47F44F}" type="pres">
      <dgm:prSet presAssocID="{00162645-5CED-4FA1-A83D-6DAA5BE81C32}" presName="tx1" presStyleLbl="revTx" presStyleIdx="0" presStyleCnt="8"/>
      <dgm:spPr/>
    </dgm:pt>
    <dgm:pt modelId="{2C8431DE-6108-43EC-952C-F3957E852B52}" type="pres">
      <dgm:prSet presAssocID="{00162645-5CED-4FA1-A83D-6DAA5BE81C32}" presName="vert1" presStyleCnt="0"/>
      <dgm:spPr/>
    </dgm:pt>
    <dgm:pt modelId="{557CC7CF-B703-4137-B399-36CACD62F037}" type="pres">
      <dgm:prSet presAssocID="{B28D9EE1-BE64-425C-B2A7-E96C30868983}" presName="thickLine" presStyleLbl="alignNode1" presStyleIdx="1" presStyleCnt="8"/>
      <dgm:spPr/>
    </dgm:pt>
    <dgm:pt modelId="{EFBD51BE-2B38-4AF2-B530-FB34BF463887}" type="pres">
      <dgm:prSet presAssocID="{B28D9EE1-BE64-425C-B2A7-E96C30868983}" presName="horz1" presStyleCnt="0"/>
      <dgm:spPr/>
    </dgm:pt>
    <dgm:pt modelId="{FCBAA473-0318-4378-9D48-365BFD98FA36}" type="pres">
      <dgm:prSet presAssocID="{B28D9EE1-BE64-425C-B2A7-E96C30868983}" presName="tx1" presStyleLbl="revTx" presStyleIdx="1" presStyleCnt="8"/>
      <dgm:spPr/>
    </dgm:pt>
    <dgm:pt modelId="{A94AEBB8-CB5E-4B84-BDC7-AA1EE788E72B}" type="pres">
      <dgm:prSet presAssocID="{B28D9EE1-BE64-425C-B2A7-E96C30868983}" presName="vert1" presStyleCnt="0"/>
      <dgm:spPr/>
    </dgm:pt>
    <dgm:pt modelId="{46F30BFC-087E-40BF-9AEB-144718D23E66}" type="pres">
      <dgm:prSet presAssocID="{3BA0D356-A5DB-4AA7-954C-63E35620A8BA}" presName="thickLine" presStyleLbl="alignNode1" presStyleIdx="2" presStyleCnt="8"/>
      <dgm:spPr/>
    </dgm:pt>
    <dgm:pt modelId="{1D8746D9-92C9-4E27-A2B7-71C12FE353B0}" type="pres">
      <dgm:prSet presAssocID="{3BA0D356-A5DB-4AA7-954C-63E35620A8BA}" presName="horz1" presStyleCnt="0"/>
      <dgm:spPr/>
    </dgm:pt>
    <dgm:pt modelId="{C13D8DDC-61C1-440B-9502-62EFEA622C67}" type="pres">
      <dgm:prSet presAssocID="{3BA0D356-A5DB-4AA7-954C-63E35620A8BA}" presName="tx1" presStyleLbl="revTx" presStyleIdx="2" presStyleCnt="8"/>
      <dgm:spPr/>
    </dgm:pt>
    <dgm:pt modelId="{141B154B-5485-402C-9E97-B5E7CD77E318}" type="pres">
      <dgm:prSet presAssocID="{3BA0D356-A5DB-4AA7-954C-63E35620A8BA}" presName="vert1" presStyleCnt="0"/>
      <dgm:spPr/>
    </dgm:pt>
    <dgm:pt modelId="{6F234F5F-69A1-4B34-BDBA-C5E164FFE5EB}" type="pres">
      <dgm:prSet presAssocID="{375A22AC-BD31-4A06-8D23-2FAB71128F06}" presName="thickLine" presStyleLbl="alignNode1" presStyleIdx="3" presStyleCnt="8"/>
      <dgm:spPr/>
    </dgm:pt>
    <dgm:pt modelId="{B3764F1F-6F14-4A8A-85DE-A205D23B128D}" type="pres">
      <dgm:prSet presAssocID="{375A22AC-BD31-4A06-8D23-2FAB71128F06}" presName="horz1" presStyleCnt="0"/>
      <dgm:spPr/>
    </dgm:pt>
    <dgm:pt modelId="{0AB4BECA-754B-4FCC-B55C-499D11C65334}" type="pres">
      <dgm:prSet presAssocID="{375A22AC-BD31-4A06-8D23-2FAB71128F06}" presName="tx1" presStyleLbl="revTx" presStyleIdx="3" presStyleCnt="8"/>
      <dgm:spPr/>
    </dgm:pt>
    <dgm:pt modelId="{B3CECE83-3478-4967-B82B-1B91FD918306}" type="pres">
      <dgm:prSet presAssocID="{375A22AC-BD31-4A06-8D23-2FAB71128F06}" presName="vert1" presStyleCnt="0"/>
      <dgm:spPr/>
    </dgm:pt>
    <dgm:pt modelId="{C16578C2-C266-4FD9-B55B-611B00E950F3}" type="pres">
      <dgm:prSet presAssocID="{7E71A8E9-2DBB-4850-9F18-DF6527B7C5C9}" presName="thickLine" presStyleLbl="alignNode1" presStyleIdx="4" presStyleCnt="8"/>
      <dgm:spPr/>
    </dgm:pt>
    <dgm:pt modelId="{B8E6F324-1E23-480B-BD01-3A267416E184}" type="pres">
      <dgm:prSet presAssocID="{7E71A8E9-2DBB-4850-9F18-DF6527B7C5C9}" presName="horz1" presStyleCnt="0"/>
      <dgm:spPr/>
    </dgm:pt>
    <dgm:pt modelId="{0D654802-6927-4D56-A8F2-924CEAC1B217}" type="pres">
      <dgm:prSet presAssocID="{7E71A8E9-2DBB-4850-9F18-DF6527B7C5C9}" presName="tx1" presStyleLbl="revTx" presStyleIdx="4" presStyleCnt="8"/>
      <dgm:spPr/>
    </dgm:pt>
    <dgm:pt modelId="{DA8B0D85-0CC2-4654-8D5F-72B881886D35}" type="pres">
      <dgm:prSet presAssocID="{7E71A8E9-2DBB-4850-9F18-DF6527B7C5C9}" presName="vert1" presStyleCnt="0"/>
      <dgm:spPr/>
    </dgm:pt>
    <dgm:pt modelId="{C3EE8DC3-673C-40CB-9FEB-20C1F10EC896}" type="pres">
      <dgm:prSet presAssocID="{90014ECD-7C9B-407E-81E0-B00F31F2D7A1}" presName="thickLine" presStyleLbl="alignNode1" presStyleIdx="5" presStyleCnt="8"/>
      <dgm:spPr/>
    </dgm:pt>
    <dgm:pt modelId="{45E4141E-9988-4BCA-BFDA-27808853CBF9}" type="pres">
      <dgm:prSet presAssocID="{90014ECD-7C9B-407E-81E0-B00F31F2D7A1}" presName="horz1" presStyleCnt="0"/>
      <dgm:spPr/>
    </dgm:pt>
    <dgm:pt modelId="{E207FA10-E392-44AD-85B6-14E7B15D66C4}" type="pres">
      <dgm:prSet presAssocID="{90014ECD-7C9B-407E-81E0-B00F31F2D7A1}" presName="tx1" presStyleLbl="revTx" presStyleIdx="5" presStyleCnt="8"/>
      <dgm:spPr/>
    </dgm:pt>
    <dgm:pt modelId="{CDC29E75-5679-4C2F-9B6E-E73071042E8F}" type="pres">
      <dgm:prSet presAssocID="{90014ECD-7C9B-407E-81E0-B00F31F2D7A1}" presName="vert1" presStyleCnt="0"/>
      <dgm:spPr/>
    </dgm:pt>
    <dgm:pt modelId="{6514D019-A878-4C4F-93B4-E36EFC375C17}" type="pres">
      <dgm:prSet presAssocID="{D801C765-AE53-401D-9897-23A85A4D2921}" presName="thickLine" presStyleLbl="alignNode1" presStyleIdx="6" presStyleCnt="8"/>
      <dgm:spPr/>
    </dgm:pt>
    <dgm:pt modelId="{AECD56CD-7935-4654-BE46-01662ED0D635}" type="pres">
      <dgm:prSet presAssocID="{D801C765-AE53-401D-9897-23A85A4D2921}" presName="horz1" presStyleCnt="0"/>
      <dgm:spPr/>
    </dgm:pt>
    <dgm:pt modelId="{9718EFE0-4743-41A4-94CB-95D572B2FBC3}" type="pres">
      <dgm:prSet presAssocID="{D801C765-AE53-401D-9897-23A85A4D2921}" presName="tx1" presStyleLbl="revTx" presStyleIdx="6" presStyleCnt="8"/>
      <dgm:spPr/>
    </dgm:pt>
    <dgm:pt modelId="{53DB81AC-E7CE-41AF-AA87-45818A58C210}" type="pres">
      <dgm:prSet presAssocID="{D801C765-AE53-401D-9897-23A85A4D2921}" presName="vert1" presStyleCnt="0"/>
      <dgm:spPr/>
    </dgm:pt>
    <dgm:pt modelId="{AB5BD3C9-0452-4865-B58C-A2A181F4B898}" type="pres">
      <dgm:prSet presAssocID="{C1AEEB9A-F0AB-4CD6-A36A-07D049F86F29}" presName="thickLine" presStyleLbl="alignNode1" presStyleIdx="7" presStyleCnt="8"/>
      <dgm:spPr/>
    </dgm:pt>
    <dgm:pt modelId="{B3562811-A05A-4EFD-8B99-BF48C7ECA497}" type="pres">
      <dgm:prSet presAssocID="{C1AEEB9A-F0AB-4CD6-A36A-07D049F86F29}" presName="horz1" presStyleCnt="0"/>
      <dgm:spPr/>
    </dgm:pt>
    <dgm:pt modelId="{C8749664-09D6-49DB-B10C-D78705189D99}" type="pres">
      <dgm:prSet presAssocID="{C1AEEB9A-F0AB-4CD6-A36A-07D049F86F29}" presName="tx1" presStyleLbl="revTx" presStyleIdx="7" presStyleCnt="8"/>
      <dgm:spPr/>
    </dgm:pt>
    <dgm:pt modelId="{F8BF5B0E-A5CD-4B3A-9252-2C28E77F3AE6}" type="pres">
      <dgm:prSet presAssocID="{C1AEEB9A-F0AB-4CD6-A36A-07D049F86F29}" presName="vert1" presStyleCnt="0"/>
      <dgm:spPr/>
    </dgm:pt>
  </dgm:ptLst>
  <dgm:cxnLst>
    <dgm:cxn modelId="{9B079C15-E966-48A4-80D7-DDC5D2157A8D}" srcId="{85F9477F-FE1A-4F58-9C95-FF616EB81A75}" destId="{D801C765-AE53-401D-9897-23A85A4D2921}" srcOrd="6" destOrd="0" parTransId="{CAF64F29-E3AE-42A1-8C78-D341D17F1115}" sibTransId="{730BB564-A785-4227-A661-A21DE739541F}"/>
    <dgm:cxn modelId="{9A7ACE16-2A2C-4C6B-8070-25D7E83F06D6}" type="presOf" srcId="{7E71A8E9-2DBB-4850-9F18-DF6527B7C5C9}" destId="{0D654802-6927-4D56-A8F2-924CEAC1B217}" srcOrd="0" destOrd="0" presId="urn:microsoft.com/office/officeart/2008/layout/LinedList"/>
    <dgm:cxn modelId="{4DA3B718-BA0B-41BD-8F2C-70A55187ABA6}" srcId="{85F9477F-FE1A-4F58-9C95-FF616EB81A75}" destId="{C1AEEB9A-F0AB-4CD6-A36A-07D049F86F29}" srcOrd="7" destOrd="0" parTransId="{F9CFF3A0-A457-4095-A7AC-86063EF98AD4}" sibTransId="{6F6AFC78-B54A-43CE-B502-C938DF0134C3}"/>
    <dgm:cxn modelId="{8522F52B-B278-469B-AE56-73B52E65CEDD}" type="presOf" srcId="{85F9477F-FE1A-4F58-9C95-FF616EB81A75}" destId="{25AEE3CB-7E86-4114-A775-04FD3CB4D527}" srcOrd="0" destOrd="0" presId="urn:microsoft.com/office/officeart/2008/layout/LinedList"/>
    <dgm:cxn modelId="{DE32B255-9B8A-47F9-A2E2-E2C2B8C7EDA5}" type="presOf" srcId="{90014ECD-7C9B-407E-81E0-B00F31F2D7A1}" destId="{E207FA10-E392-44AD-85B6-14E7B15D66C4}" srcOrd="0" destOrd="0" presId="urn:microsoft.com/office/officeart/2008/layout/LinedList"/>
    <dgm:cxn modelId="{F7099877-6462-4FF4-8852-3E5A79332021}" srcId="{85F9477F-FE1A-4F58-9C95-FF616EB81A75}" destId="{375A22AC-BD31-4A06-8D23-2FAB71128F06}" srcOrd="3" destOrd="0" parTransId="{BEF0718D-7CF5-4CF6-B2ED-EAD2A546FD9E}" sibTransId="{31038027-31E9-460B-9BA0-BC9A0B9F69A5}"/>
    <dgm:cxn modelId="{75C0DE57-3618-43AD-A6BF-779D6ED87B97}" type="presOf" srcId="{375A22AC-BD31-4A06-8D23-2FAB71128F06}" destId="{0AB4BECA-754B-4FCC-B55C-499D11C65334}" srcOrd="0" destOrd="0" presId="urn:microsoft.com/office/officeart/2008/layout/LinedList"/>
    <dgm:cxn modelId="{2EC3657F-AAC6-40A4-B3A5-EAE12DC79FE1}" type="presOf" srcId="{C1AEEB9A-F0AB-4CD6-A36A-07D049F86F29}" destId="{C8749664-09D6-49DB-B10C-D78705189D99}" srcOrd="0" destOrd="0" presId="urn:microsoft.com/office/officeart/2008/layout/LinedList"/>
    <dgm:cxn modelId="{E2ECD9B0-638F-4022-B49A-59F49DBC6E6E}" type="presOf" srcId="{D801C765-AE53-401D-9897-23A85A4D2921}" destId="{9718EFE0-4743-41A4-94CB-95D572B2FBC3}" srcOrd="0" destOrd="0" presId="urn:microsoft.com/office/officeart/2008/layout/LinedList"/>
    <dgm:cxn modelId="{AE5A74C7-CF71-4C73-9761-EA9AE50287DA}" type="presOf" srcId="{00162645-5CED-4FA1-A83D-6DAA5BE81C32}" destId="{96F60525-09A0-4411-9A94-7C871B47F44F}" srcOrd="0" destOrd="0" presId="urn:microsoft.com/office/officeart/2008/layout/LinedList"/>
    <dgm:cxn modelId="{46C97BCC-0616-4DE2-9595-1910919E3F1E}" srcId="{85F9477F-FE1A-4F58-9C95-FF616EB81A75}" destId="{B28D9EE1-BE64-425C-B2A7-E96C30868983}" srcOrd="1" destOrd="0" parTransId="{5975763F-D119-4CBF-A29F-DB7EC3FEA111}" sibTransId="{D24E8A06-FFE5-4021-915E-90E3BF738C78}"/>
    <dgm:cxn modelId="{43BF2ED1-15E2-4A59-B33D-4474A1C3474D}" type="presOf" srcId="{B28D9EE1-BE64-425C-B2A7-E96C30868983}" destId="{FCBAA473-0318-4378-9D48-365BFD98FA36}" srcOrd="0" destOrd="0" presId="urn:microsoft.com/office/officeart/2008/layout/LinedList"/>
    <dgm:cxn modelId="{F8B271D2-48C8-424F-873E-DA1607240509}" srcId="{85F9477F-FE1A-4F58-9C95-FF616EB81A75}" destId="{7E71A8E9-2DBB-4850-9F18-DF6527B7C5C9}" srcOrd="4" destOrd="0" parTransId="{7D36939A-ECAC-4B9D-A92D-A01E08CEC6FC}" sibTransId="{9E151BB3-7651-47F2-90D3-B9EFC3F65C08}"/>
    <dgm:cxn modelId="{B922A0D6-8083-4336-8C0E-F9F8F0388598}" srcId="{85F9477F-FE1A-4F58-9C95-FF616EB81A75}" destId="{3BA0D356-A5DB-4AA7-954C-63E35620A8BA}" srcOrd="2" destOrd="0" parTransId="{09DD32BE-4D0E-4D48-B95E-4BEDA407C048}" sibTransId="{971747EC-9D32-4745-B76D-656C1F443E7D}"/>
    <dgm:cxn modelId="{6C921DEC-2166-4350-B72E-D91437DA8C40}" srcId="{85F9477F-FE1A-4F58-9C95-FF616EB81A75}" destId="{00162645-5CED-4FA1-A83D-6DAA5BE81C32}" srcOrd="0" destOrd="0" parTransId="{A16E45B5-A318-4FBA-845C-263F0BC409FD}" sibTransId="{FEB40260-1D8B-49DB-A725-519DC6530576}"/>
    <dgm:cxn modelId="{89FA13F0-532D-4BFB-87D4-AE6B5934271E}" srcId="{85F9477F-FE1A-4F58-9C95-FF616EB81A75}" destId="{90014ECD-7C9B-407E-81E0-B00F31F2D7A1}" srcOrd="5" destOrd="0" parTransId="{24770CAB-A10A-4A7F-9A33-8EC103CC4E5D}" sibTransId="{0821A8C7-510D-4E42-9025-063C3BC738BD}"/>
    <dgm:cxn modelId="{FBC841F7-B29E-4999-B962-F70D4D7BD998}" type="presOf" srcId="{3BA0D356-A5DB-4AA7-954C-63E35620A8BA}" destId="{C13D8DDC-61C1-440B-9502-62EFEA622C67}" srcOrd="0" destOrd="0" presId="urn:microsoft.com/office/officeart/2008/layout/LinedList"/>
    <dgm:cxn modelId="{8DA1EA31-C1D3-429F-87E1-F50D5070D6B7}" type="presParOf" srcId="{25AEE3CB-7E86-4114-A775-04FD3CB4D527}" destId="{FBFC9261-F244-4D7F-A060-7D23C887D5F0}" srcOrd="0" destOrd="0" presId="urn:microsoft.com/office/officeart/2008/layout/LinedList"/>
    <dgm:cxn modelId="{F78660FE-DB92-404C-8076-0C4596C86176}" type="presParOf" srcId="{25AEE3CB-7E86-4114-A775-04FD3CB4D527}" destId="{D41E1ECC-E2FF-45E1-90D4-501EB0878780}" srcOrd="1" destOrd="0" presId="urn:microsoft.com/office/officeart/2008/layout/LinedList"/>
    <dgm:cxn modelId="{CB9090D6-E5D6-437E-8E25-9DB56371E255}" type="presParOf" srcId="{D41E1ECC-E2FF-45E1-90D4-501EB0878780}" destId="{96F60525-09A0-4411-9A94-7C871B47F44F}" srcOrd="0" destOrd="0" presId="urn:microsoft.com/office/officeart/2008/layout/LinedList"/>
    <dgm:cxn modelId="{5EE3A883-D9B2-43A4-8303-82E4D93B749B}" type="presParOf" srcId="{D41E1ECC-E2FF-45E1-90D4-501EB0878780}" destId="{2C8431DE-6108-43EC-952C-F3957E852B52}" srcOrd="1" destOrd="0" presId="urn:microsoft.com/office/officeart/2008/layout/LinedList"/>
    <dgm:cxn modelId="{DE3BCA61-B298-4031-8EBD-568B8D7A30F4}" type="presParOf" srcId="{25AEE3CB-7E86-4114-A775-04FD3CB4D527}" destId="{557CC7CF-B703-4137-B399-36CACD62F037}" srcOrd="2" destOrd="0" presId="urn:microsoft.com/office/officeart/2008/layout/LinedList"/>
    <dgm:cxn modelId="{444602A9-AF4E-4E4C-9F18-6367A063103D}" type="presParOf" srcId="{25AEE3CB-7E86-4114-A775-04FD3CB4D527}" destId="{EFBD51BE-2B38-4AF2-B530-FB34BF463887}" srcOrd="3" destOrd="0" presId="urn:microsoft.com/office/officeart/2008/layout/LinedList"/>
    <dgm:cxn modelId="{88A4395B-9C2A-47FB-BD47-9368A9E71396}" type="presParOf" srcId="{EFBD51BE-2B38-4AF2-B530-FB34BF463887}" destId="{FCBAA473-0318-4378-9D48-365BFD98FA36}" srcOrd="0" destOrd="0" presId="urn:microsoft.com/office/officeart/2008/layout/LinedList"/>
    <dgm:cxn modelId="{DCED2FFF-3A83-469C-A368-A7FF1541E495}" type="presParOf" srcId="{EFBD51BE-2B38-4AF2-B530-FB34BF463887}" destId="{A94AEBB8-CB5E-4B84-BDC7-AA1EE788E72B}" srcOrd="1" destOrd="0" presId="urn:microsoft.com/office/officeart/2008/layout/LinedList"/>
    <dgm:cxn modelId="{A06DE2B0-4ABA-498D-81AF-CECE01615CE2}" type="presParOf" srcId="{25AEE3CB-7E86-4114-A775-04FD3CB4D527}" destId="{46F30BFC-087E-40BF-9AEB-144718D23E66}" srcOrd="4" destOrd="0" presId="urn:microsoft.com/office/officeart/2008/layout/LinedList"/>
    <dgm:cxn modelId="{D8618866-E842-4C58-8A90-A440C9E526A6}" type="presParOf" srcId="{25AEE3CB-7E86-4114-A775-04FD3CB4D527}" destId="{1D8746D9-92C9-4E27-A2B7-71C12FE353B0}" srcOrd="5" destOrd="0" presId="urn:microsoft.com/office/officeart/2008/layout/LinedList"/>
    <dgm:cxn modelId="{9F97E7DA-8488-40B8-B7DF-A503759D5648}" type="presParOf" srcId="{1D8746D9-92C9-4E27-A2B7-71C12FE353B0}" destId="{C13D8DDC-61C1-440B-9502-62EFEA622C67}" srcOrd="0" destOrd="0" presId="urn:microsoft.com/office/officeart/2008/layout/LinedList"/>
    <dgm:cxn modelId="{56DD9BB8-A798-495D-A199-AC5F038572F6}" type="presParOf" srcId="{1D8746D9-92C9-4E27-A2B7-71C12FE353B0}" destId="{141B154B-5485-402C-9E97-B5E7CD77E318}" srcOrd="1" destOrd="0" presId="urn:microsoft.com/office/officeart/2008/layout/LinedList"/>
    <dgm:cxn modelId="{C823E57D-66E7-4C60-9CDE-FD135E9C3F0C}" type="presParOf" srcId="{25AEE3CB-7E86-4114-A775-04FD3CB4D527}" destId="{6F234F5F-69A1-4B34-BDBA-C5E164FFE5EB}" srcOrd="6" destOrd="0" presId="urn:microsoft.com/office/officeart/2008/layout/LinedList"/>
    <dgm:cxn modelId="{7E130475-F117-4E8D-8EC8-9811BC74DCB2}" type="presParOf" srcId="{25AEE3CB-7E86-4114-A775-04FD3CB4D527}" destId="{B3764F1F-6F14-4A8A-85DE-A205D23B128D}" srcOrd="7" destOrd="0" presId="urn:microsoft.com/office/officeart/2008/layout/LinedList"/>
    <dgm:cxn modelId="{BD9513C7-B552-41BC-B3C0-48AAECE6D6D6}" type="presParOf" srcId="{B3764F1F-6F14-4A8A-85DE-A205D23B128D}" destId="{0AB4BECA-754B-4FCC-B55C-499D11C65334}" srcOrd="0" destOrd="0" presId="urn:microsoft.com/office/officeart/2008/layout/LinedList"/>
    <dgm:cxn modelId="{C9D5697B-E2F0-4D4A-96A2-F10B31EEFED9}" type="presParOf" srcId="{B3764F1F-6F14-4A8A-85DE-A205D23B128D}" destId="{B3CECE83-3478-4967-B82B-1B91FD918306}" srcOrd="1" destOrd="0" presId="urn:microsoft.com/office/officeart/2008/layout/LinedList"/>
    <dgm:cxn modelId="{589B3694-D4AB-4B15-8C8A-5DD51BF9A9F6}" type="presParOf" srcId="{25AEE3CB-7E86-4114-A775-04FD3CB4D527}" destId="{C16578C2-C266-4FD9-B55B-611B00E950F3}" srcOrd="8" destOrd="0" presId="urn:microsoft.com/office/officeart/2008/layout/LinedList"/>
    <dgm:cxn modelId="{140D1666-61DE-4406-87EE-1B2881EFACD9}" type="presParOf" srcId="{25AEE3CB-7E86-4114-A775-04FD3CB4D527}" destId="{B8E6F324-1E23-480B-BD01-3A267416E184}" srcOrd="9" destOrd="0" presId="urn:microsoft.com/office/officeart/2008/layout/LinedList"/>
    <dgm:cxn modelId="{E021CF2E-4F46-4AD9-856E-88A1061BED7A}" type="presParOf" srcId="{B8E6F324-1E23-480B-BD01-3A267416E184}" destId="{0D654802-6927-4D56-A8F2-924CEAC1B217}" srcOrd="0" destOrd="0" presId="urn:microsoft.com/office/officeart/2008/layout/LinedList"/>
    <dgm:cxn modelId="{4051D852-533B-4AE6-8F84-4D539326986F}" type="presParOf" srcId="{B8E6F324-1E23-480B-BD01-3A267416E184}" destId="{DA8B0D85-0CC2-4654-8D5F-72B881886D35}" srcOrd="1" destOrd="0" presId="urn:microsoft.com/office/officeart/2008/layout/LinedList"/>
    <dgm:cxn modelId="{47849E1D-EA1C-4B2E-9CE6-62C5D60A783F}" type="presParOf" srcId="{25AEE3CB-7E86-4114-A775-04FD3CB4D527}" destId="{C3EE8DC3-673C-40CB-9FEB-20C1F10EC896}" srcOrd="10" destOrd="0" presId="urn:microsoft.com/office/officeart/2008/layout/LinedList"/>
    <dgm:cxn modelId="{362640D8-640E-42BD-8D74-9A6924654102}" type="presParOf" srcId="{25AEE3CB-7E86-4114-A775-04FD3CB4D527}" destId="{45E4141E-9988-4BCA-BFDA-27808853CBF9}" srcOrd="11" destOrd="0" presId="urn:microsoft.com/office/officeart/2008/layout/LinedList"/>
    <dgm:cxn modelId="{D147B841-5624-4537-8438-CA7EEB1BFD84}" type="presParOf" srcId="{45E4141E-9988-4BCA-BFDA-27808853CBF9}" destId="{E207FA10-E392-44AD-85B6-14E7B15D66C4}" srcOrd="0" destOrd="0" presId="urn:microsoft.com/office/officeart/2008/layout/LinedList"/>
    <dgm:cxn modelId="{CAA362AB-862C-465D-B9D4-ACA2D123EFB7}" type="presParOf" srcId="{45E4141E-9988-4BCA-BFDA-27808853CBF9}" destId="{CDC29E75-5679-4C2F-9B6E-E73071042E8F}" srcOrd="1" destOrd="0" presId="urn:microsoft.com/office/officeart/2008/layout/LinedList"/>
    <dgm:cxn modelId="{92E200C4-FCDB-4E70-90BD-B994D788F0D5}" type="presParOf" srcId="{25AEE3CB-7E86-4114-A775-04FD3CB4D527}" destId="{6514D019-A878-4C4F-93B4-E36EFC375C17}" srcOrd="12" destOrd="0" presId="urn:microsoft.com/office/officeart/2008/layout/LinedList"/>
    <dgm:cxn modelId="{53463B44-629A-4DDC-9CF3-F4BF5DE0468F}" type="presParOf" srcId="{25AEE3CB-7E86-4114-A775-04FD3CB4D527}" destId="{AECD56CD-7935-4654-BE46-01662ED0D635}" srcOrd="13" destOrd="0" presId="urn:microsoft.com/office/officeart/2008/layout/LinedList"/>
    <dgm:cxn modelId="{0B7653D6-5DFB-40D9-AF1E-0346AA6C6681}" type="presParOf" srcId="{AECD56CD-7935-4654-BE46-01662ED0D635}" destId="{9718EFE0-4743-41A4-94CB-95D572B2FBC3}" srcOrd="0" destOrd="0" presId="urn:microsoft.com/office/officeart/2008/layout/LinedList"/>
    <dgm:cxn modelId="{5FD93EE7-B47F-4BAE-8029-737A9BB2F480}" type="presParOf" srcId="{AECD56CD-7935-4654-BE46-01662ED0D635}" destId="{53DB81AC-E7CE-41AF-AA87-45818A58C210}" srcOrd="1" destOrd="0" presId="urn:microsoft.com/office/officeart/2008/layout/LinedList"/>
    <dgm:cxn modelId="{3CCA4295-DA2A-4820-94F5-5BF46C83B373}" type="presParOf" srcId="{25AEE3CB-7E86-4114-A775-04FD3CB4D527}" destId="{AB5BD3C9-0452-4865-B58C-A2A181F4B898}" srcOrd="14" destOrd="0" presId="urn:microsoft.com/office/officeart/2008/layout/LinedList"/>
    <dgm:cxn modelId="{8D7F61D7-1A87-4DC9-9BD8-8100BB34F065}" type="presParOf" srcId="{25AEE3CB-7E86-4114-A775-04FD3CB4D527}" destId="{B3562811-A05A-4EFD-8B99-BF48C7ECA497}" srcOrd="15" destOrd="0" presId="urn:microsoft.com/office/officeart/2008/layout/LinedList"/>
    <dgm:cxn modelId="{243A3AE2-2978-48F1-BB3B-75327C9685D2}" type="presParOf" srcId="{B3562811-A05A-4EFD-8B99-BF48C7ECA497}" destId="{C8749664-09D6-49DB-B10C-D78705189D99}" srcOrd="0" destOrd="0" presId="urn:microsoft.com/office/officeart/2008/layout/LinedList"/>
    <dgm:cxn modelId="{8EA07086-2C82-4B87-9E3E-CA1AAE2195AA}" type="presParOf" srcId="{B3562811-A05A-4EFD-8B99-BF48C7ECA497}" destId="{F8BF5B0E-A5CD-4B3A-9252-2C28E77F3AE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32E10-8C29-4F64-B1C4-BB225C22485C}">
      <dsp:nvSpPr>
        <dsp:cNvPr id="0" name=""/>
        <dsp:cNvSpPr/>
      </dsp:nvSpPr>
      <dsp:spPr>
        <a:xfrm>
          <a:off x="0" y="2687"/>
          <a:ext cx="5257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9B27D-B01A-4E50-9B7B-8353C4BCFD92}">
      <dsp:nvSpPr>
        <dsp:cNvPr id="0" name=""/>
        <dsp:cNvSpPr/>
      </dsp:nvSpPr>
      <dsp:spPr>
        <a:xfrm>
          <a:off x="0" y="2687"/>
          <a:ext cx="525780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Set up of a room / learning space</a:t>
          </a:r>
        </a:p>
      </dsp:txBody>
      <dsp:txXfrm>
        <a:off x="0" y="2687"/>
        <a:ext cx="5257800" cy="916552"/>
      </dsp:txXfrm>
    </dsp:sp>
    <dsp:sp modelId="{18C8002B-757C-40A8-B29D-4244430B8FC7}">
      <dsp:nvSpPr>
        <dsp:cNvPr id="0" name=""/>
        <dsp:cNvSpPr/>
      </dsp:nvSpPr>
      <dsp:spPr>
        <a:xfrm>
          <a:off x="0" y="919239"/>
          <a:ext cx="52578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A1211-7C64-4D64-82EF-0200CFBDB3E5}">
      <dsp:nvSpPr>
        <dsp:cNvPr id="0" name=""/>
        <dsp:cNvSpPr/>
      </dsp:nvSpPr>
      <dsp:spPr>
        <a:xfrm>
          <a:off x="0" y="919239"/>
          <a:ext cx="525780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Services being offered </a:t>
          </a:r>
        </a:p>
      </dsp:txBody>
      <dsp:txXfrm>
        <a:off x="0" y="919239"/>
        <a:ext cx="5257800" cy="916552"/>
      </dsp:txXfrm>
    </dsp:sp>
    <dsp:sp modelId="{62DAC647-6B59-4DB9-A562-0ED9386426AD}">
      <dsp:nvSpPr>
        <dsp:cNvPr id="0" name=""/>
        <dsp:cNvSpPr/>
      </dsp:nvSpPr>
      <dsp:spPr>
        <a:xfrm>
          <a:off x="0" y="1835791"/>
          <a:ext cx="52578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E3581-04BD-429A-AC12-C3F3995A9122}">
      <dsp:nvSpPr>
        <dsp:cNvPr id="0" name=""/>
        <dsp:cNvSpPr/>
      </dsp:nvSpPr>
      <dsp:spPr>
        <a:xfrm>
          <a:off x="0" y="1835791"/>
          <a:ext cx="525780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Changing social workers every 3 months</a:t>
          </a:r>
        </a:p>
      </dsp:txBody>
      <dsp:txXfrm>
        <a:off x="0" y="1835791"/>
        <a:ext cx="5257800" cy="916552"/>
      </dsp:txXfrm>
    </dsp:sp>
    <dsp:sp modelId="{450CEE81-9C38-40E0-8F77-E81E91EA09F1}">
      <dsp:nvSpPr>
        <dsp:cNvPr id="0" name=""/>
        <dsp:cNvSpPr/>
      </dsp:nvSpPr>
      <dsp:spPr>
        <a:xfrm>
          <a:off x="0" y="2752344"/>
          <a:ext cx="52578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80D10-2797-403E-993B-0FF6F7D76AAA}">
      <dsp:nvSpPr>
        <dsp:cNvPr id="0" name=""/>
        <dsp:cNvSpPr/>
      </dsp:nvSpPr>
      <dsp:spPr>
        <a:xfrm>
          <a:off x="0" y="2752344"/>
          <a:ext cx="525780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Limited accessibility</a:t>
          </a:r>
        </a:p>
      </dsp:txBody>
      <dsp:txXfrm>
        <a:off x="0" y="2752344"/>
        <a:ext cx="5257800" cy="916552"/>
      </dsp:txXfrm>
    </dsp:sp>
    <dsp:sp modelId="{35F2FE13-D2EE-4F51-B73B-C53923BA7E91}">
      <dsp:nvSpPr>
        <dsp:cNvPr id="0" name=""/>
        <dsp:cNvSpPr/>
      </dsp:nvSpPr>
      <dsp:spPr>
        <a:xfrm>
          <a:off x="0" y="3668896"/>
          <a:ext cx="52578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E67C1-9018-481D-A1B9-4B42A548B55B}">
      <dsp:nvSpPr>
        <dsp:cNvPr id="0" name=""/>
        <dsp:cNvSpPr/>
      </dsp:nvSpPr>
      <dsp:spPr>
        <a:xfrm>
          <a:off x="0" y="3668896"/>
          <a:ext cx="525780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Calm down room locations</a:t>
          </a:r>
        </a:p>
      </dsp:txBody>
      <dsp:txXfrm>
        <a:off x="0" y="3668896"/>
        <a:ext cx="5257800" cy="916552"/>
      </dsp:txXfrm>
    </dsp:sp>
    <dsp:sp modelId="{206F1C03-CE53-4458-A987-6CC0FF0B2492}">
      <dsp:nvSpPr>
        <dsp:cNvPr id="0" name=""/>
        <dsp:cNvSpPr/>
      </dsp:nvSpPr>
      <dsp:spPr>
        <a:xfrm>
          <a:off x="0" y="4585448"/>
          <a:ext cx="5257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7760E-F7CF-4187-B6A3-C27C3F17E9E4}">
      <dsp:nvSpPr>
        <dsp:cNvPr id="0" name=""/>
        <dsp:cNvSpPr/>
      </dsp:nvSpPr>
      <dsp:spPr>
        <a:xfrm>
          <a:off x="0" y="4585448"/>
          <a:ext cx="525780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Windows/ air quality </a:t>
          </a:r>
        </a:p>
      </dsp:txBody>
      <dsp:txXfrm>
        <a:off x="0" y="4585448"/>
        <a:ext cx="5257800" cy="916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C9261-F244-4D7F-A060-7D23C887D5F0}">
      <dsp:nvSpPr>
        <dsp:cNvPr id="0" name=""/>
        <dsp:cNvSpPr/>
      </dsp:nvSpPr>
      <dsp:spPr>
        <a:xfrm>
          <a:off x="0" y="0"/>
          <a:ext cx="5257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60525-09A0-4411-9A94-7C871B47F44F}">
      <dsp:nvSpPr>
        <dsp:cNvPr id="0" name=""/>
        <dsp:cNvSpPr/>
      </dsp:nvSpPr>
      <dsp:spPr>
        <a:xfrm>
          <a:off x="0" y="0"/>
          <a:ext cx="525780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Care givers</a:t>
          </a:r>
        </a:p>
      </dsp:txBody>
      <dsp:txXfrm>
        <a:off x="0" y="0"/>
        <a:ext cx="5257800" cy="688085"/>
      </dsp:txXfrm>
    </dsp:sp>
    <dsp:sp modelId="{557CC7CF-B703-4137-B399-36CACD62F037}">
      <dsp:nvSpPr>
        <dsp:cNvPr id="0" name=""/>
        <dsp:cNvSpPr/>
      </dsp:nvSpPr>
      <dsp:spPr>
        <a:xfrm>
          <a:off x="0" y="688085"/>
          <a:ext cx="52578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AA473-0318-4378-9D48-365BFD98FA36}">
      <dsp:nvSpPr>
        <dsp:cNvPr id="0" name=""/>
        <dsp:cNvSpPr/>
      </dsp:nvSpPr>
      <dsp:spPr>
        <a:xfrm>
          <a:off x="0" y="688085"/>
          <a:ext cx="525780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Siblings</a:t>
          </a:r>
        </a:p>
      </dsp:txBody>
      <dsp:txXfrm>
        <a:off x="0" y="688085"/>
        <a:ext cx="5257800" cy="688085"/>
      </dsp:txXfrm>
    </dsp:sp>
    <dsp:sp modelId="{46F30BFC-087E-40BF-9AEB-144718D23E66}">
      <dsp:nvSpPr>
        <dsp:cNvPr id="0" name=""/>
        <dsp:cNvSpPr/>
      </dsp:nvSpPr>
      <dsp:spPr>
        <a:xfrm>
          <a:off x="0" y="1376171"/>
          <a:ext cx="52578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3D8DDC-61C1-440B-9502-62EFEA622C67}">
      <dsp:nvSpPr>
        <dsp:cNvPr id="0" name=""/>
        <dsp:cNvSpPr/>
      </dsp:nvSpPr>
      <dsp:spPr>
        <a:xfrm>
          <a:off x="0" y="1376171"/>
          <a:ext cx="525780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Peers </a:t>
          </a:r>
        </a:p>
      </dsp:txBody>
      <dsp:txXfrm>
        <a:off x="0" y="1376171"/>
        <a:ext cx="5257800" cy="688085"/>
      </dsp:txXfrm>
    </dsp:sp>
    <dsp:sp modelId="{6F234F5F-69A1-4B34-BDBA-C5E164FFE5EB}">
      <dsp:nvSpPr>
        <dsp:cNvPr id="0" name=""/>
        <dsp:cNvSpPr/>
      </dsp:nvSpPr>
      <dsp:spPr>
        <a:xfrm>
          <a:off x="0" y="2064257"/>
          <a:ext cx="52578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4BECA-754B-4FCC-B55C-499D11C65334}">
      <dsp:nvSpPr>
        <dsp:cNvPr id="0" name=""/>
        <dsp:cNvSpPr/>
      </dsp:nvSpPr>
      <dsp:spPr>
        <a:xfrm>
          <a:off x="0" y="2064257"/>
          <a:ext cx="525780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Friends </a:t>
          </a:r>
        </a:p>
      </dsp:txBody>
      <dsp:txXfrm>
        <a:off x="0" y="2064257"/>
        <a:ext cx="5257800" cy="688085"/>
      </dsp:txXfrm>
    </dsp:sp>
    <dsp:sp modelId="{C16578C2-C266-4FD9-B55B-611B00E950F3}">
      <dsp:nvSpPr>
        <dsp:cNvPr id="0" name=""/>
        <dsp:cNvSpPr/>
      </dsp:nvSpPr>
      <dsp:spPr>
        <a:xfrm>
          <a:off x="0" y="2752343"/>
          <a:ext cx="52578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654802-6927-4D56-A8F2-924CEAC1B217}">
      <dsp:nvSpPr>
        <dsp:cNvPr id="0" name=""/>
        <dsp:cNvSpPr/>
      </dsp:nvSpPr>
      <dsp:spPr>
        <a:xfrm>
          <a:off x="0" y="2752343"/>
          <a:ext cx="525780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Teacher</a:t>
          </a:r>
        </a:p>
      </dsp:txBody>
      <dsp:txXfrm>
        <a:off x="0" y="2752343"/>
        <a:ext cx="5257800" cy="688085"/>
      </dsp:txXfrm>
    </dsp:sp>
    <dsp:sp modelId="{C3EE8DC3-673C-40CB-9FEB-20C1F10EC896}">
      <dsp:nvSpPr>
        <dsp:cNvPr id="0" name=""/>
        <dsp:cNvSpPr/>
      </dsp:nvSpPr>
      <dsp:spPr>
        <a:xfrm>
          <a:off x="0" y="3440430"/>
          <a:ext cx="5257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7FA10-E392-44AD-85B6-14E7B15D66C4}">
      <dsp:nvSpPr>
        <dsp:cNvPr id="0" name=""/>
        <dsp:cNvSpPr/>
      </dsp:nvSpPr>
      <dsp:spPr>
        <a:xfrm>
          <a:off x="0" y="3440429"/>
          <a:ext cx="525780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Social worker</a:t>
          </a:r>
        </a:p>
      </dsp:txBody>
      <dsp:txXfrm>
        <a:off x="0" y="3440429"/>
        <a:ext cx="5257800" cy="688085"/>
      </dsp:txXfrm>
    </dsp:sp>
    <dsp:sp modelId="{6514D019-A878-4C4F-93B4-E36EFC375C17}">
      <dsp:nvSpPr>
        <dsp:cNvPr id="0" name=""/>
        <dsp:cNvSpPr/>
      </dsp:nvSpPr>
      <dsp:spPr>
        <a:xfrm>
          <a:off x="0" y="4128515"/>
          <a:ext cx="52578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8EFE0-4743-41A4-94CB-95D572B2FBC3}">
      <dsp:nvSpPr>
        <dsp:cNvPr id="0" name=""/>
        <dsp:cNvSpPr/>
      </dsp:nvSpPr>
      <dsp:spPr>
        <a:xfrm>
          <a:off x="0" y="4128515"/>
          <a:ext cx="525780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SET</a:t>
          </a:r>
        </a:p>
      </dsp:txBody>
      <dsp:txXfrm>
        <a:off x="0" y="4128515"/>
        <a:ext cx="5257800" cy="688085"/>
      </dsp:txXfrm>
    </dsp:sp>
    <dsp:sp modelId="{AB5BD3C9-0452-4865-B58C-A2A181F4B898}">
      <dsp:nvSpPr>
        <dsp:cNvPr id="0" name=""/>
        <dsp:cNvSpPr/>
      </dsp:nvSpPr>
      <dsp:spPr>
        <a:xfrm>
          <a:off x="0" y="4816601"/>
          <a:ext cx="52578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49664-09D6-49DB-B10C-D78705189D99}">
      <dsp:nvSpPr>
        <dsp:cNvPr id="0" name=""/>
        <dsp:cNvSpPr/>
      </dsp:nvSpPr>
      <dsp:spPr>
        <a:xfrm>
          <a:off x="0" y="4816601"/>
          <a:ext cx="525780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Co workers</a:t>
          </a:r>
        </a:p>
      </dsp:txBody>
      <dsp:txXfrm>
        <a:off x="0" y="4816601"/>
        <a:ext cx="5257800" cy="6880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699A5-FCB8-4025-B500-918E54A58BE6}" type="datetimeFigureOut">
              <a:rPr lang="en-CA" smtClean="0"/>
              <a:t>2026-04-18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2DD61-0921-4356-92BB-327E59716A08}" type="slidenum">
              <a:rPr lang="en-CA" smtClean="0"/>
              <a:t>‹#›</a:t>
            </a:fld>
            <a:endParaRPr lang="en-CA"/>
          </a:p>
        </p:txBody>
      </p:sp>
    </p:spTree>
    <p:extLst>
      <p:ext uri="{BB962C8B-B14F-4D97-AF65-F5344CB8AC3E}">
        <p14:creationId xmlns:p14="http://schemas.microsoft.com/office/powerpoint/2010/main" val="333488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6</a:t>
            </a:fld>
            <a:endParaRPr lang="en-US" dirty="0"/>
          </a:p>
        </p:txBody>
      </p:sp>
    </p:spTree>
    <p:extLst>
      <p:ext uri="{BB962C8B-B14F-4D97-AF65-F5344CB8AC3E}">
        <p14:creationId xmlns:p14="http://schemas.microsoft.com/office/powerpoint/2010/main" val="370685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6583-FBBB-E040-82A6-A89210E608E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521627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DA4C3-D33E-C922-1754-F8545BF2C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112F6-C7F0-1E99-E7F7-9DB9317C7F73}"/>
              </a:ext>
            </a:extLst>
          </p:cNvPr>
          <p:cNvSpPr>
            <a:spLocks noGrp="1" noRot="1" noChangeAspect="1"/>
          </p:cNvSpPr>
          <p:nvPr>
            <p:ph type="sldImg"/>
          </p:nvPr>
        </p:nvSpPr>
        <p:spPr>
          <a:xfrm>
            <a:off x="342900" y="696913"/>
            <a:ext cx="6196013" cy="3486150"/>
          </a:xfrm>
        </p:spPr>
      </p:sp>
      <p:sp>
        <p:nvSpPr>
          <p:cNvPr id="3" name="Notes Placeholder 2">
            <a:extLst>
              <a:ext uri="{FF2B5EF4-FFF2-40B4-BE49-F238E27FC236}">
                <a16:creationId xmlns:a16="http://schemas.microsoft.com/office/drawing/2014/main" id="{F2172D3B-DE27-A27A-770E-956097859B80}"/>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2D4A3AA4-A0D2-CF7E-027D-E56B558BE205}"/>
              </a:ext>
            </a:extLst>
          </p:cNvPr>
          <p:cNvSpPr>
            <a:spLocks noGrp="1"/>
          </p:cNvSpPr>
          <p:nvPr>
            <p:ph type="sldNum" sz="quarter" idx="10"/>
          </p:nvPr>
        </p:nvSpPr>
        <p:spPr/>
        <p:txBody>
          <a:bodyPr/>
          <a:lstStyle/>
          <a:p>
            <a:fld id="{6C856583-FBBB-E040-82A6-A89210E608E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09591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6583-FBBB-E040-82A6-A89210E608E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35951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defTabSz="462163">
              <a:defRPr/>
            </a:pPr>
            <a:endParaRPr lang="en-US" b="1" dirty="0"/>
          </a:p>
        </p:txBody>
      </p:sp>
      <p:sp>
        <p:nvSpPr>
          <p:cNvPr id="4" name="Slide Number Placeholder 3"/>
          <p:cNvSpPr>
            <a:spLocks noGrp="1"/>
          </p:cNvSpPr>
          <p:nvPr>
            <p:ph type="sldNum" sz="quarter" idx="10"/>
          </p:nvPr>
        </p:nvSpPr>
        <p:spPr/>
        <p:txBody>
          <a:bodyPr/>
          <a:lstStyle/>
          <a:p>
            <a:fld id="{6C856583-FBBB-E040-82A6-A89210E608ED}"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4131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defTabSz="462163">
              <a:defRPr/>
            </a:pPr>
            <a:endParaRPr lang="en-US" b="1" dirty="0"/>
          </a:p>
        </p:txBody>
      </p:sp>
      <p:sp>
        <p:nvSpPr>
          <p:cNvPr id="4" name="Slide Number Placeholder 3"/>
          <p:cNvSpPr>
            <a:spLocks noGrp="1"/>
          </p:cNvSpPr>
          <p:nvPr>
            <p:ph type="sldNum" sz="quarter" idx="10"/>
          </p:nvPr>
        </p:nvSpPr>
        <p:spPr/>
        <p:txBody>
          <a:bodyPr/>
          <a:lstStyle/>
          <a:p>
            <a:fld id="{6C856583-FBBB-E040-82A6-A89210E608E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75334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defTabSz="462163">
              <a:defRPr/>
            </a:pPr>
            <a:endParaRPr lang="en-US" b="1" dirty="0"/>
          </a:p>
        </p:txBody>
      </p:sp>
      <p:sp>
        <p:nvSpPr>
          <p:cNvPr id="4" name="Slide Number Placeholder 3"/>
          <p:cNvSpPr>
            <a:spLocks noGrp="1"/>
          </p:cNvSpPr>
          <p:nvPr>
            <p:ph type="sldNum" sz="quarter" idx="10"/>
          </p:nvPr>
        </p:nvSpPr>
        <p:spPr/>
        <p:txBody>
          <a:bodyPr/>
          <a:lstStyle/>
          <a:p>
            <a:fld id="{6C856583-FBBB-E040-82A6-A89210E608ED}"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25835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solidFill>
                  <a:srgbClr val="000000"/>
                </a:solidFill>
                <a:latin typeface="Arial"/>
                <a:ea typeface="Arial"/>
                <a:cs typeface="Arial"/>
              </a:rPr>
              <a:t> </a:t>
            </a:r>
            <a:endParaRPr lang="en-US" dirty="0"/>
          </a:p>
        </p:txBody>
      </p:sp>
      <p:sp>
        <p:nvSpPr>
          <p:cNvPr id="4" name="Slide Number Placeholder 3"/>
          <p:cNvSpPr>
            <a:spLocks noGrp="1"/>
          </p:cNvSpPr>
          <p:nvPr>
            <p:ph type="sldNum" sz="quarter" idx="10"/>
          </p:nvPr>
        </p:nvSpPr>
        <p:spPr/>
        <p:txBody>
          <a:bodyPr/>
          <a:lstStyle/>
          <a:p>
            <a:fld id="{6C856583-FBBB-E040-82A6-A89210E608ED}"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80416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207EC-41BF-FEA6-9825-BAC79923B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D6977-E829-CAA2-0132-6A5F6B9086A2}"/>
              </a:ext>
            </a:extLst>
          </p:cNvPr>
          <p:cNvSpPr>
            <a:spLocks noGrp="1" noRot="1" noChangeAspect="1"/>
          </p:cNvSpPr>
          <p:nvPr>
            <p:ph type="sldImg"/>
          </p:nvPr>
        </p:nvSpPr>
        <p:spPr>
          <a:xfrm>
            <a:off x="342900" y="696913"/>
            <a:ext cx="6196013" cy="3486150"/>
          </a:xfrm>
        </p:spPr>
      </p:sp>
      <p:sp>
        <p:nvSpPr>
          <p:cNvPr id="3" name="Notes Placeholder 2">
            <a:extLst>
              <a:ext uri="{FF2B5EF4-FFF2-40B4-BE49-F238E27FC236}">
                <a16:creationId xmlns:a16="http://schemas.microsoft.com/office/drawing/2014/main" id="{BC9E3BF6-EDB7-7A76-E3C0-B38A224B3BFC}"/>
              </a:ext>
            </a:extLst>
          </p:cNvPr>
          <p:cNvSpPr>
            <a:spLocks noGrp="1"/>
          </p:cNvSpPr>
          <p:nvPr>
            <p:ph type="body" idx="1"/>
          </p:nvPr>
        </p:nvSpPr>
        <p:spPr/>
        <p:txBody>
          <a:bodyPr/>
          <a:lstStyle/>
          <a:p>
            <a:r>
              <a:rPr lang="en-US" dirty="0">
                <a:solidFill>
                  <a:srgbClr val="000000"/>
                </a:solidFill>
                <a:latin typeface="Arial"/>
                <a:ea typeface="Arial"/>
                <a:cs typeface="Arial"/>
              </a:rPr>
              <a:t> </a:t>
            </a:r>
            <a:endParaRPr lang="en-US" dirty="0"/>
          </a:p>
        </p:txBody>
      </p:sp>
      <p:sp>
        <p:nvSpPr>
          <p:cNvPr id="4" name="Slide Number Placeholder 3">
            <a:extLst>
              <a:ext uri="{FF2B5EF4-FFF2-40B4-BE49-F238E27FC236}">
                <a16:creationId xmlns:a16="http://schemas.microsoft.com/office/drawing/2014/main" id="{E66F7AA8-A2A4-5528-8EA5-FE8DB1F53F29}"/>
              </a:ext>
            </a:extLst>
          </p:cNvPr>
          <p:cNvSpPr>
            <a:spLocks noGrp="1"/>
          </p:cNvSpPr>
          <p:nvPr>
            <p:ph type="sldNum" sz="quarter" idx="10"/>
          </p:nvPr>
        </p:nvSpPr>
        <p:spPr/>
        <p:txBody>
          <a:bodyPr/>
          <a:lstStyle/>
          <a:p>
            <a:fld id="{6C856583-FBBB-E040-82A6-A89210E608ED}"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0658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0AC8-530E-137B-CE86-3CF605650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B05CD-6B3D-AF12-A427-4A825ACCEC55}"/>
              </a:ext>
            </a:extLst>
          </p:cNvPr>
          <p:cNvSpPr>
            <a:spLocks noGrp="1" noRot="1" noChangeAspect="1"/>
          </p:cNvSpPr>
          <p:nvPr>
            <p:ph type="sldImg"/>
          </p:nvPr>
        </p:nvSpPr>
        <p:spPr>
          <a:xfrm>
            <a:off x="342900" y="696913"/>
            <a:ext cx="6196013" cy="3486150"/>
          </a:xfrm>
        </p:spPr>
      </p:sp>
      <p:sp>
        <p:nvSpPr>
          <p:cNvPr id="3" name="Notes Placeholder 2">
            <a:extLst>
              <a:ext uri="{FF2B5EF4-FFF2-40B4-BE49-F238E27FC236}">
                <a16:creationId xmlns:a16="http://schemas.microsoft.com/office/drawing/2014/main" id="{2F9ACDBA-1C6C-675A-8711-44A2017DF856}"/>
              </a:ext>
            </a:extLst>
          </p:cNvPr>
          <p:cNvSpPr>
            <a:spLocks noGrp="1"/>
          </p:cNvSpPr>
          <p:nvPr>
            <p:ph type="body" idx="1"/>
          </p:nvPr>
        </p:nvSpPr>
        <p:spPr/>
        <p:txBody>
          <a:bodyPr/>
          <a:lstStyle/>
          <a:p>
            <a:r>
              <a:rPr lang="en-US" dirty="0">
                <a:solidFill>
                  <a:srgbClr val="000000"/>
                </a:solidFill>
                <a:latin typeface="Arial"/>
                <a:ea typeface="Arial"/>
                <a:cs typeface="Arial"/>
              </a:rPr>
              <a:t> </a:t>
            </a:r>
            <a:endParaRPr lang="en-US" dirty="0"/>
          </a:p>
        </p:txBody>
      </p:sp>
      <p:sp>
        <p:nvSpPr>
          <p:cNvPr id="4" name="Slide Number Placeholder 3">
            <a:extLst>
              <a:ext uri="{FF2B5EF4-FFF2-40B4-BE49-F238E27FC236}">
                <a16:creationId xmlns:a16="http://schemas.microsoft.com/office/drawing/2014/main" id="{D7AF2409-7D55-B67E-C032-2D1CC193A4A1}"/>
              </a:ext>
            </a:extLst>
          </p:cNvPr>
          <p:cNvSpPr>
            <a:spLocks noGrp="1"/>
          </p:cNvSpPr>
          <p:nvPr>
            <p:ph type="sldNum" sz="quarter" idx="10"/>
          </p:nvPr>
        </p:nvSpPr>
        <p:spPr/>
        <p:txBody>
          <a:bodyPr/>
          <a:lstStyle/>
          <a:p>
            <a:fld id="{6C856583-FBBB-E040-82A6-A89210E608ED}"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757188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42D3B-20E8-307B-0FBF-86C674014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82B53-8BEE-36E6-D3DC-EB2678DCBDFD}"/>
              </a:ext>
            </a:extLst>
          </p:cNvPr>
          <p:cNvSpPr>
            <a:spLocks noGrp="1" noRot="1" noChangeAspect="1"/>
          </p:cNvSpPr>
          <p:nvPr>
            <p:ph type="sldImg"/>
          </p:nvPr>
        </p:nvSpPr>
        <p:spPr>
          <a:xfrm>
            <a:off x="342900" y="696913"/>
            <a:ext cx="6196013" cy="3486150"/>
          </a:xfrm>
        </p:spPr>
      </p:sp>
      <p:sp>
        <p:nvSpPr>
          <p:cNvPr id="3" name="Notes Placeholder 2">
            <a:extLst>
              <a:ext uri="{FF2B5EF4-FFF2-40B4-BE49-F238E27FC236}">
                <a16:creationId xmlns:a16="http://schemas.microsoft.com/office/drawing/2014/main" id="{01C5A53E-E3D8-49EE-7836-A73F2B868709}"/>
              </a:ext>
            </a:extLst>
          </p:cNvPr>
          <p:cNvSpPr>
            <a:spLocks noGrp="1"/>
          </p:cNvSpPr>
          <p:nvPr>
            <p:ph type="body" idx="1"/>
          </p:nvPr>
        </p:nvSpPr>
        <p:spPr/>
        <p:txBody>
          <a:bodyPr/>
          <a:lstStyle/>
          <a:p>
            <a:r>
              <a:rPr lang="en-US" dirty="0">
                <a:solidFill>
                  <a:srgbClr val="000000"/>
                </a:solidFill>
                <a:latin typeface="Arial"/>
                <a:ea typeface="Arial"/>
                <a:cs typeface="Arial"/>
              </a:rPr>
              <a:t> </a:t>
            </a:r>
            <a:endParaRPr lang="en-US" dirty="0"/>
          </a:p>
        </p:txBody>
      </p:sp>
      <p:sp>
        <p:nvSpPr>
          <p:cNvPr id="4" name="Slide Number Placeholder 3">
            <a:extLst>
              <a:ext uri="{FF2B5EF4-FFF2-40B4-BE49-F238E27FC236}">
                <a16:creationId xmlns:a16="http://schemas.microsoft.com/office/drawing/2014/main" id="{65D6D57D-E24E-95C7-F261-161C1BA2D558}"/>
              </a:ext>
            </a:extLst>
          </p:cNvPr>
          <p:cNvSpPr>
            <a:spLocks noGrp="1"/>
          </p:cNvSpPr>
          <p:nvPr>
            <p:ph type="sldNum" sz="quarter" idx="10"/>
          </p:nvPr>
        </p:nvSpPr>
        <p:spPr/>
        <p:txBody>
          <a:bodyPr/>
          <a:lstStyle/>
          <a:p>
            <a:fld id="{6C856583-FBBB-E040-82A6-A89210E608ED}"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19454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7</a:t>
            </a:fld>
            <a:endParaRPr lang="en-US" dirty="0"/>
          </a:p>
        </p:txBody>
      </p:sp>
    </p:spTree>
    <p:extLst>
      <p:ext uri="{BB962C8B-B14F-4D97-AF65-F5344CB8AC3E}">
        <p14:creationId xmlns:p14="http://schemas.microsoft.com/office/powerpoint/2010/main" val="102778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8</a:t>
            </a:fld>
            <a:endParaRPr lang="en-US" dirty="0"/>
          </a:p>
        </p:txBody>
      </p:sp>
    </p:spTree>
    <p:extLst>
      <p:ext uri="{BB962C8B-B14F-4D97-AF65-F5344CB8AC3E}">
        <p14:creationId xmlns:p14="http://schemas.microsoft.com/office/powerpoint/2010/main" val="232734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9</a:t>
            </a:fld>
            <a:endParaRPr lang="en-US" dirty="0"/>
          </a:p>
        </p:txBody>
      </p:sp>
    </p:spTree>
    <p:extLst>
      <p:ext uri="{BB962C8B-B14F-4D97-AF65-F5344CB8AC3E}">
        <p14:creationId xmlns:p14="http://schemas.microsoft.com/office/powerpoint/2010/main" val="232734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pPr/>
              <a:t>15</a:t>
            </a:fld>
            <a:endParaRPr lang="en-US" dirty="0"/>
          </a:p>
        </p:txBody>
      </p:sp>
    </p:spTree>
    <p:extLst>
      <p:ext uri="{BB962C8B-B14F-4D97-AF65-F5344CB8AC3E}">
        <p14:creationId xmlns:p14="http://schemas.microsoft.com/office/powerpoint/2010/main" val="134551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indent="0" defTabSz="904067">
              <a:buFont typeface="+mj-lt"/>
              <a:buNone/>
              <a:defRPr/>
            </a:pPr>
            <a:endParaRPr lang="en-US" sz="1200" dirty="0"/>
          </a:p>
        </p:txBody>
      </p:sp>
      <p:sp>
        <p:nvSpPr>
          <p:cNvPr id="4" name="Slide Number Placeholder 3"/>
          <p:cNvSpPr>
            <a:spLocks noGrp="1"/>
          </p:cNvSpPr>
          <p:nvPr>
            <p:ph type="sldNum" sz="quarter" idx="10"/>
          </p:nvPr>
        </p:nvSpPr>
        <p:spPr/>
        <p:txBody>
          <a:bodyPr/>
          <a:lstStyle/>
          <a:p>
            <a:fld id="{A2D9B354-2EBA-A54F-A642-5DDBAE30867D}" type="slidenum">
              <a:rPr lang="en-US" smtClean="0"/>
              <a:pPr/>
              <a:t>20</a:t>
            </a:fld>
            <a:endParaRPr lang="en-US" dirty="0"/>
          </a:p>
        </p:txBody>
      </p:sp>
    </p:spTree>
    <p:extLst>
      <p:ext uri="{BB962C8B-B14F-4D97-AF65-F5344CB8AC3E}">
        <p14:creationId xmlns:p14="http://schemas.microsoft.com/office/powerpoint/2010/main" val="413147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D2DD61-0921-4356-92BB-327E59716A08}" type="slidenum">
              <a:rPr lang="en-CA" smtClean="0"/>
              <a:t>21</a:t>
            </a:fld>
            <a:endParaRPr lang="en-CA"/>
          </a:p>
        </p:txBody>
      </p:sp>
    </p:spTree>
    <p:extLst>
      <p:ext uri="{BB962C8B-B14F-4D97-AF65-F5344CB8AC3E}">
        <p14:creationId xmlns:p14="http://schemas.microsoft.com/office/powerpoint/2010/main" val="361129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b="1" dirty="0"/>
              <a:t>GOALS</a:t>
            </a:r>
          </a:p>
          <a:p>
            <a:endParaRPr lang="en-US" dirty="0"/>
          </a:p>
          <a:p>
            <a:pPr marL="339725" indent="-339725">
              <a:spcBef>
                <a:spcPts val="0"/>
              </a:spcBef>
              <a:spcAft>
                <a:spcPts val="1200"/>
              </a:spcAft>
              <a:buFont typeface="Arial" panose="020B0604020202020204" pitchFamily="34" charset="0"/>
              <a:buChar char="•"/>
            </a:pPr>
            <a:r>
              <a:rPr lang="en-CA" sz="1200" kern="1200" spc="100" dirty="0">
                <a:solidFill>
                  <a:schemeClr val="tx1"/>
                </a:solidFill>
                <a:latin typeface="+mj-lt"/>
                <a:ea typeface="Arial"/>
                <a:cs typeface="Arial"/>
              </a:rPr>
              <a:t>A goal is a brief statement of the change you expect to see in the client,</a:t>
            </a:r>
            <a:r>
              <a:rPr lang="en-CA" sz="1200" kern="1200" spc="100" baseline="0" dirty="0">
                <a:solidFill>
                  <a:schemeClr val="tx1"/>
                </a:solidFill>
                <a:latin typeface="+mj-lt"/>
                <a:ea typeface="Arial"/>
                <a:cs typeface="Arial"/>
              </a:rPr>
              <a:t> (behavioral, affective, knowledge, ADL skills)</a:t>
            </a:r>
            <a:endParaRPr lang="en-CA" sz="1200" kern="1200" spc="100" dirty="0">
              <a:solidFill>
                <a:schemeClr val="tx1"/>
              </a:solidFill>
              <a:latin typeface="+mj-lt"/>
              <a:ea typeface="Arial"/>
              <a:cs typeface="Arial"/>
            </a:endParaRPr>
          </a:p>
          <a:p>
            <a:pPr marL="339725" indent="-339725">
              <a:spcBef>
                <a:spcPts val="0"/>
              </a:spcBef>
              <a:spcAft>
                <a:spcPts val="1200"/>
              </a:spcAft>
              <a:buFont typeface="Arial" panose="020B0604020202020204" pitchFamily="34" charset="0"/>
              <a:buChar char="•"/>
            </a:pPr>
            <a:r>
              <a:rPr lang="en-CA" sz="1200" kern="1200" spc="100" dirty="0">
                <a:solidFill>
                  <a:schemeClr val="tx1"/>
                </a:solidFill>
                <a:latin typeface="+mj-lt"/>
                <a:ea typeface="Arial"/>
                <a:cs typeface="Arial"/>
              </a:rPr>
              <a:t>Goals should be more than the elimination of pathology. They should be directed towards the client learning, relearning</a:t>
            </a:r>
            <a:r>
              <a:rPr lang="en-CA" sz="1200" kern="1200" spc="100" baseline="0" dirty="0">
                <a:solidFill>
                  <a:schemeClr val="tx1"/>
                </a:solidFill>
                <a:latin typeface="+mj-lt"/>
                <a:ea typeface="Arial"/>
                <a:cs typeface="Arial"/>
              </a:rPr>
              <a:t> or maintaining </a:t>
            </a:r>
            <a:r>
              <a:rPr lang="en-CA" sz="1200" kern="1200" spc="100" dirty="0">
                <a:solidFill>
                  <a:schemeClr val="tx1"/>
                </a:solidFill>
                <a:latin typeface="+mj-lt"/>
                <a:ea typeface="Arial"/>
                <a:cs typeface="Arial"/>
              </a:rPr>
              <a:t>functional skills</a:t>
            </a:r>
            <a:r>
              <a:rPr lang="en-CA" sz="1200" kern="1200" spc="100" baseline="0" dirty="0">
                <a:solidFill>
                  <a:schemeClr val="tx1"/>
                </a:solidFill>
                <a:latin typeface="+mj-lt"/>
                <a:ea typeface="Arial"/>
                <a:cs typeface="Arial"/>
              </a:rPr>
              <a:t> and </a:t>
            </a:r>
            <a:r>
              <a:rPr lang="en-CA" sz="1200" kern="1200" spc="100" dirty="0">
                <a:solidFill>
                  <a:schemeClr val="tx1"/>
                </a:solidFill>
                <a:latin typeface="+mj-lt"/>
                <a:ea typeface="Arial"/>
                <a:cs typeface="Arial"/>
              </a:rPr>
              <a:t>behaviors. </a:t>
            </a:r>
          </a:p>
          <a:p>
            <a:pPr marL="339725" indent="-339725">
              <a:spcBef>
                <a:spcPts val="0"/>
              </a:spcBef>
              <a:spcAft>
                <a:spcPts val="1200"/>
              </a:spcAft>
              <a:buFont typeface="Arial" panose="020B0604020202020204" pitchFamily="34" charset="0"/>
              <a:buChar char="•"/>
            </a:pPr>
            <a:r>
              <a:rPr lang="en-CA" sz="1200" kern="1200" dirty="0">
                <a:solidFill>
                  <a:schemeClr val="tx1"/>
                </a:solidFill>
                <a:latin typeface="+mj-lt"/>
                <a:ea typeface="Arial"/>
                <a:cs typeface="Arial"/>
              </a:rPr>
              <a:t>The client (or the client’s family) must be the subject of each goal. Neither you nor any other staff member or staff intervention should be mentioned. </a:t>
            </a:r>
          </a:p>
          <a:p>
            <a:pPr marL="339725" indent="-339725">
              <a:spcBef>
                <a:spcPts val="0"/>
              </a:spcBef>
              <a:spcAft>
                <a:spcPts val="1200"/>
              </a:spcAft>
              <a:buFont typeface="Arial" panose="020B0604020202020204" pitchFamily="34" charset="0"/>
              <a:buChar char="•"/>
            </a:pPr>
            <a:r>
              <a:rPr lang="en-CA" sz="1200" kern="1200" dirty="0">
                <a:solidFill>
                  <a:schemeClr val="tx1"/>
                </a:solidFill>
                <a:latin typeface="+mj-lt"/>
                <a:ea typeface="Arial"/>
                <a:cs typeface="Arial"/>
              </a:rPr>
              <a:t>Identify one goal at a time, and make each goal one sentence. Do not use the word “and” in a goal statement.</a:t>
            </a:r>
          </a:p>
          <a:p>
            <a:endParaRPr lang="en-US" dirty="0"/>
          </a:p>
        </p:txBody>
      </p:sp>
      <p:sp>
        <p:nvSpPr>
          <p:cNvPr id="4" name="Slide Number Placeholder 3"/>
          <p:cNvSpPr>
            <a:spLocks noGrp="1"/>
          </p:cNvSpPr>
          <p:nvPr>
            <p:ph type="sldNum" sz="quarter" idx="10"/>
          </p:nvPr>
        </p:nvSpPr>
        <p:spPr/>
        <p:txBody>
          <a:bodyPr/>
          <a:lstStyle/>
          <a:p>
            <a:fld id="{6C856583-FBBB-E040-82A6-A89210E608E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88515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6583-FBBB-E040-82A6-A89210E608E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86996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4/18/2026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4340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4/18/2026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3630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4/18/2026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0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ndscape with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EFEED2B4-868F-4681-9E70-FF7ECCDC67D4}" type="datetimeFigureOut">
              <a:rPr lang="en-US" smtClean="0"/>
              <a:pPr/>
              <a:t>4/18/2026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Rectangle 9"/>
          <p:cNvSpPr>
            <a:spLocks noGrp="1" noChangeAspect="1"/>
          </p:cNvSpPr>
          <p:nvPr>
            <p:ph type="pic" sz="quarter" idx="13"/>
          </p:nvPr>
        </p:nvSpPr>
        <p:spPr>
          <a:xfrm>
            <a:off x="711201" y="370790"/>
            <a:ext cx="10720017"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dirty="0">
                <a:solidFill>
                  <a:schemeClr val="tx1"/>
                </a:solidFill>
                <a:latin typeface="+mn-lt"/>
                <a:ea typeface="+mn-ea"/>
                <a:cs typeface="+mn-cs"/>
              </a:rPr>
              <a:t>Drag picture to placeholder or click icon to add</a:t>
            </a:r>
            <a:endParaRPr lang="en-US" i="0" dirty="0"/>
          </a:p>
        </p:txBody>
      </p:sp>
      <p:sp>
        <p:nvSpPr>
          <p:cNvPr id="7" name="Text Placeholder 10"/>
          <p:cNvSpPr>
            <a:spLocks noGrp="1"/>
          </p:cNvSpPr>
          <p:nvPr>
            <p:ph type="body" sz="quarter" idx="14" hasCustomPrompt="1"/>
          </p:nvPr>
        </p:nvSpPr>
        <p:spPr>
          <a:xfrm>
            <a:off x="6807200" y="5257801"/>
            <a:ext cx="53848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a:t>Click to add Title</a:t>
            </a:r>
          </a:p>
        </p:txBody>
      </p:sp>
    </p:spTree>
    <p:extLst>
      <p:ext uri="{BB962C8B-B14F-4D97-AF65-F5344CB8AC3E}">
        <p14:creationId xmlns:p14="http://schemas.microsoft.com/office/powerpoint/2010/main" val="32392417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3A85-24C6-4608-9071-055A327783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FE58819-C229-4E17-A4C5-A15CF71F2F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26A7704-CA4A-4A35-83F8-6C4A3B26838B}"/>
              </a:ext>
            </a:extLst>
          </p:cNvPr>
          <p:cNvSpPr>
            <a:spLocks noGrp="1"/>
          </p:cNvSpPr>
          <p:nvPr>
            <p:ph type="dt" sz="half" idx="10"/>
          </p:nvPr>
        </p:nvSpPr>
        <p:spPr/>
        <p:txBody>
          <a:bodyPr/>
          <a:lstStyle/>
          <a:p>
            <a:fld id="{02C54F61-5A19-4675-AF88-99168BC785B6}" type="datetimeFigureOut">
              <a:rPr lang="en-CA" smtClean="0"/>
              <a:t>2026-04-18</a:t>
            </a:fld>
            <a:endParaRPr lang="en-CA"/>
          </a:p>
        </p:txBody>
      </p:sp>
      <p:sp>
        <p:nvSpPr>
          <p:cNvPr id="5" name="Footer Placeholder 4">
            <a:extLst>
              <a:ext uri="{FF2B5EF4-FFF2-40B4-BE49-F238E27FC236}">
                <a16:creationId xmlns:a16="http://schemas.microsoft.com/office/drawing/2014/main" id="{769C98D3-D54C-4D5B-A35D-A4BD17679A5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3F94469-97A2-48DF-829D-BD8E5EC3333D}"/>
              </a:ext>
            </a:extLst>
          </p:cNvPr>
          <p:cNvSpPr>
            <a:spLocks noGrp="1"/>
          </p:cNvSpPr>
          <p:nvPr>
            <p:ph type="sldNum" sz="quarter" idx="12"/>
          </p:nvPr>
        </p:nvSpPr>
        <p:spPr/>
        <p:txBody>
          <a:bodyPr/>
          <a:lstStyle/>
          <a:p>
            <a:fld id="{2CEB8406-7F46-410A-B4C7-3E1122A15FE4}" type="slidenum">
              <a:rPr lang="en-CA" smtClean="0"/>
              <a:t>‹#›</a:t>
            </a:fld>
            <a:endParaRPr lang="en-CA"/>
          </a:p>
        </p:txBody>
      </p:sp>
    </p:spTree>
    <p:extLst>
      <p:ext uri="{BB962C8B-B14F-4D97-AF65-F5344CB8AC3E}">
        <p14:creationId xmlns:p14="http://schemas.microsoft.com/office/powerpoint/2010/main" val="28938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F368-CA4B-4C9E-BE92-42DD4412FD2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6C802C9-09B1-4F93-8703-028F6645AA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9A4924-E1B5-416C-A415-72BBD2366C14}"/>
              </a:ext>
            </a:extLst>
          </p:cNvPr>
          <p:cNvSpPr>
            <a:spLocks noGrp="1"/>
          </p:cNvSpPr>
          <p:nvPr>
            <p:ph type="dt" sz="half" idx="10"/>
          </p:nvPr>
        </p:nvSpPr>
        <p:spPr/>
        <p:txBody>
          <a:bodyPr/>
          <a:lstStyle/>
          <a:p>
            <a:fld id="{02C54F61-5A19-4675-AF88-99168BC785B6}" type="datetimeFigureOut">
              <a:rPr lang="en-CA" smtClean="0"/>
              <a:t>2026-04-18</a:t>
            </a:fld>
            <a:endParaRPr lang="en-CA"/>
          </a:p>
        </p:txBody>
      </p:sp>
      <p:sp>
        <p:nvSpPr>
          <p:cNvPr id="5" name="Footer Placeholder 4">
            <a:extLst>
              <a:ext uri="{FF2B5EF4-FFF2-40B4-BE49-F238E27FC236}">
                <a16:creationId xmlns:a16="http://schemas.microsoft.com/office/drawing/2014/main" id="{1DBAE287-20E0-4345-92EE-2C0475742D5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DB0399-7F18-4E5B-9816-2504A7CFB56B}"/>
              </a:ext>
            </a:extLst>
          </p:cNvPr>
          <p:cNvSpPr>
            <a:spLocks noGrp="1"/>
          </p:cNvSpPr>
          <p:nvPr>
            <p:ph type="sldNum" sz="quarter" idx="12"/>
          </p:nvPr>
        </p:nvSpPr>
        <p:spPr/>
        <p:txBody>
          <a:bodyPr/>
          <a:lstStyle/>
          <a:p>
            <a:fld id="{2CEB8406-7F46-410A-B4C7-3E1122A15FE4}" type="slidenum">
              <a:rPr lang="en-CA" smtClean="0"/>
              <a:t>‹#›</a:t>
            </a:fld>
            <a:endParaRPr lang="en-CA"/>
          </a:p>
        </p:txBody>
      </p:sp>
    </p:spTree>
    <p:extLst>
      <p:ext uri="{BB962C8B-B14F-4D97-AF65-F5344CB8AC3E}">
        <p14:creationId xmlns:p14="http://schemas.microsoft.com/office/powerpoint/2010/main" val="71347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D2BA-3BF1-4DA5-ABAF-6901DCC2BC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4098EBB-F69E-4EDB-ABE5-BB212D033D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CA89C7-3F9C-45E9-AB41-3331A0E0E3A9}"/>
              </a:ext>
            </a:extLst>
          </p:cNvPr>
          <p:cNvSpPr>
            <a:spLocks noGrp="1"/>
          </p:cNvSpPr>
          <p:nvPr>
            <p:ph type="dt" sz="half" idx="10"/>
          </p:nvPr>
        </p:nvSpPr>
        <p:spPr/>
        <p:txBody>
          <a:bodyPr/>
          <a:lstStyle/>
          <a:p>
            <a:fld id="{02C54F61-5A19-4675-AF88-99168BC785B6}" type="datetimeFigureOut">
              <a:rPr lang="en-CA" smtClean="0"/>
              <a:t>2026-04-18</a:t>
            </a:fld>
            <a:endParaRPr lang="en-CA"/>
          </a:p>
        </p:txBody>
      </p:sp>
      <p:sp>
        <p:nvSpPr>
          <p:cNvPr id="5" name="Footer Placeholder 4">
            <a:extLst>
              <a:ext uri="{FF2B5EF4-FFF2-40B4-BE49-F238E27FC236}">
                <a16:creationId xmlns:a16="http://schemas.microsoft.com/office/drawing/2014/main" id="{DE7DBCC6-CAFC-430B-AB18-64C8AFDB1B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AD8BD9-4854-4324-80A7-B6F427F4C308}"/>
              </a:ext>
            </a:extLst>
          </p:cNvPr>
          <p:cNvSpPr>
            <a:spLocks noGrp="1"/>
          </p:cNvSpPr>
          <p:nvPr>
            <p:ph type="sldNum" sz="quarter" idx="12"/>
          </p:nvPr>
        </p:nvSpPr>
        <p:spPr/>
        <p:txBody>
          <a:bodyPr/>
          <a:lstStyle/>
          <a:p>
            <a:fld id="{2CEB8406-7F46-410A-B4C7-3E1122A15FE4}" type="slidenum">
              <a:rPr lang="en-CA" smtClean="0"/>
              <a:t>‹#›</a:t>
            </a:fld>
            <a:endParaRPr lang="en-CA"/>
          </a:p>
        </p:txBody>
      </p:sp>
    </p:spTree>
    <p:extLst>
      <p:ext uri="{BB962C8B-B14F-4D97-AF65-F5344CB8AC3E}">
        <p14:creationId xmlns:p14="http://schemas.microsoft.com/office/powerpoint/2010/main" val="3398542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D6B5-AB18-491B-A854-332EA0DFA4F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3F40FA6-FF4E-4457-AB58-5BF0D7FBD9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EF04624-83EE-4284-81CA-726B74402A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ED24BB0-8BAB-467A-A8A1-3BFADE4FF7D5}"/>
              </a:ext>
            </a:extLst>
          </p:cNvPr>
          <p:cNvSpPr>
            <a:spLocks noGrp="1"/>
          </p:cNvSpPr>
          <p:nvPr>
            <p:ph type="dt" sz="half" idx="10"/>
          </p:nvPr>
        </p:nvSpPr>
        <p:spPr/>
        <p:txBody>
          <a:bodyPr/>
          <a:lstStyle/>
          <a:p>
            <a:fld id="{02C54F61-5A19-4675-AF88-99168BC785B6}" type="datetimeFigureOut">
              <a:rPr lang="en-CA" smtClean="0"/>
              <a:t>2026-04-18</a:t>
            </a:fld>
            <a:endParaRPr lang="en-CA"/>
          </a:p>
        </p:txBody>
      </p:sp>
      <p:sp>
        <p:nvSpPr>
          <p:cNvPr id="6" name="Footer Placeholder 5">
            <a:extLst>
              <a:ext uri="{FF2B5EF4-FFF2-40B4-BE49-F238E27FC236}">
                <a16:creationId xmlns:a16="http://schemas.microsoft.com/office/drawing/2014/main" id="{B55DC127-475C-4D77-A9B5-E28EFF5A30B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0C1E01C-04F5-4023-A3E5-018C23A428BC}"/>
              </a:ext>
            </a:extLst>
          </p:cNvPr>
          <p:cNvSpPr>
            <a:spLocks noGrp="1"/>
          </p:cNvSpPr>
          <p:nvPr>
            <p:ph type="sldNum" sz="quarter" idx="12"/>
          </p:nvPr>
        </p:nvSpPr>
        <p:spPr/>
        <p:txBody>
          <a:bodyPr/>
          <a:lstStyle/>
          <a:p>
            <a:fld id="{2CEB8406-7F46-410A-B4C7-3E1122A15FE4}" type="slidenum">
              <a:rPr lang="en-CA" smtClean="0"/>
              <a:t>‹#›</a:t>
            </a:fld>
            <a:endParaRPr lang="en-CA"/>
          </a:p>
        </p:txBody>
      </p:sp>
    </p:spTree>
    <p:extLst>
      <p:ext uri="{BB962C8B-B14F-4D97-AF65-F5344CB8AC3E}">
        <p14:creationId xmlns:p14="http://schemas.microsoft.com/office/powerpoint/2010/main" val="2969633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E3C0-B175-4313-A1E6-1D544BABABF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E6427AB-6842-4BCF-9150-1722C8DA25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EA567B-77C4-416E-9174-29B53E8C85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77F7D39-2C02-4829-8A46-E662CA527D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09E6D9-114B-491C-96BA-9CCB7DDF43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F672209-B4E0-49FD-B16A-23781ACB3E57}"/>
              </a:ext>
            </a:extLst>
          </p:cNvPr>
          <p:cNvSpPr>
            <a:spLocks noGrp="1"/>
          </p:cNvSpPr>
          <p:nvPr>
            <p:ph type="dt" sz="half" idx="10"/>
          </p:nvPr>
        </p:nvSpPr>
        <p:spPr/>
        <p:txBody>
          <a:bodyPr/>
          <a:lstStyle/>
          <a:p>
            <a:fld id="{02C54F61-5A19-4675-AF88-99168BC785B6}" type="datetimeFigureOut">
              <a:rPr lang="en-CA" smtClean="0"/>
              <a:t>2026-04-18</a:t>
            </a:fld>
            <a:endParaRPr lang="en-CA"/>
          </a:p>
        </p:txBody>
      </p:sp>
      <p:sp>
        <p:nvSpPr>
          <p:cNvPr id="8" name="Footer Placeholder 7">
            <a:extLst>
              <a:ext uri="{FF2B5EF4-FFF2-40B4-BE49-F238E27FC236}">
                <a16:creationId xmlns:a16="http://schemas.microsoft.com/office/drawing/2014/main" id="{8CFD8B76-5388-4BA1-80DE-4A9C1C63963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4438BA5-061F-40D3-9F73-3CDCA965651F}"/>
              </a:ext>
            </a:extLst>
          </p:cNvPr>
          <p:cNvSpPr>
            <a:spLocks noGrp="1"/>
          </p:cNvSpPr>
          <p:nvPr>
            <p:ph type="sldNum" sz="quarter" idx="12"/>
          </p:nvPr>
        </p:nvSpPr>
        <p:spPr/>
        <p:txBody>
          <a:bodyPr/>
          <a:lstStyle/>
          <a:p>
            <a:fld id="{2CEB8406-7F46-410A-B4C7-3E1122A15FE4}" type="slidenum">
              <a:rPr lang="en-CA" smtClean="0"/>
              <a:t>‹#›</a:t>
            </a:fld>
            <a:endParaRPr lang="en-CA"/>
          </a:p>
        </p:txBody>
      </p:sp>
    </p:spTree>
    <p:extLst>
      <p:ext uri="{BB962C8B-B14F-4D97-AF65-F5344CB8AC3E}">
        <p14:creationId xmlns:p14="http://schemas.microsoft.com/office/powerpoint/2010/main" val="2659668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E48E-932F-436F-93BC-9775A90193F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A1A11F6-03B1-4AC6-866A-CE7498154273}"/>
              </a:ext>
            </a:extLst>
          </p:cNvPr>
          <p:cNvSpPr>
            <a:spLocks noGrp="1"/>
          </p:cNvSpPr>
          <p:nvPr>
            <p:ph type="dt" sz="half" idx="10"/>
          </p:nvPr>
        </p:nvSpPr>
        <p:spPr/>
        <p:txBody>
          <a:bodyPr/>
          <a:lstStyle/>
          <a:p>
            <a:fld id="{02C54F61-5A19-4675-AF88-99168BC785B6}" type="datetimeFigureOut">
              <a:rPr lang="en-CA" smtClean="0"/>
              <a:t>2026-04-18</a:t>
            </a:fld>
            <a:endParaRPr lang="en-CA"/>
          </a:p>
        </p:txBody>
      </p:sp>
      <p:sp>
        <p:nvSpPr>
          <p:cNvPr id="4" name="Footer Placeholder 3">
            <a:extLst>
              <a:ext uri="{FF2B5EF4-FFF2-40B4-BE49-F238E27FC236}">
                <a16:creationId xmlns:a16="http://schemas.microsoft.com/office/drawing/2014/main" id="{DCDD9F65-D20B-499F-BB8F-5FC658B80A6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1E986E0-4558-495F-AD22-FC17360C467D}"/>
              </a:ext>
            </a:extLst>
          </p:cNvPr>
          <p:cNvSpPr>
            <a:spLocks noGrp="1"/>
          </p:cNvSpPr>
          <p:nvPr>
            <p:ph type="sldNum" sz="quarter" idx="12"/>
          </p:nvPr>
        </p:nvSpPr>
        <p:spPr/>
        <p:txBody>
          <a:bodyPr/>
          <a:lstStyle/>
          <a:p>
            <a:fld id="{2CEB8406-7F46-410A-B4C7-3E1122A15FE4}" type="slidenum">
              <a:rPr lang="en-CA" smtClean="0"/>
              <a:t>‹#›</a:t>
            </a:fld>
            <a:endParaRPr lang="en-CA"/>
          </a:p>
        </p:txBody>
      </p:sp>
    </p:spTree>
    <p:extLst>
      <p:ext uri="{BB962C8B-B14F-4D97-AF65-F5344CB8AC3E}">
        <p14:creationId xmlns:p14="http://schemas.microsoft.com/office/powerpoint/2010/main" val="2223693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7C6CE-A3DD-4AAD-93EF-26BD868692AB}"/>
              </a:ext>
            </a:extLst>
          </p:cNvPr>
          <p:cNvSpPr>
            <a:spLocks noGrp="1"/>
          </p:cNvSpPr>
          <p:nvPr>
            <p:ph type="dt" sz="half" idx="10"/>
          </p:nvPr>
        </p:nvSpPr>
        <p:spPr/>
        <p:txBody>
          <a:bodyPr/>
          <a:lstStyle/>
          <a:p>
            <a:fld id="{02C54F61-5A19-4675-AF88-99168BC785B6}" type="datetimeFigureOut">
              <a:rPr lang="en-CA" smtClean="0"/>
              <a:t>2026-04-18</a:t>
            </a:fld>
            <a:endParaRPr lang="en-CA"/>
          </a:p>
        </p:txBody>
      </p:sp>
      <p:sp>
        <p:nvSpPr>
          <p:cNvPr id="3" name="Footer Placeholder 2">
            <a:extLst>
              <a:ext uri="{FF2B5EF4-FFF2-40B4-BE49-F238E27FC236}">
                <a16:creationId xmlns:a16="http://schemas.microsoft.com/office/drawing/2014/main" id="{EB384D87-02DA-448A-9B3F-705E75242A0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9E1BE46-8EB8-4CFA-A959-D3DE00A90191}"/>
              </a:ext>
            </a:extLst>
          </p:cNvPr>
          <p:cNvSpPr>
            <a:spLocks noGrp="1"/>
          </p:cNvSpPr>
          <p:nvPr>
            <p:ph type="sldNum" sz="quarter" idx="12"/>
          </p:nvPr>
        </p:nvSpPr>
        <p:spPr/>
        <p:txBody>
          <a:bodyPr/>
          <a:lstStyle/>
          <a:p>
            <a:fld id="{2CEB8406-7F46-410A-B4C7-3E1122A15FE4}" type="slidenum">
              <a:rPr lang="en-CA" smtClean="0"/>
              <a:t>‹#›</a:t>
            </a:fld>
            <a:endParaRPr lang="en-CA"/>
          </a:p>
        </p:txBody>
      </p:sp>
    </p:spTree>
    <p:extLst>
      <p:ext uri="{BB962C8B-B14F-4D97-AF65-F5344CB8AC3E}">
        <p14:creationId xmlns:p14="http://schemas.microsoft.com/office/powerpoint/2010/main" val="54270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4/18/2026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68696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D57E-7FFA-479F-88CF-A678DDBCC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9A092C3-B114-4405-BDBD-FD3059EC7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9DD8C8C-CF8E-43BF-A102-ADA26D1CF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C1B332-12F0-47E2-9161-9D2C8FA89754}"/>
              </a:ext>
            </a:extLst>
          </p:cNvPr>
          <p:cNvSpPr>
            <a:spLocks noGrp="1"/>
          </p:cNvSpPr>
          <p:nvPr>
            <p:ph type="dt" sz="half" idx="10"/>
          </p:nvPr>
        </p:nvSpPr>
        <p:spPr/>
        <p:txBody>
          <a:bodyPr/>
          <a:lstStyle/>
          <a:p>
            <a:fld id="{02C54F61-5A19-4675-AF88-99168BC785B6}" type="datetimeFigureOut">
              <a:rPr lang="en-CA" smtClean="0"/>
              <a:t>2026-04-18</a:t>
            </a:fld>
            <a:endParaRPr lang="en-CA"/>
          </a:p>
        </p:txBody>
      </p:sp>
      <p:sp>
        <p:nvSpPr>
          <p:cNvPr id="6" name="Footer Placeholder 5">
            <a:extLst>
              <a:ext uri="{FF2B5EF4-FFF2-40B4-BE49-F238E27FC236}">
                <a16:creationId xmlns:a16="http://schemas.microsoft.com/office/drawing/2014/main" id="{87D18F58-D436-496E-B9D5-E29F30D6042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366FBE-C319-44B3-94C0-C17C055CFC54}"/>
              </a:ext>
            </a:extLst>
          </p:cNvPr>
          <p:cNvSpPr>
            <a:spLocks noGrp="1"/>
          </p:cNvSpPr>
          <p:nvPr>
            <p:ph type="sldNum" sz="quarter" idx="12"/>
          </p:nvPr>
        </p:nvSpPr>
        <p:spPr/>
        <p:txBody>
          <a:bodyPr/>
          <a:lstStyle/>
          <a:p>
            <a:fld id="{2CEB8406-7F46-410A-B4C7-3E1122A15FE4}" type="slidenum">
              <a:rPr lang="en-CA" smtClean="0"/>
              <a:t>‹#›</a:t>
            </a:fld>
            <a:endParaRPr lang="en-CA"/>
          </a:p>
        </p:txBody>
      </p:sp>
    </p:spTree>
    <p:extLst>
      <p:ext uri="{BB962C8B-B14F-4D97-AF65-F5344CB8AC3E}">
        <p14:creationId xmlns:p14="http://schemas.microsoft.com/office/powerpoint/2010/main" val="441508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8EFD-36B8-41AA-8CBD-6FDE5D53C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B5E8406-F921-4D12-A3FC-2ABA5F8C0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C5DE684-877C-4E03-B8BF-E37EDB051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FC3B80-4C39-45B0-AE6E-F73A83465BD8}"/>
              </a:ext>
            </a:extLst>
          </p:cNvPr>
          <p:cNvSpPr>
            <a:spLocks noGrp="1"/>
          </p:cNvSpPr>
          <p:nvPr>
            <p:ph type="dt" sz="half" idx="10"/>
          </p:nvPr>
        </p:nvSpPr>
        <p:spPr/>
        <p:txBody>
          <a:bodyPr/>
          <a:lstStyle/>
          <a:p>
            <a:fld id="{02C54F61-5A19-4675-AF88-99168BC785B6}" type="datetimeFigureOut">
              <a:rPr lang="en-CA" smtClean="0"/>
              <a:t>2026-04-18</a:t>
            </a:fld>
            <a:endParaRPr lang="en-CA"/>
          </a:p>
        </p:txBody>
      </p:sp>
      <p:sp>
        <p:nvSpPr>
          <p:cNvPr id="6" name="Footer Placeholder 5">
            <a:extLst>
              <a:ext uri="{FF2B5EF4-FFF2-40B4-BE49-F238E27FC236}">
                <a16:creationId xmlns:a16="http://schemas.microsoft.com/office/drawing/2014/main" id="{AA0F5391-59B4-44AC-B75B-41DF81CCAF2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C396BF7-51D8-4FD3-B05B-2B2CFB1A8CBE}"/>
              </a:ext>
            </a:extLst>
          </p:cNvPr>
          <p:cNvSpPr>
            <a:spLocks noGrp="1"/>
          </p:cNvSpPr>
          <p:nvPr>
            <p:ph type="sldNum" sz="quarter" idx="12"/>
          </p:nvPr>
        </p:nvSpPr>
        <p:spPr/>
        <p:txBody>
          <a:bodyPr/>
          <a:lstStyle/>
          <a:p>
            <a:fld id="{2CEB8406-7F46-410A-B4C7-3E1122A15FE4}" type="slidenum">
              <a:rPr lang="en-CA" smtClean="0"/>
              <a:t>‹#›</a:t>
            </a:fld>
            <a:endParaRPr lang="en-CA"/>
          </a:p>
        </p:txBody>
      </p:sp>
    </p:spTree>
    <p:extLst>
      <p:ext uri="{BB962C8B-B14F-4D97-AF65-F5344CB8AC3E}">
        <p14:creationId xmlns:p14="http://schemas.microsoft.com/office/powerpoint/2010/main" val="4176062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54D0-3874-48A8-B45E-D2EA7A89022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0D073EC-0EED-4283-A0EE-7D51016833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271DF5-921C-4C06-96BC-2FC9A5FB3301}"/>
              </a:ext>
            </a:extLst>
          </p:cNvPr>
          <p:cNvSpPr>
            <a:spLocks noGrp="1"/>
          </p:cNvSpPr>
          <p:nvPr>
            <p:ph type="dt" sz="half" idx="10"/>
          </p:nvPr>
        </p:nvSpPr>
        <p:spPr/>
        <p:txBody>
          <a:bodyPr/>
          <a:lstStyle/>
          <a:p>
            <a:fld id="{02C54F61-5A19-4675-AF88-99168BC785B6}" type="datetimeFigureOut">
              <a:rPr lang="en-CA" smtClean="0"/>
              <a:t>2026-04-18</a:t>
            </a:fld>
            <a:endParaRPr lang="en-CA"/>
          </a:p>
        </p:txBody>
      </p:sp>
      <p:sp>
        <p:nvSpPr>
          <p:cNvPr id="5" name="Footer Placeholder 4">
            <a:extLst>
              <a:ext uri="{FF2B5EF4-FFF2-40B4-BE49-F238E27FC236}">
                <a16:creationId xmlns:a16="http://schemas.microsoft.com/office/drawing/2014/main" id="{8F159D7E-218B-4C3F-8E8C-7056282DFE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E10C4E-52C2-49D6-8211-DE79F4B11035}"/>
              </a:ext>
            </a:extLst>
          </p:cNvPr>
          <p:cNvSpPr>
            <a:spLocks noGrp="1"/>
          </p:cNvSpPr>
          <p:nvPr>
            <p:ph type="sldNum" sz="quarter" idx="12"/>
          </p:nvPr>
        </p:nvSpPr>
        <p:spPr/>
        <p:txBody>
          <a:bodyPr/>
          <a:lstStyle/>
          <a:p>
            <a:fld id="{2CEB8406-7F46-410A-B4C7-3E1122A15FE4}" type="slidenum">
              <a:rPr lang="en-CA" smtClean="0"/>
              <a:t>‹#›</a:t>
            </a:fld>
            <a:endParaRPr lang="en-CA"/>
          </a:p>
        </p:txBody>
      </p:sp>
    </p:spTree>
    <p:extLst>
      <p:ext uri="{BB962C8B-B14F-4D97-AF65-F5344CB8AC3E}">
        <p14:creationId xmlns:p14="http://schemas.microsoft.com/office/powerpoint/2010/main" val="3408036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B35CF-6234-430B-B9DD-044F4CC697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A09C0B1-68E3-4987-9370-BF5718C7C5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18E745C-5C16-4B4D-B192-ABEC6F47AB5F}"/>
              </a:ext>
            </a:extLst>
          </p:cNvPr>
          <p:cNvSpPr>
            <a:spLocks noGrp="1"/>
          </p:cNvSpPr>
          <p:nvPr>
            <p:ph type="dt" sz="half" idx="10"/>
          </p:nvPr>
        </p:nvSpPr>
        <p:spPr/>
        <p:txBody>
          <a:bodyPr/>
          <a:lstStyle/>
          <a:p>
            <a:fld id="{02C54F61-5A19-4675-AF88-99168BC785B6}" type="datetimeFigureOut">
              <a:rPr lang="en-CA" smtClean="0"/>
              <a:t>2026-04-18</a:t>
            </a:fld>
            <a:endParaRPr lang="en-CA"/>
          </a:p>
        </p:txBody>
      </p:sp>
      <p:sp>
        <p:nvSpPr>
          <p:cNvPr id="5" name="Footer Placeholder 4">
            <a:extLst>
              <a:ext uri="{FF2B5EF4-FFF2-40B4-BE49-F238E27FC236}">
                <a16:creationId xmlns:a16="http://schemas.microsoft.com/office/drawing/2014/main" id="{C60936FD-F1F8-4405-BDAA-49403A22E5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F6E669-8839-4546-B0F8-9CCBD35A8BAD}"/>
              </a:ext>
            </a:extLst>
          </p:cNvPr>
          <p:cNvSpPr>
            <a:spLocks noGrp="1"/>
          </p:cNvSpPr>
          <p:nvPr>
            <p:ph type="sldNum" sz="quarter" idx="12"/>
          </p:nvPr>
        </p:nvSpPr>
        <p:spPr/>
        <p:txBody>
          <a:bodyPr/>
          <a:lstStyle/>
          <a:p>
            <a:fld id="{2CEB8406-7F46-410A-B4C7-3E1122A15FE4}" type="slidenum">
              <a:rPr lang="en-CA" smtClean="0"/>
              <a:t>‹#›</a:t>
            </a:fld>
            <a:endParaRPr lang="en-CA"/>
          </a:p>
        </p:txBody>
      </p:sp>
    </p:spTree>
    <p:extLst>
      <p:ext uri="{BB962C8B-B14F-4D97-AF65-F5344CB8AC3E}">
        <p14:creationId xmlns:p14="http://schemas.microsoft.com/office/powerpoint/2010/main" val="2494607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980D-92EE-4EDA-A373-D6A39C87F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5F055C5-1152-485B-80B1-57937D12B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B39C8D-BE53-4005-AE80-4F5D13EEF1F6}"/>
              </a:ext>
            </a:extLst>
          </p:cNvPr>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5" name="Footer Placeholder 4">
            <a:extLst>
              <a:ext uri="{FF2B5EF4-FFF2-40B4-BE49-F238E27FC236}">
                <a16:creationId xmlns:a16="http://schemas.microsoft.com/office/drawing/2014/main" id="{17335612-1830-4D69-B651-DA16A2B119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FCEFB8-AD86-4922-991A-1C1CE03F02A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0667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31A8-D1B4-4B30-8CBD-4F24C22F8EB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D48A41B-0FB8-439D-B0FB-8406D4067A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8CB2693-03A2-440E-AC7D-9DEFE9871E1F}"/>
              </a:ext>
            </a:extLst>
          </p:cNvPr>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5" name="Footer Placeholder 4">
            <a:extLst>
              <a:ext uri="{FF2B5EF4-FFF2-40B4-BE49-F238E27FC236}">
                <a16:creationId xmlns:a16="http://schemas.microsoft.com/office/drawing/2014/main" id="{3DF4CFF3-28E9-458F-A5F6-D270BAB505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E2C1F2-3D63-4277-BB70-D36660CBB08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3035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E509-7B95-4B87-B902-0F67FF7149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616A6E5-6CD2-4B1C-9E1B-CD55FD0B5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30279F-C31C-4E33-9F39-93DEFCB2DEF9}"/>
              </a:ext>
            </a:extLst>
          </p:cNvPr>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5" name="Footer Placeholder 4">
            <a:extLst>
              <a:ext uri="{FF2B5EF4-FFF2-40B4-BE49-F238E27FC236}">
                <a16:creationId xmlns:a16="http://schemas.microsoft.com/office/drawing/2014/main" id="{607BD1CD-904F-4315-A15D-FFA513EFE1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C21B1F-D049-4A3F-82DD-B4B8A251637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5921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E5D6-75B6-491C-BC1C-AE46365F0B2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883BBC-2878-4FF9-8573-DB44EA5B01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F60FBCA-B711-4EC9-9BF7-D9A7209EF3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1C6A600-935C-4D7C-8496-5576116DE8AF}"/>
              </a:ext>
            </a:extLst>
          </p:cNvPr>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6" name="Footer Placeholder 5">
            <a:extLst>
              <a:ext uri="{FF2B5EF4-FFF2-40B4-BE49-F238E27FC236}">
                <a16:creationId xmlns:a16="http://schemas.microsoft.com/office/drawing/2014/main" id="{ABF3B64A-646B-4AF6-8352-B65A0DB2BC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D0EFB-1B52-433A-8F11-F38A6A5CCF2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098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52F42-BA54-4256-A2F0-195E6E44403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7D75A0A-E52D-4989-8069-4DA1D9EE66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1C2F81-D627-4774-99D1-264540D59F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BF72C7B-1D07-44E7-B763-5D6C4F000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C861F0-2B15-403A-97D5-3F03E12B55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5F4589D-3248-45C6-9CC5-8BA2DAABBBF2}"/>
              </a:ext>
            </a:extLst>
          </p:cNvPr>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8" name="Footer Placeholder 7">
            <a:extLst>
              <a:ext uri="{FF2B5EF4-FFF2-40B4-BE49-F238E27FC236}">
                <a16:creationId xmlns:a16="http://schemas.microsoft.com/office/drawing/2014/main" id="{6D867A81-A48B-438F-BF1C-EBF9EBDCE0B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057CF5-BD7E-4621-84FB-0C6E22F1FB1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7752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C0A5-03E1-46CE-B526-2FFF7AAAEED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B0A5123-E275-49B3-AF9C-2A16983A8764}"/>
              </a:ext>
            </a:extLst>
          </p:cNvPr>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4" name="Footer Placeholder 3">
            <a:extLst>
              <a:ext uri="{FF2B5EF4-FFF2-40B4-BE49-F238E27FC236}">
                <a16:creationId xmlns:a16="http://schemas.microsoft.com/office/drawing/2014/main" id="{843EA3C9-6B83-4A5D-9135-D892CC6B6B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A684C8-B917-457A-BE88-8E95B68DBDA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44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4/18/2026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759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5BAA2-4086-47CB-A262-D97DBB9C3DDB}"/>
              </a:ext>
            </a:extLst>
          </p:cNvPr>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3" name="Footer Placeholder 2">
            <a:extLst>
              <a:ext uri="{FF2B5EF4-FFF2-40B4-BE49-F238E27FC236}">
                <a16:creationId xmlns:a16="http://schemas.microsoft.com/office/drawing/2014/main" id="{D5EA01B2-36ED-4150-8F17-7016723E216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C203EB-EF48-43EB-B425-742C34E4CF3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1358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0570-07EB-4EAC-B06A-264F5E605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20A6A6F-DAA2-4784-9A6B-6A0CCF50FD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255218D-A0E2-4A67-9758-99A10F3D5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4E8289-1919-4096-9ECA-11DB699DE3E3}"/>
              </a:ext>
            </a:extLst>
          </p:cNvPr>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6" name="Footer Placeholder 5">
            <a:extLst>
              <a:ext uri="{FF2B5EF4-FFF2-40B4-BE49-F238E27FC236}">
                <a16:creationId xmlns:a16="http://schemas.microsoft.com/office/drawing/2014/main" id="{8B658739-14C4-4D4C-B8B6-1775368B8A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603B85-E686-4EA6-8385-CE97BCE282A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3573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44BC-03F8-4178-B9CA-1938DE218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03FC70F-1447-4FDA-98E2-CE4B6C990D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489DBA3-8770-49D8-94BC-6850B9B32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03C984-256F-443D-99FD-2080CC7B2FE5}"/>
              </a:ext>
            </a:extLst>
          </p:cNvPr>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6" name="Footer Placeholder 5">
            <a:extLst>
              <a:ext uri="{FF2B5EF4-FFF2-40B4-BE49-F238E27FC236}">
                <a16:creationId xmlns:a16="http://schemas.microsoft.com/office/drawing/2014/main" id="{51E4FBEB-0983-4FD0-B4BA-E5F4E25232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D429F7-6B34-4860-9621-DB928105582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5085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96C1-0938-4A0F-AD87-38D6BBCA4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EB6562E-BDB5-4D04-BFD2-F137067934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EAD7B3-D86A-44EC-AB6B-C71A514EE09F}"/>
              </a:ext>
            </a:extLst>
          </p:cNvPr>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5" name="Footer Placeholder 4">
            <a:extLst>
              <a:ext uri="{FF2B5EF4-FFF2-40B4-BE49-F238E27FC236}">
                <a16:creationId xmlns:a16="http://schemas.microsoft.com/office/drawing/2014/main" id="{EE6EA6EA-BC24-41C1-B4B5-53B810336D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21698B-AC69-43D1-8081-AA07AC3E1D1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997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420706-F122-44B4-B2DE-A175C8B169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132546E-2104-433E-9920-FA0F370C05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4DAE00B-67A2-4827-9E75-C1921E645588}"/>
              </a:ext>
            </a:extLst>
          </p:cNvPr>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5" name="Footer Placeholder 4">
            <a:extLst>
              <a:ext uri="{FF2B5EF4-FFF2-40B4-BE49-F238E27FC236}">
                <a16:creationId xmlns:a16="http://schemas.microsoft.com/office/drawing/2014/main" id="{2C56B2FC-FE52-4957-8591-B149185F5A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96B548-5568-4839-81CF-89EE113A9C5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69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4/18/2026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9560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4/18/2026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6866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4/18/2026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5837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4/18/2026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1880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4/18/2026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7166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4/18/2026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5395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4/18/2026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27715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5B90E-0A61-4C84-A71D-21750CDF9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5407479-89FC-4AB7-A542-F9562E9DE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CC7689E-8F4F-4C7B-AA31-24BF8D633F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54F61-5A19-4675-AF88-99168BC785B6}" type="datetimeFigureOut">
              <a:rPr lang="en-CA" smtClean="0"/>
              <a:t>2026-04-18</a:t>
            </a:fld>
            <a:endParaRPr lang="en-CA"/>
          </a:p>
        </p:txBody>
      </p:sp>
      <p:sp>
        <p:nvSpPr>
          <p:cNvPr id="5" name="Footer Placeholder 4">
            <a:extLst>
              <a:ext uri="{FF2B5EF4-FFF2-40B4-BE49-F238E27FC236}">
                <a16:creationId xmlns:a16="http://schemas.microsoft.com/office/drawing/2014/main" id="{FFD07A64-2480-4000-9CB0-8BB88E232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2B22EB-D336-4D7B-BBDE-A214503E6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B8406-7F46-410A-B4C7-3E1122A15FE4}" type="slidenum">
              <a:rPr lang="en-CA" smtClean="0"/>
              <a:t>‹#›</a:t>
            </a:fld>
            <a:endParaRPr lang="en-CA"/>
          </a:p>
        </p:txBody>
      </p:sp>
    </p:spTree>
    <p:extLst>
      <p:ext uri="{BB962C8B-B14F-4D97-AF65-F5344CB8AC3E}">
        <p14:creationId xmlns:p14="http://schemas.microsoft.com/office/powerpoint/2010/main" val="6758965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FBC719-C2A6-43B0-B2DD-E304B35A23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FACA2CA-01BB-4077-AE06-EB7B3CEBC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33CD1A6-73E5-4A06-9AB4-3522028573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4/18/2026</a:t>
            </a:fld>
            <a:endParaRPr lang="en-US" dirty="0"/>
          </a:p>
        </p:txBody>
      </p:sp>
      <p:sp>
        <p:nvSpPr>
          <p:cNvPr id="5" name="Footer Placeholder 4">
            <a:extLst>
              <a:ext uri="{FF2B5EF4-FFF2-40B4-BE49-F238E27FC236}">
                <a16:creationId xmlns:a16="http://schemas.microsoft.com/office/drawing/2014/main" id="{15BA1F9B-666A-4FCD-AC8F-690899902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1F0485B-52D3-46CE-9B7F-33A40E42E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26343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LNr-2k9NjQ" TargetMode="External"/><Relationship Id="rId2" Type="http://schemas.openxmlformats.org/officeDocument/2006/relationships/hyperlink" Target="http://www.youtube.com/watch?v=YsD7G9Pc__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73785D-1699-E132-9FC0-DBF45FCFF2A7}"/>
              </a:ext>
            </a:extLst>
          </p:cNvPr>
          <p:cNvSpPr>
            <a:spLocks noGrp="1"/>
          </p:cNvSpPr>
          <p:nvPr>
            <p:ph type="ctrTitle"/>
          </p:nvPr>
        </p:nvSpPr>
        <p:spPr>
          <a:xfrm>
            <a:off x="2580442" y="4474103"/>
            <a:ext cx="7031117" cy="933905"/>
          </a:xfrm>
        </p:spPr>
        <p:txBody>
          <a:bodyPr anchor="b">
            <a:normAutofit/>
          </a:bodyPr>
          <a:lstStyle/>
          <a:p>
            <a:pPr algn="ctr">
              <a:lnSpc>
                <a:spcPct val="90000"/>
              </a:lnSpc>
            </a:pPr>
            <a:r>
              <a:rPr lang="en-CA" sz="3400"/>
              <a:t>02FX Prepare an Intervention Plan</a:t>
            </a:r>
          </a:p>
        </p:txBody>
      </p:sp>
      <p:sp>
        <p:nvSpPr>
          <p:cNvPr id="3" name="Subtitle 2">
            <a:extLst>
              <a:ext uri="{FF2B5EF4-FFF2-40B4-BE49-F238E27FC236}">
                <a16:creationId xmlns:a16="http://schemas.microsoft.com/office/drawing/2014/main" id="{3AD912B4-BB5F-45A8-6EA8-284297D5F2E0}"/>
              </a:ext>
            </a:extLst>
          </p:cNvPr>
          <p:cNvSpPr>
            <a:spLocks noGrp="1"/>
          </p:cNvSpPr>
          <p:nvPr>
            <p:ph type="subTitle" idx="1"/>
          </p:nvPr>
        </p:nvSpPr>
        <p:spPr>
          <a:xfrm>
            <a:off x="2580442" y="5765290"/>
            <a:ext cx="7031117" cy="640705"/>
          </a:xfrm>
        </p:spPr>
        <p:txBody>
          <a:bodyPr anchor="ctr">
            <a:normAutofit/>
          </a:bodyPr>
          <a:lstStyle/>
          <a:p>
            <a:pPr algn="ctr"/>
            <a:r>
              <a:rPr lang="en-CA" dirty="0"/>
              <a:t>Cluster D: Intervention Planning </a:t>
            </a:r>
            <a:endParaRPr lang="en-CA"/>
          </a:p>
        </p:txBody>
      </p:sp>
      <p:pic>
        <p:nvPicPr>
          <p:cNvPr id="4" name="Picture 2" descr="Home - ChamplainRAC ChamplainRAC">
            <a:extLst>
              <a:ext uri="{FF2B5EF4-FFF2-40B4-BE49-F238E27FC236}">
                <a16:creationId xmlns:a16="http://schemas.microsoft.com/office/drawing/2014/main" id="{E78CCB45-52D3-4285-7D4A-3F3D119EEC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99416" y="511272"/>
            <a:ext cx="4793168" cy="338341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503FCC9E-47A2-69B7-68E7-7FA95EAD53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1680" y="5662526"/>
            <a:ext cx="5486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47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7DFAB3A-FAF4-418D-A981-FE5F163E90B3}"/>
              </a:ext>
            </a:extLst>
          </p:cNvPr>
          <p:cNvSpPr>
            <a:spLocks noGrp="1"/>
          </p:cNvSpPr>
          <p:nvPr>
            <p:ph type="ctrTitle"/>
          </p:nvPr>
        </p:nvSpPr>
        <p:spPr>
          <a:xfrm>
            <a:off x="795338" y="1566473"/>
            <a:ext cx="10601325" cy="2166723"/>
          </a:xfrm>
        </p:spPr>
        <p:txBody>
          <a:bodyPr>
            <a:normAutofit/>
          </a:bodyPr>
          <a:lstStyle/>
          <a:p>
            <a:r>
              <a:rPr lang="en-CA" sz="4600" dirty="0"/>
              <a:t>All systems can impact our clients, acting as either a </a:t>
            </a:r>
            <a:r>
              <a:rPr lang="en-CA" sz="4600" dirty="0">
                <a:solidFill>
                  <a:srgbClr val="FF0000"/>
                </a:solidFill>
              </a:rPr>
              <a:t>risk factor </a:t>
            </a:r>
            <a:r>
              <a:rPr lang="en-CA" sz="4600" dirty="0"/>
              <a:t>or a </a:t>
            </a:r>
            <a:r>
              <a:rPr lang="en-CA" sz="4600" dirty="0">
                <a:solidFill>
                  <a:schemeClr val="accent6">
                    <a:lumMod val="76000"/>
                  </a:schemeClr>
                </a:solidFill>
              </a:rPr>
              <a:t>protective factor</a:t>
            </a:r>
          </a:p>
        </p:txBody>
      </p:sp>
      <p:sp>
        <p:nvSpPr>
          <p:cNvPr id="5" name="Subtitle 4">
            <a:extLst>
              <a:ext uri="{FF2B5EF4-FFF2-40B4-BE49-F238E27FC236}">
                <a16:creationId xmlns:a16="http://schemas.microsoft.com/office/drawing/2014/main" id="{20A50C46-069F-4A1F-BDE1-B3E581EB239A}"/>
              </a:ext>
            </a:extLst>
          </p:cNvPr>
          <p:cNvSpPr>
            <a:spLocks noGrp="1"/>
          </p:cNvSpPr>
          <p:nvPr>
            <p:ph type="subTitle" idx="1"/>
          </p:nvPr>
        </p:nvSpPr>
        <p:spPr>
          <a:xfrm>
            <a:off x="795338" y="4092320"/>
            <a:ext cx="10601325" cy="1144884"/>
          </a:xfrm>
        </p:spPr>
        <p:txBody>
          <a:bodyPr>
            <a:normAutofit/>
          </a:bodyPr>
          <a:lstStyle/>
          <a:p>
            <a:r>
              <a:rPr lang="en-CA" dirty="0"/>
              <a:t>We always need to assess/ be mindful of their impact on our client </a:t>
            </a:r>
          </a:p>
        </p:txBody>
      </p:sp>
      <p:cxnSp>
        <p:nvCxnSpPr>
          <p:cNvPr id="44" name="Straight Connector 4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87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576DC-D80C-4BD3-9F00-DC284C07B82C}"/>
              </a:ext>
            </a:extLst>
          </p:cNvPr>
          <p:cNvSpPr>
            <a:spLocks noGrp="1"/>
          </p:cNvSpPr>
          <p:nvPr>
            <p:ph type="title"/>
          </p:nvPr>
        </p:nvSpPr>
        <p:spPr>
          <a:xfrm>
            <a:off x="838200" y="557188"/>
            <a:ext cx="4862848" cy="5569291"/>
          </a:xfrm>
        </p:spPr>
        <p:txBody>
          <a:bodyPr vert="horz" lIns="91440" tIns="45720" rIns="91440" bIns="45720" rtlCol="0">
            <a:normAutofit/>
          </a:bodyPr>
          <a:lstStyle/>
          <a:p>
            <a:br>
              <a:rPr lang="en-US" sz="5200" kern="1200">
                <a:latin typeface="+mj-lt"/>
                <a:ea typeface="+mj-ea"/>
                <a:cs typeface="+mj-cs"/>
              </a:rPr>
            </a:br>
            <a:r>
              <a:rPr lang="en-US" sz="5200" kern="1200">
                <a:latin typeface="+mj-lt"/>
                <a:ea typeface="+mj-ea"/>
                <a:cs typeface="+mj-cs"/>
              </a:rPr>
              <a:t>Physical factors </a:t>
            </a:r>
          </a:p>
        </p:txBody>
      </p:sp>
      <p:graphicFrame>
        <p:nvGraphicFramePr>
          <p:cNvPr id="5" name="Content Placeholder 2">
            <a:extLst>
              <a:ext uri="{FF2B5EF4-FFF2-40B4-BE49-F238E27FC236}">
                <a16:creationId xmlns:a16="http://schemas.microsoft.com/office/drawing/2014/main" id="{6B39C6F9-46BB-4DFA-B50A-233D33E87686}"/>
              </a:ext>
            </a:extLst>
          </p:cNvPr>
          <p:cNvGraphicFramePr>
            <a:graphicFrameLocks noGrp="1"/>
          </p:cNvGraphicFramePr>
          <p:nvPr>
            <p:ph idx="1"/>
            <p:extLst>
              <p:ext uri="{D42A27DB-BD31-4B8C-83A1-F6EECF244321}">
                <p14:modId xmlns:p14="http://schemas.microsoft.com/office/powerpoint/2010/main" val="1313613496"/>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462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B61C70-07C5-4C99-BAE2-D67EA65CA111}"/>
              </a:ext>
            </a:extLst>
          </p:cNvPr>
          <p:cNvSpPr>
            <a:spLocks noGrp="1"/>
          </p:cNvSpPr>
          <p:nvPr>
            <p:ph type="title"/>
          </p:nvPr>
        </p:nvSpPr>
        <p:spPr>
          <a:xfrm>
            <a:off x="4572001" y="601744"/>
            <a:ext cx="6781800" cy="1338696"/>
          </a:xfrm>
        </p:spPr>
        <p:txBody>
          <a:bodyPr>
            <a:normAutofit/>
          </a:bodyPr>
          <a:lstStyle/>
          <a:p>
            <a:r>
              <a:rPr lang="en-CA"/>
              <a:t>Example:</a:t>
            </a:r>
          </a:p>
        </p:txBody>
      </p:sp>
      <p:pic>
        <p:nvPicPr>
          <p:cNvPr id="18" name="Picture 17" descr="White staircase with an arrow on the top">
            <a:extLst>
              <a:ext uri="{FF2B5EF4-FFF2-40B4-BE49-F238E27FC236}">
                <a16:creationId xmlns:a16="http://schemas.microsoft.com/office/drawing/2014/main" id="{82C864D0-1EA5-B37E-0073-E1F84F014F81}"/>
              </a:ext>
            </a:extLst>
          </p:cNvPr>
          <p:cNvPicPr>
            <a:picLocks noChangeAspect="1"/>
          </p:cNvPicPr>
          <p:nvPr/>
        </p:nvPicPr>
        <p:blipFill rotWithShape="1">
          <a:blip r:embed="rId2"/>
          <a:srcRect l="58144" r="11059"/>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7FA098D1-0DBA-44CC-994F-0EECEF39FEB5}"/>
              </a:ext>
            </a:extLst>
          </p:cNvPr>
          <p:cNvSpPr>
            <a:spLocks noGrp="1"/>
          </p:cNvSpPr>
          <p:nvPr>
            <p:ph idx="1"/>
          </p:nvPr>
        </p:nvSpPr>
        <p:spPr>
          <a:xfrm>
            <a:off x="4572001" y="2201958"/>
            <a:ext cx="6781800" cy="3900730"/>
          </a:xfrm>
        </p:spPr>
        <p:txBody>
          <a:bodyPr anchor="t">
            <a:normAutofit/>
          </a:bodyPr>
          <a:lstStyle/>
          <a:p>
            <a:r>
              <a:rPr lang="en-CA" sz="1900" dirty="0"/>
              <a:t>ABC school has 22 classrooms spread over 2 floors.  There are stairs at either end of the corridor.  The walls are painted white with 1 blue bulletin board on the wall between each class.  There are 6 sets of fluorescent lights down each hallway.  On average half of the lights are burnt out or burning out. Each classroom has 4 10 feet windows.  The windows have metal bars across them and the windows have been painted shut.</a:t>
            </a:r>
          </a:p>
          <a:p>
            <a:r>
              <a:rPr lang="en-CA" sz="1900" dirty="0"/>
              <a:t>Jimmy using a wheelchair means that he cannot access the second floor without being carried.  This is a risk factor because he cannot accompany his class independently and will therefore feel left out of activities which take place upstairs.  Due to Jimmy’s sensory system the lights flickering act as a risk factor as Jimmy closes his eyes and is unable to steer his wheelchair independently, leaving him to rely on others to change classes. </a:t>
            </a:r>
          </a:p>
        </p:txBody>
      </p:sp>
    </p:spTree>
    <p:extLst>
      <p:ext uri="{BB962C8B-B14F-4D97-AF65-F5344CB8AC3E}">
        <p14:creationId xmlns:p14="http://schemas.microsoft.com/office/powerpoint/2010/main" val="325770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83002-F50C-4D37-A2B0-FB263DAC2562}"/>
              </a:ext>
            </a:extLst>
          </p:cNvPr>
          <p:cNvSpPr>
            <a:spLocks noGrp="1"/>
          </p:cNvSpPr>
          <p:nvPr>
            <p:ph type="title"/>
          </p:nvPr>
        </p:nvSpPr>
        <p:spPr>
          <a:xfrm>
            <a:off x="838200" y="557188"/>
            <a:ext cx="4862848" cy="5569291"/>
          </a:xfrm>
        </p:spPr>
        <p:txBody>
          <a:bodyPr>
            <a:normAutofit/>
          </a:bodyPr>
          <a:lstStyle/>
          <a:p>
            <a:r>
              <a:rPr lang="en-CA" sz="5200" dirty="0"/>
              <a:t>The actions demonstrated by Social factors / systems</a:t>
            </a:r>
          </a:p>
        </p:txBody>
      </p:sp>
      <p:graphicFrame>
        <p:nvGraphicFramePr>
          <p:cNvPr id="5" name="Content Placeholder 2">
            <a:extLst>
              <a:ext uri="{FF2B5EF4-FFF2-40B4-BE49-F238E27FC236}">
                <a16:creationId xmlns:a16="http://schemas.microsoft.com/office/drawing/2014/main" id="{882A8AFC-E8F1-49F7-A080-7D5C88B08087}"/>
              </a:ext>
            </a:extLst>
          </p:cNvPr>
          <p:cNvGraphicFramePr>
            <a:graphicFrameLocks noGrp="1"/>
          </p:cNvGraphicFramePr>
          <p:nvPr>
            <p:ph idx="1"/>
            <p:extLst>
              <p:ext uri="{D42A27DB-BD31-4B8C-83A1-F6EECF244321}">
                <p14:modId xmlns:p14="http://schemas.microsoft.com/office/powerpoint/2010/main" val="626701708"/>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48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Rectangle 2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E24AD5-31B1-4889-9E86-1CC7DF4B5035}"/>
              </a:ext>
            </a:extLst>
          </p:cNvPr>
          <p:cNvSpPr>
            <a:spLocks noGrp="1"/>
          </p:cNvSpPr>
          <p:nvPr>
            <p:ph type="title"/>
          </p:nvPr>
        </p:nvSpPr>
        <p:spPr>
          <a:xfrm>
            <a:off x="1043631" y="809898"/>
            <a:ext cx="9942716" cy="1554480"/>
          </a:xfrm>
        </p:spPr>
        <p:txBody>
          <a:bodyPr anchor="ctr">
            <a:normAutofit/>
          </a:bodyPr>
          <a:lstStyle/>
          <a:p>
            <a:r>
              <a:rPr lang="en-CA" sz="4800"/>
              <a:t>Example </a:t>
            </a:r>
          </a:p>
        </p:txBody>
      </p:sp>
      <p:sp>
        <p:nvSpPr>
          <p:cNvPr id="3" name="Content Placeholder 2">
            <a:extLst>
              <a:ext uri="{FF2B5EF4-FFF2-40B4-BE49-F238E27FC236}">
                <a16:creationId xmlns:a16="http://schemas.microsoft.com/office/drawing/2014/main" id="{7223D724-0673-49C0-8856-F0CDF41FBBB9}"/>
              </a:ext>
            </a:extLst>
          </p:cNvPr>
          <p:cNvSpPr>
            <a:spLocks noGrp="1"/>
          </p:cNvSpPr>
          <p:nvPr>
            <p:ph idx="1"/>
          </p:nvPr>
        </p:nvSpPr>
        <p:spPr>
          <a:xfrm>
            <a:off x="1045028" y="2364378"/>
            <a:ext cx="9941319" cy="3777802"/>
          </a:xfrm>
        </p:spPr>
        <p:txBody>
          <a:bodyPr anchor="ctr">
            <a:normAutofit/>
          </a:bodyPr>
          <a:lstStyle/>
          <a:p>
            <a:r>
              <a:rPr lang="en-CA" sz="2000" dirty="0"/>
              <a:t>Joey lives with his mother, her boyfriend (Frank), his grandmother and his two older brothers.  His mother works 3 jobs and he sees her on weekend mornings or late at night when she comes in to say goodnight.  Mom’s boyfriend drives him to school and picks him up. Joey’s oldest brother Jimmy makes his lunch and does his homework with him</a:t>
            </a:r>
          </a:p>
          <a:p>
            <a:r>
              <a:rPr lang="en-CA" sz="2000" dirty="0"/>
              <a:t>Frank is a protective factor because he is consistent about getting Joey to school and listens to his day which makes Joey feel important and valued.  This impacts his self concept in a positive way.  Jimmy helping him with his homework and making his lunch can also be protective as these actions lead to Joey feeling cared for and decreasing his own stress. Mom is a risk factor because she is only able to see him 2 mornings a week or late at night due to working 3 jobs.  Her absence is a risk factor because it may lead to Joey having an insecure attachment with her.</a:t>
            </a:r>
          </a:p>
        </p:txBody>
      </p:sp>
      <p:cxnSp>
        <p:nvCxnSpPr>
          <p:cNvPr id="30" name="Straight Connector 2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95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8" name="Picture 7" descr="People working on ideas">
            <a:extLst>
              <a:ext uri="{FF2B5EF4-FFF2-40B4-BE49-F238E27FC236}">
                <a16:creationId xmlns:a16="http://schemas.microsoft.com/office/drawing/2014/main" id="{F4C7EA55-3622-ECD2-61F3-87203D3F505E}"/>
              </a:ext>
            </a:extLst>
          </p:cNvPr>
          <p:cNvPicPr>
            <a:picLocks noChangeAspect="1"/>
          </p:cNvPicPr>
          <p:nvPr/>
        </p:nvPicPr>
        <p:blipFill>
          <a:blip r:embed="rId3"/>
          <a:srcRect t="14122"/>
          <a:stretch>
            <a:fillRect/>
          </a:stretch>
        </p:blipFill>
        <p:spPr>
          <a:xfrm>
            <a:off x="20" y="1"/>
            <a:ext cx="12191979" cy="6858000"/>
          </a:xfrm>
          <a:prstGeom prst="rect">
            <a:avLst/>
          </a:prstGeom>
        </p:spPr>
      </p:pic>
      <p:sp>
        <p:nvSpPr>
          <p:cNvPr id="16" name="Rectangle 15">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705856"/>
            <a:ext cx="12192001" cy="1152144"/>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itle 4">
            <a:extLst>
              <a:ext uri="{FF2B5EF4-FFF2-40B4-BE49-F238E27FC236}">
                <a16:creationId xmlns:a16="http://schemas.microsoft.com/office/drawing/2014/main" id="{8944DDC9-F618-E40F-6F52-F9738750F959}"/>
              </a:ext>
            </a:extLst>
          </p:cNvPr>
          <p:cNvSpPr>
            <a:spLocks noGrp="1"/>
          </p:cNvSpPr>
          <p:nvPr>
            <p:ph type="title"/>
          </p:nvPr>
        </p:nvSpPr>
        <p:spPr>
          <a:xfrm>
            <a:off x="356615" y="5863030"/>
            <a:ext cx="7955280" cy="870008"/>
          </a:xfrm>
        </p:spPr>
        <p:txBody>
          <a:bodyPr vert="horz" lIns="91440" tIns="45720" rIns="91440" bIns="45720" rtlCol="0" anchor="ctr">
            <a:normAutofit/>
          </a:bodyPr>
          <a:lstStyle/>
          <a:p>
            <a:r>
              <a:rPr lang="en-US" sz="4800" b="1" kern="1200" dirty="0">
                <a:solidFill>
                  <a:schemeClr val="tx1"/>
                </a:solidFill>
                <a:latin typeface="+mj-lt"/>
                <a:ea typeface="+mj-ea"/>
                <a:cs typeface="+mj-cs"/>
              </a:rPr>
              <a:t>SET Intervention planning </a:t>
            </a:r>
          </a:p>
        </p:txBody>
      </p:sp>
      <p:sp>
        <p:nvSpPr>
          <p:cNvPr id="6" name="Text Placeholder 5">
            <a:extLst>
              <a:ext uri="{FF2B5EF4-FFF2-40B4-BE49-F238E27FC236}">
                <a16:creationId xmlns:a16="http://schemas.microsoft.com/office/drawing/2014/main" id="{F1B08D09-CD01-786C-C233-75DD01B1C8AF}"/>
              </a:ext>
            </a:extLst>
          </p:cNvPr>
          <p:cNvSpPr>
            <a:spLocks noGrp="1"/>
          </p:cNvSpPr>
          <p:nvPr>
            <p:ph type="body" idx="1"/>
          </p:nvPr>
        </p:nvSpPr>
        <p:spPr>
          <a:xfrm>
            <a:off x="8308323" y="5863030"/>
            <a:ext cx="3527062" cy="870008"/>
          </a:xfrm>
        </p:spPr>
        <p:txBody>
          <a:bodyPr vert="horz" lIns="91440" tIns="45720" rIns="91440" bIns="45720" rtlCol="0" anchor="ctr">
            <a:normAutofit/>
          </a:bodyPr>
          <a:lstStyle/>
          <a:p>
            <a:pPr algn="r">
              <a:lnSpc>
                <a:spcPct val="130000"/>
              </a:lnSpc>
            </a:pPr>
            <a:r>
              <a:rPr lang="en-US" sz="1600" b="1" cap="all" spc="300" dirty="0"/>
              <a:t>Types of interventions</a:t>
            </a:r>
          </a:p>
        </p:txBody>
      </p:sp>
      <p:cxnSp>
        <p:nvCxnSpPr>
          <p:cNvPr id="18" name="Straight Connector 17">
            <a:extLst>
              <a:ext uri="{FF2B5EF4-FFF2-40B4-BE49-F238E27FC236}">
                <a16:creationId xmlns:a16="http://schemas.microsoft.com/office/drawing/2014/main" id="{7A0A4642-D29D-0121-4C05-5A5559BC5F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8323" y="6281928"/>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AutoShape 4" descr="data:image/jpeg;base64,/9j/4AAQSkZJRgABAQAAAQABAAD/2wCEAAkGBxQREBUTExIWFRUVFhgaGBgYGBcaGxwfGRoaGh4bFxgZHCggHRomGxgZIjIiJSorLi4uGh8zODMsNyg5LisBCgoKDg0OGxAQGywmICQ0LC4sMjIsLywvMDI0LDIsNzU0Lyw0LCw0LzQvLS0yLzQsLCwvLCwsNCwsLCwsLC0sL//AABEIAM8A8wMBEQACEQEDEQH/xAAcAAEAAQUBAQAAAAAAAAAAAAAABQIDBAYHAQj/xABKEAACAQMCBAMECQECDAMJAAABAgMABBESIQUGMUETIlEHMmGRFBUjQlJxgaHRsTPBFhckQ1NVYmNylOLwCLLxJTV0gpKTotLh/8QAGwEBAAIDAQEAAAAAAAAAAAAAAAMFAQIEBgf/xAA/EQABAwIDBAcGBQMEAQUAAAABAAIRAwQSITEFQVFhEyJxgZGx0QYUMqHB8BZCUuHxFVOSIzNiokNjcoKywv/aAAwDAQACEQMRAD8A7jREoiURKIlESiJREoiURR/DuN29w8iQzxyPExWRVYEqRkeYdRuDv8D6URSFESiJREoiURKIlESiJRFB858xLw6zkuGAZhhY0zgyO2yovck9dh0BPaiKnkbmH6wsIrkjS7ArIn4XQlWGMkgZGQDvgiiKeoiURKIlESiJREoiURKIlESiJREoiURKIlESiJREoi4p7ReVo7Xikd1rkijvXC+LExR4ZwBp0uvRZMHOQdwTsBtNRDHOwu3qu2m+4pUTWoatzIOhG/vGog8lJWvNHEOGL9vi/tUUAvkJcIBtlix0ydhn3iTkn1lrWjmZjMKu2d7RULkhlQYXHvB++fipxPbDwkpqFw+ojIj8GbWT+EYTTqJ297HxrkXolUfaDKylouE3rjzaSVRNWCQCQzalzj0rbA7gt+jdwVh+buLkELwRVYjAZr2FlB7FlABIB3IBBNZ6N3BZ6J/BV/WnHP8AQ8N/+u4/ituictugcqBzPxmMlX4VDOc7PDdJGmMDbTKNWQc77f3nBpuWDRcrkPO9+p+34LKoI28GeGY5GPeAxpG/rWOjdwWvRu4K5/jRtkGbi3vLYA4dpLdyiHON3XOd9ts9a1LSFqWkahbBwzm2yuI/Eiu4WX/jCkZGcFWwQcHoRmsLC1G7k+s+Ltne04awCjykPc75JOOkanGOzb/CpaTZMqaiyTKyvZzN4N5xGxbI0Ti4jB7pOMkqSMnD9ewJxWjxDlpUEOK36tVolESiJREoiURKIlESiJREoiURKIlESiJREoiURR/GOOW9ouu5njhB6a2Ck/8ACDux+AzRFzTmznH61tpLa0sJpEceWeY+CisMlZI99TYZc9txgjBqanQqP0CrLva1nbgio8E8BmfD1VScJ8azSC8CzHQokO+CwHUHrn47fpnFXHR4mBr8185N30V06tay0SY7PLuz79VHcMsLzhYxZMk9vuWglCq+euUlUDJ+Dbf3cjrVzfgz5L12zva1vw3LY5jTvGvmto4DzzbXL+E+q2uNswzjQ2T+AnZx6Y3I3xUGLODkV7O3uqVdodTcCOS2UyDOMjPpkZ+VbLpVVESiJRF4zY6nFEUPfcp2U7FpLSFmI3JQZ+Y779a1LQdy1LGncsvg3CILOEQwRiONcnAz1PUsxOSfiT2FZAA0WQ0AQFovtEkuLbiFpc2k5ga4V4Hk0a08vnjVg2V8xY4HwJ3xtxX1Q0aZqATCr9pVjQpGqGzG778VvfK/GrmW1RrhYhLlg3h6tJwxAIycjIwcV4u+9pa1OsW0QMOWoM/IrSzrU7qiKrJgqV+sG9B+/wDNcf4pvP0s8D6rq6MJ9YN6D9/5p+Kbz9LPA+qdGE+sG9B+/wDNPxTefpZ4H1Town1g3oP3/mn4pvP0s8D6p0YT6wb0H7/zT8U3n6WeB9U6MJ9YN6D9/wCafim8/SzwPqnRhPrBvQfv/NPxTefpZ4H1Town1g3oP3/mn4pvP0s8D6p0YT6wb0H7/wA0/FN5+lngfVOjCk6+gKBKIlESiJREoipdwoJJAAGSTsAB3J9KIub8Y9oMl2DDwyN/M2k3jqPCUAkM0atvI22BtjJ+FTUqD6hy04qsv9rW9m04nS4fl3/t6KIsuV4w/jXDvdz4H2twdZGN8IDsoDZI7jPWrSla02cyvDX23rq6ynC3gMvE6ny5KdAroVKlESiKO47w2CeJhcRK6qCenmGN/KeoP5GtKjGuHWC67O5r0ag6FxBOXLvUN7PeDzzwFp3YLNFEysyF2VVlkYJFKW6hSpBbURrxjyYqupuhg719qoEtpNxGStkVr4pGQ8mXEwbVGPKwf7LyrHnBQnOcDyjJXvJ1VL1VcmnvQ7gaygnHmC4xGRJsE0FiysIxqXUCCDtvjHVTqqpJbxZgGaRlH0UNiMaTqDiYjy528h67H8iKdWPFMo8UntpX4U8ciO0xBDAgEli+SQF2xnv0222waSMchJGOQrfiXxSR9T6kLMI9IGoLMSFBKYOqHbCknIGSpODnq/fZ6p1fvs9VlILoXGl3YxjQT5NQYFX8RRpTYhiMZOcKBhs5OOrCxlC0fmbh1yeHJlZALOKKZBoK6HhVVdWzjWCGc6lO2k7YwTFd02VKbmneobykyrSc075WxeOslrw+QZKtco5IVj5Ckhy22QudPXvivlWAsrV2HUNI1Gsj566Kk2Iw07NrHahzge4lZU/Hp3nAiRvCLQquqNhqDTyxzNkjYIiK46bMCcg1EyzotpHGRih28ZdUFo7ySD2boVvOaif8LbiNUM7KiuEJdkERH20ysqmUiPX4aI3mI6nG5APX/TaDyRSBJE5Ti/K0jTOJJGXfoSsYuKlW4hcycK8RWVpWhBMkLKwySA4jCj7oLYIJ3XvXKKNBl7gIIbOjsuyZ45eKzJhY13xu9Ed06qB4az+GpjYuSjL4BC6ejrnOTnzDGMVJTtLXFTaTrhkyIzBxZzuOnZnKwSc1ev8Ait1HcFFfWmLU6hCek0zJJg5IwkZV98nJBO2QdKVvbvpBxEHr/m/S2R4mRu5Z5oSZWbDxWZrJJGDLJ43htiM7ATFNRB90FQGLYIGcgGoXW9IXBYM2xIz/AOMxzzyiR2rM5LXoeKXNy9m0qtGwliyFjYe/BOHZtQzgS6Bg7Z05HSrB1vb0G1QwgiHakbnNgZf8ZPHVYkmFUOK3E5gEysGD8Pc4jZSrsXE4zj3Vwuc9NW+1Y93oUsZpkRFUagyBGHxzjjCTOvJbHy9xFvoyfSDL4uX1/ZSHB1tsMIRgdBv0FV13Qb0x6KMOUdYcO1bA5Zrfa+qLlSiJREoiURRHM3MUHD4PGnJ3IVEUapJGPRI1z5mP/rQCVhzg0EkwAuZX4uOLtrvSYrbrHaIzKSM5DXJG5fYeUbDA6HObGhZT1qngvI7W9onMJp2o01dEju3d57uKnYYlRQqgKqgAADAAHQAelWIAAgLxTnOe4ucZJVYNFqQRkUoiZohBCURa37Qbvw7CRRjVMViBb3R4hwSxzsNOd998VBcuimQN+SuvZ+26e/YOGfhp847ls8HF0iht4LZNR1RwqGBQD7EyKzYGwZVB2G2Se2DyNZGq+vNZAzUpNxuJJTE5KsujUcHSNYYr5sd9DfKsYTEphMSrUfMkDBcFzqZVACMTl4/EUYHqgJ/Q5xWcBWcJWNBzOuZGkXQimULs2vEONbMuMBRqXvkZximDgmFZcnMEKlgfE8kgjYiNyAxKADIG+fEXGPWmErGEr2Pj8LDYsds4CN01mMn4BXBBJwBj0rGEphKoj5kt2K4Y4dY2B0tjErmNCTjAy4K/nWcBWcJVm74/bPCdZbw5Efdo2wyBAzOuRhkCsM4z1x12rGAnJYwE5KP9mUbJw5Im6xSTR/8A25WXf47V8m9oWBm0Hjs8lx0qYYCBxK2qqVSrD4pLEqDxjsWAXGosWOwCBfMWxnZd8Z7Zqag2oXf6ffwjnOUdu9YWJb8btVCqkowfD04DEHxyfDOrG+tgRnPXI61M+0uCSXN4zp+XXwG7hnokhLbmW3cKRJjUXADKwOEdk1HbyqSpwWxnB9CAfYV2kiNI+YmOZzzj0SQvRzJbYB8YeZgo8rglmXWoAK5yybr+Ltmse43EkYdM92kwfA68N8JK9/witsZEwPTAAYkhlZwyqBlkKo7BgCMKxzsax7jXmMPlxjM6AyQIOckcUkKSilDqGVgysAQQcgg7ggjqCO9czmlpLSIIWVXWESiwp6vsi5UoiURKIoTm7mSPh9q00m7e7FHvqlkI8sa4BOSe+Dgb0AlYc4NBJ0C51wzhss0ovb52kuWGVQn7ODV1SFMkA4wC25OPiSbe3tgzrHXyXzvbO3H3RNGnlTn/AC7eXLxVm3gdY30hhIJJXQeHjYyOw8xX7yHGOu/arRxBcJ0gD5BTVK1J9RgqEFmFjXHHP5WjQHc7OdMt6yp5ZldcayMoW8oYYZm1KAq5GkY6nfbGd60AaQuSnTtH03fCD1gM4MgCDmYMmdBA3kZLDtzPGiBQ4UCLACZ6THxQdsj7Mg7/AKb1ucBOfPyy+f7rsre51qjnOLSZfni/9MYd8fHI5fmyV0SXDHBDgBoWxpGR5z4ilgMNgBTt6nBIGaxDB8/LJRFlkwS0tmKg1y+EYTEkiesM++CQFTbvcAkBSB4pI8gAIacli23+hIOdsknqdqyQw+H09VtWbZOaC4gnCJ6xMRTyjP8AXlGcDcBmiz3Onq+TrxqjP3ZfIPKuRqi2zg4/MViKc+G/l6oaNgX6N/Lo7izM5mDD90iewrFv5kl4hZxTssccMT3E5lZAfd0BSRtnUTnGNskdKqrx4xho3Zq59lbZoq1a4IiYETEa5TnGkTnxUpNzNwe3dM3uWRkkBTxJBlU8JQWjQrsmRjrvk9jXMaw4r2xrt4rEk514TJdSSyXgKMItKCK5G8YkGW+y/wB4eh7d+zp2xAT3hsQr0XOvBlEQF42IWVk+yn2KqUGcRb+VmHqc7npjHTBOnbxUtZvw27RjHdI4bxC32oU4uMF1ZTgqG0DYgEY7VuKvBbiqNxU4/A4yHGX88yzHce+mnSRt0GhNv9kfHOcRWcRVoctQjGNY0kkeboTL43pv9pk75rOMrOIqD49Jw7h6j6RcMhIRVXJZ/snMyYVVJ2ck5O3mwT0rV1WNVo6qG6rVrniFxc+GtpD9EhhBEUs+HkKsoBVYjkKuy7nzbDfqKpbrb1KkSG9Y8vX+V5+99paFEkM6x5aeOnhK3LlOdLa1WOW4aSTLF3cMWYsckkgH+pr5/tR1a8uXVsOseUKG09obV9LFXdhdnlDjvyzA4KY+uoP9J/8Ai/8AFV/utXh8wun+vbP/ALn/AFd6LD4nc284TMxUxyLIpVW2Zc9ipBGCR+tTUadekTDZkEHPce9P69s/+5/1d6KHTg9mqxKlxIoiW2UbZ1fRZDJHqyn4mOcYzmuw3N04uLmA4sZ/zEHfwGS1/rmz/wC5/wBXeiqs4LKO4jhW5k1zrJEqFSFZWd5dGsx4BBZsZIJzjfapqdK+uxDKYJBB1AzAAnN3IcpXZa7QtbmehfMciPMBS9vyKEMZEkhMckbgkx7+HCYFB8vTQW6b5Ndb7HabsQ6EZgj4hvdiP5uPyXVibxViL2copjOp28OOJAH8JgREksa6lK4PkmbP5A1u622scQ6ECS45OA1IJzxcWhYlvFbLb8MaNFRVwqqFAGkYAGBgDAGw7VWP2FtJ7i408zn8TfVbY2q59Df8P7j+a1/D+0P7f/ZvqmNqfQ3/AA/uP5p+H9of2/8As31TG1S9fS1zpREoiw+L8TitYHnmcJHGuWJIH5AZ7k4AHckCiLlPCVlvZRxG7z4rA+BER5YIz0Cg/fYbljvvjarW0tw0Y3arwHtBtd1aobakeoNY3n0H78FPV2rzCURKIlESiLH4hfRwRtLK4RFGST/d6ntisOcGiSpaFCpXqCnTEkqLt24jfqxsrUQxnZZ7rKZ295IwCxHoSMbjbqBX1L7cwL19l7KjJ1y7uHr5x3Heo2wht7kSTXdsn0u2zHOp30tFk+VScYO+D36Z2qakadVvSOGY1VdfU7zZ9X3Sk8hjjLe/LMjhv8d63n2NcM8HhMcjKBJcs874CgedjpwFAwNAXbtk/lVSTJlfQWMDGho3ZLeMVhbJiiLmntX4TaeCsMVnA19dkxwfZ7jcGSQlBtoVi2o9CQd8YrIEmFkCTAVx+ZLXh8cVmjS3U0aKgigBmmOkAZYA7euCRt07V0l4aIXWXtYIXi8M4txAamdeGQlW0qAJZyfumQ7Kq9DgHPX4EROqk6KF1YnRaLBw36qmMd9BokdiReEl45Sc9ZW91zgkqfzPXfzm1bS5qddrsTeH3r5rye2rG8qy9ji5v6eHdv8ANbKK80vIL2iwlESiJRFh8U4clxHofIIIZWU4ZGHRkbswNT29w+g/Gz+V1Wl3UtagqUz+/atv9nPNzz6rO8YfS4s4ONInjHSVe2r8QHT549rbXDK9MPb/AAvodpdsuaQqM7+R4LeqnXSvCaIgOaIvaIlESiLEu+KQxavEmjTSMtqdRgAZycnYY3oi4vz1z7aXt8kDXAWztW1nSJGFxJjbBRdkjPfOGPqMETUMGKXnIKs2sbo0Cy2ZLnZTIEDv46fNVS+0O0wfDEsvppjYBvyLY/eu9+0KDd68S32du/zlreMuGXhKw5/aE23hWMjdc63SPHTGPez39K5nbYoDT7810M9nm/8AkrtHYC70XnDefX8UC6hWKJzhXVi2g52Ep6YPTUNs/Dot9q06r8JyS42CzoybZ5c4agiJ7PT7O9A1bLzSURQ99xhzMLWziFzdEElAwCxgD35WOyjcbdTnHeuavctp5DMq82VsOrenG7qs4xr2eu5T3L3s9zItzxKQXMykFIhkQRHy+6p95sg+ZvltmqurVdUMuXvLHZ9CzZhpDtO89636ol3Lkvta5SuWlM9iur6YsdvcKF6ZYBZSRk40+QnGw3/LdtQtBA3rlr2lOu9j3jNhkeH8HuXVLK1WGNIkGFjVVUfBRgfsK0XUr1ESiLQ+P+z1r7iZu5ryRYRGqJFFlGwDlg0mehYZ8oBOQNtO6VkGFsvLvLVrYR+HbQrGMbkDLN8Xc7t+posKXoixuIWEdxG0U0ayRuCGVhkHIx8/jRFyrmXk6XhSvcWjNLZp5pIGOXiXzFmhY9UUYOk77Heqy92ZTuAXNyd59qp9o7HpXQL25P48e3181ZsrtJo1kjYMjDII/wC9j8K8lUpupuLHiCF4arSfSeWPEEK/WiiSiJREoijeJCWGWK8tt5rYsQm+JEYYeM4I6jcddx0q02Xei3qYXfC75K62LtAWtXC/4Xa8uam7n2lXlwALSw8EFR9rcv0JH3Yl3OMggk74IwKvq+1Lallik8vuF6e421aUcsUngM/np81qj2HEeM3Rtmv5HVT/AJQyDw7eFDq+z0KftJDqIAJzjY5xkS2lxUrjGW4W7uJ59ilsbqrcjpCzCzdxPPkPNdx4HwmOzt47eLPhxLpXUSx9dyfiT8PTA2rsVgs6iKD5u4Tc3MIW1vGtJA2dQVWDDBGlgdx+YPzoi4XzHybxaBR9M+k3saknVFPLMqnHveG2GG2RnHY1DVbVPwEff3wUFZtY/wC2QO778lrcEFsxxgFs9Hzq+Tb9ulV9R1w3N0/fYqqs+7bm6e7T5KRSFV6Ko/IAVylzjqVxF7nakqutVqlEVLoGBBGQeoNZBIMhZBLTIU5yXzD9GK2k5+zJxBIScDP+bcnpjt8q9VszaDajejdqq3a2zveAbmiOt+dv/wCh9VtHGL2WSQWVmNV3KvX7sK95ZTg6QOwxknHqM99zcCmIGq49ibHdeVBUeP8ATGvPkPquicqcswcPgEUS+YgGSQ7vI25LSN1JyT+Wdqp9V9HaA0QNFNUWUoiURKIlESiJREoiURKIlEXIee+B/Vdwb2FQLOd1E6LkeFIxx4wHuhGOA3TfHXOKrNpWPvDMTfiHz5eip9sbNF1TxN+NunPl6JXj14Fe0RKIlESiKH4hxFnuorC3dFuLg4Dv7sYwTqPqxAOle5x+Rttm7O94ON/wj5q82Rsr3o9JU+AfP9uPy5dd5U5ci4fbCCLJ3Lu7HLSO2NTufU4HyFesAAEBe5a0NEDRTFZWUoiURKIuP+3eaAm2t1jj+kO/iO4VfEWJc/e05UM4G4I9zG4JqGu/BTJUFzUDKRK5/VGvNpREoiURWrmASIUboa3Y8sdiC3p1DTcHN1C6B7GOPRQzSWs4P0m4bUs7EnxtK4CHPusqg4Hf8+t1SuBWGLfvV7ZvpGmG0xEbuC7LUq60oiURKIlESiJREoiURKIlEWv8x86WVgP8ouFVjsI1y7k77aEBI6YycDON6aITC0fj3Pk18jwW3Dx4DqVaS7yAwJI8sK+Y7ANkkfpgE19fadvS3yeAz/ZVdzti1ofmxHgM/wBlEcv8Pe3t0ieUyMv3j2HZR3wPj/8AweVu6za1Uva2AV4m+uGXFc1GNwg7vr9/upKuZcaURKItf5t5iFogVBqmcHQD0A/E3wHp3q52JsartOuKbNN/39+KtdmbON04udkwa+gXN4byWOZblXJnRxIHPUspzvjt2x6V9lrezlChs40aI6zc54kfSJjxOcle0oltOGtENGQC+tOXOKi8tIblV0iaNX09cZG4z3wcjNeEXapGiJREoiURfOfO3EvpfF7qXOViIt067CP3uw/zmo1XXz9Gd6qdpVNGd6i6rlVJREoiURWZrnScaXY4yQiltK5A1NjouSB+tTUqD6k4dyno2z6oJbuVlZo5gCkmGUhlZTh1IwQy9wQcVs3pKDphbN6a2diiPJds9l3PTXoa1uSou4QDqGAJlP31X8Qx5gNskEdcC2pVBUbiCvaNVtVgcF0CpFKlESiJREoiURKIlESiLC41w0XVvJAzyIsilS0baXAP4Wwf6URc7t/YvDC5e3vriPUNyywu2d/vaBgb+lQ1renWEVBK57i1pXAAqiQO1Vyeza8UkR8UBX/e26s3zVgMfpXG7ZNq4zhjvK4H7DsnGcMdhKi+K8p8WtY5ZPpFjJFEjSF3WdX0qupvs4wRtg4wST+1RO2JbE5Ejv8AUFQP9nbRxkFw7CPqCufWntBn05e3jYnoVYqMfkdX9asqXsJcXDBUpHqniQfRclX2foYurUI7RPos2H2g7ee2bOfuuCMfqBUNX2D2i10NE+Hqud/s9n1ag7wq5faEmg6beXxPug6dGe2WBzj9K5W+xm0emFNzDHGD5xh+a1b7PPxjFUbh36z4R9VplxO8rtJI2p26n+4egHpX2DYmxKGzKIYwdbefoOXnqeXoWMZTYKdMQ0ffiqKuiARBWV3z2A8UaXhrwu5Y287IoPURsqsoz38xf8gAK+SXtDoLh9LgTHZu+S72mQCum1yrZKIlEVi/nMcUjhdRRGYKNs6QTgHB64xWDEZouSXdpCbi7i8JGlPjyDEKAqDETu2BqcyFWDHfrvvXgRXrOZTrOcY6oMuJk4vkImR8lzVujqVHU4kgHdoI9dFhXHKUaL4h8ZguoFFClyVkRMqSuOj5xgjynzEb1IzaT3HCMO7M6aE8eUd+k5Llds9jRiz7N+oH1/feqIOVomaFdchMmjOBth4mkyCU0jSRpxqOc526Vs7aFQB7oGU/J0cZz10HesNsKZLRJzjynhHzKqteUo5CuGlUFInOoDpIkjadl2YNHjO/vAY23w/aT2TIBzcPAjPwPLTXhluzqbtCdx8QfT5qm15WikOA0u8iIDp2BeIv5gyKTpYdcDOQMLnNZftCozMgaE68HRuJ1HbHE6LDbCm7QnUDxE7wNPnyW1ezHl1Y52ulBAa1iQ6jqJdmZ23wNOnCrjv8CN/RbHrOqMqYiMnEDsgeeq7rek2nSaG781sfH+Q7C93mtU19pEzG/wAPMmCcehyKt1NqtC4v7G5o5Fm4ffsrxHVGsoyVIz7sy7490aSvrknpWjabWmQFG2kxplohdW4MJvo8X0nR4+geJozp1Y3057VupFmURKIlESiJREoiURKIlESiJRFS6ggg9CMGiL4/4laeBczw4x4M8seASQNDkYBO5G3evo3s1W6SxA/SSPr9Vx1hDlYr0CiSiJREoi6p/wCHi4UXd5GT53iidRg7qjMGOemxdfn8K+ce0rSL4mNQF2UfhXdaoFKlESiKI5uvPAsLqUgnRBIcDY7Ie9EXzhw5mESZY50DJyfT1qgrBpeYG9ebr1CariDvWT4zfiPzNR4W8FFjdxXgkO2526bn9qYRwTG7ivfFb8R+ZphHBMbuKCVvxH5mmEcExu4rrfsNUfVZONzczZPc+bue9X9IAMEcAvS0vgb2BdCqRSJREoiURKIlESiJREoiURKIlESiJRFZu5tCE9T0A9Seg+dZaJKjqvwNJ37u1fN/HuWccRvfFZxmZZAdI8xnkw3UDHmOR8Mda9bsO7fQY5jACDmP8ST/APWFRVL2oGtBALhiBnL4RM94z3eCwW5bQL775AcnyjGI5RE2N++cir8bSeXRhEZAZ8WYh6FRi/eToN3zbiCuHlhA27vjXIhOF20yLGD176ugBrQbVeRkBMNOp3tLj4RyWv8AUHxoJgHxBPyhY3EuGKPo0eyszyRs4Xrpl0BiO+1TW9049LU1ADXATxbMKWhcE9I/cACB2tmFlR8sxMQBK2cqpHkONbOqkkHGMJn/AOYVC7alZoksGhO8TABOvbHcojtCq0SWjed+4AnzjuW0+y3hH0eea4WRg4tMEED78kTgjBIx5Tsd9+1eZ26/p7oOO4Rv4u7F0C/cWvYMoBII5EDf2/yu08PvTI0ikBShG2cnBJwfQggA5HxHavPPZhAKtbe4NVzmkRH7weEEfUblm1oupKIoLnu3aThd4iDLNbygDYZOg9ztRF862L5iQj8I/pVDVEPI5rzFYRUcDxKv1Go0oiURKIuv+w3/AN1H/wCIn/8ANV/T+AdgXp6X+23sC6DW6kSiJREoiURKIlESiJREoiURKIlESiKmRAfeAON96TCwWh2oXyfzFxV3vrxkmcxtdTlMM2NJkYjAz0xXvfZiiHWhc9s9YxI3QP3XDXo0sc4RPYFgPfSnrK52I3Zuh6jr0NejFCkNGjwChFGmNGjwXv1hL/pZNunnb+ae70v0jwCdDT/SPAIOISalYyMxRgy6iTgg5zg/lQ29LCWhoAORgQsdDTwloAzyKyb/AI5NMRliuAR5WfvjOSzE42G2cVBQsKNEGBM8h9AB9VFSs6VOYE9w+gC3z2BxPLfzszaoorYJpYkgM8ilSqnbpG2/814n2mePfYblAE8zmfqrGjRpxiLRPYu8xxhfdAH5DFedJldDWhughVVhbJRFj8Qt/FikjzjWjLn01AjP70RfLPBJMwJ2IBUj8jjeqW5bFUrzt43DWcs6udcyxEuJJCfBj1quxYsFGfRfWrmy2LcXTMbcgr/Z3s7dXtMvaIC9Ek42Ns2fgykfoc1K72dvAYAU7/ZS/DiA378V49zIu7W0oHwAY/IGo37BvGCcP33SoanszfsE4Pr5Str9mXPn1b9Iint7toXZXiCR5KsQfEBDMMAnSRj0PrXZSs7lrAHMM9hVhQ2fdtphr6bpH/E+i6JF7X+FFQTO6kgEqYZsqfQ6UIyOmxI+JrXC7gtMDuCyrP2pcKlYgXirgZ+0SSMduhdQCd+lYII1WCCNVsvCOLwXcfiW8ySpkrqQgjI6g/HcfMVhYWbREoiURKIlESiJREoiURaNzt7QG4VcIJ7N2tZAAs8bAnV3VkIABAyQM74274yASYCLK4F7S+G3eAl0sbEAlJvs2GRkjLeUkYIOkkfGjmlpghFJ84cdSz4fPcnDKsZ0gEYYtsoB9CSOmdumawi+ToFwoHwr6vsyg6haU6btQM/NcLzLiVcrvWiURKIlEXbv/Dxw8i1ubgrjxZgisc5ZY17ZGCupiMjuGHavlW1rgV7yo8HKYHdku6mIaAut1XLdKIlESiL5t5p4c1pxO7hfcySNcI2CNSStnb8myv5g1WXzDIf3Kn2lTOIP7lCsGuH8KM4UH7Vx0A/CPVj+1d+x9kvuage4dUff34qz2BsOpeVQ9who+/48VscEKooVRhQMACvolOm2m0NaIAX1elSZSYGMEAaK5W6kSiKzd3CxIztnCjJwM1HVqtpML3aBRV6zaNM1H6BZ3AuWeI8QRZIYUt4XXUs0zAlgRsVjXJ9Nztgg7156vtxxypNjmfT+V5W59pHuyoNjmcz4aea3XhPsftVIa9lkvXHTV9nGDknaND6aQQWIOPjiqitc1axmo6VQXF3WuDNVxK6BYWMcEYjhjWONc4RFCqMnOwG3U1AudZFESiJREoiURKIlESiJRFh8Y4XFdwPBPGJI5BhlP9QeoIO4I3BGaIvm72hezyXhba/7a1ZsLJjzJk+VZfjjbUNj8M4r0+zNr06hbQvmhzdA4iY7eXPdv4iF9MjNq1NWYR+GJJBFnUY9baCdtyucZ2FehHs7ZCq2qwEQZiZB8ZPzUPTOiEq+USURKIlEVMj4BPpXNd3Dbeg+q7cJ++9bNEmF9RezDhJtOE2sTZ1aNbA9jITIR07asV8jJkyu9bTWESiJREoi4d7bY0k4lAsD/wCU+AVm2yqR6soTv7+otgY7gnbFS0bE3jxT7yp7fZp2hUFIdp5D7K17h8CwgRKDgDVknJJJ3J+Oa91b2rKFENZoF720ay2cLSmMg3FM84WR46/iH/Zx/Xap8DuC6DeUASMQy9Y788st+WqeOv4h6/1/g/I0wO4J75QOjhx8/Q+B4IJ10hs4BxjPx6VjAZhZF3S6JtYmGuiJ56LwzoQdwR0+Zx/XahpnQhae+272nrCP3jvzyy35LaPZXzcloxsLmXEJOq2kYnC6v8yzE7Duuf8Aa+AryV7sitSf/piQZgb8vv5FeC2jQZQrEMMtMEHtzA8PkulRcywFnDSKoVwgJYZYlVb3eq41gbjuD3GeR1hWAEAmRPZmRrodN30K4MYVxeYrffMoXSzqdW39mQHPwVWYAsdgTg4rQ2VfKGzkD46d5jIbxomIJb8dSS6+jp5vs3fWDtmOQRsvTqGONidwQcVl9o9lDpXZZgR2iQfBMWcKVrkWyURKIlESiJREoiURKIojmziFtb2cr3mnwNJDqwB15+4F+8x7CiL5VvrFo9UqoVhZ2KoTlo1J8oY99sCvU7H2zUtYp1zLNObf28t3BV3vFKrULG6+axwa921wcA5pkFErZEoiURSnKVpDNxC3juJEjh1h5GkKhSF3CebY6mwuPQntXkfaq6c2mygB8WZPZu9e7iuig3OV9YwTK6hkZWUjIZSCCPgRsa8OulXKIlESiLSvaXzuvD4fCiZTeSj7JDghR3kk32UANjPUjuAcb06bqjg1upUlKk6q8MbqVxrhkrSuy20c17PI/wBo6gnU57vIfKq/rgDf416GneWllTwUusd/Pv8AReqpbQsdnUsFHru3kbz28OyfMq/4UqzSQ3EZguI1AZMq2zeZWVhkHY/pVns/aTblhBEEGYU1lXG0HOqNcWOjCRkcpJkTvV0WYGcEjcnPfdtRGfTParHpT99kLvGzGNnC4iSTO/N2IieBORG8aqmKxCkbnbV6DZsnBx1GTWXViVpQ2Syk4HEcsQ3DJ0mDGoBMjhu3zcNt5FTJ8unfb7pBH9BWuPrF3GfmpzYjoGUcRhuGDl+UgjyCt/QVwR657DO5LdfzO1bdMZlQHZNLA5k5GdwnMl2uuROURCpuuHLIrKScMAD0zt3zjrWjnBwgjj88kuNksrscwvPWwzoT1dDPHip7kbmDwLwC+mkDu+Iro6ShDRpFpmJHlfTDFhjnfJPcny190lvSFAslgynPPMkdmpyXjtobKq2lQk5t3H15rp8nJ0TOWLlgTOdDKjLi4cSSbEbnUoxnIA2we/I3adQNgD9OYJB6ogfLh4qtwBZPDOXFgnEqyMcCcBSFxiebx23Azs/T4evWo618atLoy0flz/8Aa3CPlrzWQ2DKnK4VstH437TbWG6itIAbueSVYysJXCZZQdTnbUASceqkEr1oi3iiJREoi8Vgehz1G3w2P70Re0RKIobmvmWDh1uZ5z8EQbvIx6Ig7k/t1osEgCSuF8e4tPxK4W4ugq+GMQwqcrHnGST95yR1+A9NuqnSjMqivb/pBgp6bzx/ZWGGRg7g1OqoGMwtZ4twjwfPGCU+8vUr8R8Ph2qz2ZtR9k7C6TTOo4cx6K4trvpepU+LceP7qO8QYzkYr3PvlDAKheMJ3yIXZhMxCpMy/iHzqF21LJok1W/5A+SzgdwVP0pfWuc7dsAJ6QeB9FnoncFkwWskq6kgldfVY3YfMDFclTb+zarcL8xzbK2FJ40U/wAB4bxi0PiWdtfQ6sHyxOVboQSjAqeg6jptXl7ursqtnTa9h5QR4F3kQpmh41XYOQePcakaJb6wHhNkNOSkTrgEanh1ZyWHZV97IGOtIYnJSro9YRKItBi9lFm11JdXTy3ckjMcTN5QDnACqBnSpAG+BgYAoi3i0tUiQJGixoowFRQqgDsANgKItA9q3KbzBb+2XM8C4kTIHixdSNx769RuNsjc4FdNpcut6oeO/sXZY3jrWsKg7xxC5Vb37SRmRPdIONiTs2BsB6Zzv8q99RdSqta5pyMeXqvSs2hdVaL61PTrQMJJydAyjeJnMmdICyFkctjfBLDOOmDkHfsRn9q3LWRPYulte7dVDc4Jc2YAiDIOY0LZ5TA3yrPiuAdIPSQ+73DbfMEmt8LDry38ly+8XTGuFKf/ACH4dSH5btXAk89wCrknkHTJ2kx5eunGn57/AJ4rAYzfy3+Klq3l434JOVSOrrhjDw1z7QMhOaNO+TjOMtjy/wCyGHb8WRWAxmU+fOFl95d4nYZiXR1d2AOG79Ut+WsEW7nVIjhlBUq3lKnfYFcDHrmtX0aTxgfmDqo6te6rUqmIZYXZYTMwC2BG8zMnsghSvAua76wKqhe4gjbKws2k7o23iMCfDy5Ok53UYxVHdbHpNpvNFuZAgTvxZ68vruMKhr7Jr4/9IEiY0I/KHTnumRyiCSV0m39rHD3g8TVIJchfoxQ+OWY4CqnRs5G4P77V5Kp/pzjyjWcoVa5jmuwuEFR8sHEOKnNyxsrPOVgiYidwMjE8g2CnqVXscbEZrye0vaanTllrmeO7u4+XapWUSc3Kz7P+AwycSmmijjS3sM21uqr1kIHiys33nxhM5J9fU22xqdT3cVqpJe/Mzw3AcBHmtKhEwNy6jVso0oiURfPHJvNE/CLq5Rmaa2W6mjmTqQVbBmiB6fFe+PluGEtxBcrrlrK3RO3iR6LvEXGrdrdbkTx+A4BWQsApB+J7/DrtWi6lznmf2tZLRcMjWZhsbh8iJTncKNi5x3G24O467tYXaLnr3VOj8Zz4Ln900txMbi6laebsTsqDYYjQbKNu3x9a6mUg3NUV1fPrdXQcFVUq4UoiURYQ4RBnPgp8tvl0rTo28F0e914jGVcXh8QORFGD/wAC/wAVnA3gtDcVTkXnxKyuF8Gk4jcraQDbKm4kHSOPO+T+NhsF779OohrPAGEKx2dauc7pXaDTt+/mvojhnDoraFIYUWONBhVUYA/kk7k9SSSa5VerKoiURKIlESiJREoi417ReUWsZnvraPNrIc3EaA5ibvMqjqh+8B069Olns2/92dDvhOvLmrjZO0/dH4X/AAHXlz9VrkUgYBlIIIyCOhr17XBwDmmQV7tj2vaHNMgqusrdKIlEVq4nWNSzsFUdSa0qVG02lzzACjq1WUml7zACr4Xwq6v1LxYtrYe9cyjsBkmONsZHTzHA677V4fbftnRtiaNv1n8tfrHzPJebu9tVKp6O1Gu/f3BdG5R5XsrUaoNMsv3p2YPIdW/XooI7LgbV8o2ptO+u3k3BIB3aD9+9Uj6b2uxVAZO86qT5nlnSzma1TXOEPhrnG/TI9SBkgdyANs1xWTaLrhgrGGzn9/caqN0xktc5I5xseHWcNpNFc2WhRk3ELKHZsszBhnqwbGcdOmBX1Wjc0a3+28O7CCuEtI1W4W/PXDXUMOIWoB/FNGh/VXII/UVOsK5/hnw7/WNp/wAxD/8AtRFRNzxw5VLHiFrgAk4njY7eiqxJPwAzRFwq6uIZL69e3fXC9wZFb1MgDNjIBxqz8q6rfQqh2sB0jTyVVly1BINbBj5yApbyrlSxKIeufwj9q4Lu4NGqWgA5Tv4xE6AczkFwVNpXAGAO0HfrxWZHwt8KAAA2AO3UEj5gVO7aVBuKZ6szlwMHwJ790rlNYSSVS9iyrqOkLgEHUN8jOF9TgVI29pudgbM5jQ5ZxnyzWRUBMBXrjhZDkKQRvgkjsoYg+hwc1z0dpsdTDngg5TAO9xaI7wtW1QRJVpuHuO69cdfhqHzG4xUzb+kdJ8OeE+ByMwO5Z6QKtOGsGAYgDXpPmGc7Hb9CDWjto0y0mnJOHEMsozGfeIPjosdKIy7VS3D21soI21HfqADjJGO+x/Letm39Po2vdvgciSJgeXblrks9IIlYKxySzx21uoeeVgFG5CjO8jY+4Bvmup9TCOasLO0Nd2fw713LkLlVeGWYhDa5GYyTSb+d26nB6AAAD8s9Sa4l6ZoDRAWx0WUoiURKIlESiJREoi8ZQRgjIPUURcY555Jfh7tc2cbSWrnMkCDLQk/eiUdYyeq/d69Olps/aLrY4XZt8uxXOytrOtDgfmw/Ls+q122uFkQOhyrDINesp1G1Gh7DIK9xRrMqsD2GQVdrdSpRFMezPliG7i+mXQMsqyMojb+zjMbH3VBw3bc/l8T8R9rNu35uXW5dhA4c/Lfp4r59cV61w8mucwYjcF0riEZMMiqMkowAGB1BAG+BXiaDgKrXOO8eaUSBUaTpIUI3CJB4DKZdZCJLiRVwixyAA6CAcO4ORk7HFWIu6Z6RpwxmW5EySRxncOQXeLlhxtMRmW5E5kjjO4cgo+eO4hiXxHlAwgP2hJLiFlZtevIUuVYDO5U7DrXSw29V5wBu/wDLuxAgRGsSDllOpXQ11Co84A3fu3YgQIjWJBy36lZltZSsjkeK65hMeuVtxpUOca85944JAO2+9QVK1JrgDhB60w0aySN3YMgexQVKlKQDhHxTDRrJjd2DIHsUK/JwfLvYxs+FyzLbkuRPqYsc7uYiQWPU5yc712jagb1W1SBnpiy6kDdpi3buxZLrSdG5k/l4t7NMSyLPkuETKWsICitIDqjgxp1uUYafMzadKkOD+hG8VXarzTIbWdJw6F0zABGeQEycj4yoahtjTIaBJj8u+BIzEATJyPjKnrLlqyKo/wBX20bYDY8CLUp69QvUH0qtq310HFnTOI0+J0H5rgfTa1xAgxvXMOcIlTjFyqgAMkLEDuSu5x8q+ieyr3OsRiPHzXmtuNzaYVqC8ZAAAuzahkZ36Zq8rWdOq4udOYwnPdwXnXMBMlVLxBwVO2Vxg49BgftWjrCiWuZnDpnPiZKx0bcxxXj3zMoQhdIAwMdMZH9DitmWVNlQ1BMmd/HPzCyKYBlVnib5Jwu5J6eq6T+wxUX9NogACcoGvB2IfMysdE378V4OJPgjy79duvl0/wDl2rJ2dRkHPLTP/li8806Jv34pJxF2xkLswbp3AA/oB8qyzZ9JkxOYw67pJ8yUFNo8ksbi5u7kQ2sYkmyAzlfJEGOdUj9gADhepGQAelQ1LOg2maQmDqJy0j75565qws9mdMJdk3zXX+RuTI+GxsdXi3Eu8sxGC3fSo+6g7D/sbL0lOm2m0NaIAW0UW6URKIlESiJREoiURKIlESiLmnOHsw1yNc8OZIJmyZImBMUpznP+7br02O3TcnqtryrbmaZ7ty7LO/rWjppHXUbiueGd45fAuYXt5/wP94b7xsNnXY7j416iz2lSuOro7h6L2dhtijd9X4XcDv7Fk1Yq3Wy+yC4wb6DfKTJJ/s4lTbHxyhJ/MV8P9vbfo78Pyzn1+q8HfMwXdRvOfESujV4Zcyir3jscTyIytmNQx6DIPQrqI1DJAJGwJ3IrspWL6jWuBGZj+Y04xqRouqnZvqNa4EZmP5jTjGpGi8TjoYqqxSMWEhAGjfwmCtglgN9QIPQg1k2JaCXOAAw8d4kbuWe8LJtCAS5wAEcd4nhyz4LHl5kXRHKAwibcthTt4LylcB8hgF64I7d8iVuznYnUyRiG7MfmDZ00z5cVI2xdidTMYhu/+Qbw58uKyH48qsqtG6s2DjyE4ZwgOzHIyc7ZIAJOKiFi5wLmuBA7dwnh/J0UYs3EEgggdvCeH2dFk8M4ks4YqGGlip1YBBHUFc5U9DggdRUNxbuokBx1zy9dD3KKvQdSIDt+f2dD3LNqBQrkXtQiK8XhcjyvZ6FPqySszD9Ay/OvofsY9vu72b8U+IHoVR7caTSB5j6+qg69qvLpREoiURUyyhRliFA7k4FYJA1WWtLjDRJUlyzypd8UwUVra1PWeQEM67f2CHc5B2Y7fHIxXM+tOTVd2uzA04qufL1XbeWuXYOHwCG3TSuSzEnLMx6s7dSf4ArnVsBGQUtRZSiJREoiURKIlESiJREoiURKIlEUTzLy5b8Qh8G4j1LkFSNmUjoUYbg/yaAxmFkEgyFy/j3s0vLQF7KU3kY/zMxAm+OmTZW9cHG2wyatLba1elk7rDnr4/yri025c0MnHEOevj6yo32bXLx8ZlieGWFpbcFkkBXzRtgMQeoxkBh8a8j7dPp3NNtdgiCJnXQ+g8Fi9u6VzcdJTBEgT2/xC69XzNQLCuuHxMWd1z5Tkkk4GBkqM+U+UbjB2FT07iq0BjD9/XU6qZlaoAGtP39nesdZbYES+IMoowxdj5ZdwTk7htOd8+6PTaUtuSDTw6nSBqPSfnzUhbXILI1PDePSfnzVcVjbzRrpVXjDORgkrqYsH6HByS4I6bkdDWrq9xSecRIdA3ZxlH0+RWDWr03mSQYHbGUfTzV8WEYKnGCNgdTZI64Y58w26HOK06eoQROWug+x3QtOmqEEfQfY7latLKFlV49xqDhgxOrClBliSSAp2HSt6las0lj9YiI0znTtW1SrVBLX9kRpnPmpCuVc61vnDk6LiIQvJLFJEG0PG2CNQ3BBGCuQD2O3UVabM2vW2e4mmAQYkH7++ChrUGVRDxK0DinI3ELYkx6LyPfoRHKBud1PlPTGxySRtXtLL2ut6gisMJ8R4j6jvVNX2Iw50zH3971ro4kofw5A8MndJVKH969RRuqVZuJjgQqatYV6WokcvuVmV0LjWJxS5aKJnRNZHb+8/AfCtHuIEhT29NtSoGuMBdM5D9nFtJFHd3Ukd60gDIFyYFGTsqnGv0OsdsYric8u1XpaFvToiGBdQRAAAAAAMADYADsBWqnVVESiJREoiURKIlESiJREoiURKIlESiJREoi0D2jqYr7hdyBt9Ie3YAkMROmF+BVSpOD3x+Yq9tUulsag4CfDNSUjDwoXjFxPZrEMSPLM0aQoHLEyLK7tnfZDFhSe2d9hmvK2VCnfVSymBAmcoyLQB34s16F91bT1oE4vy8WQNBudmo6XmZ4NK3EV4jKI/FjaKXLkLMrurDylS7RnOrB0H0Ge+psOtiIa1u+DlkJbA46B246rR17aEnDlMwY0zbAPYA7SddVk8G4zbyCAC7gIU2oCmdAdUSsjaUZgdyVxtviuC5t6zOkPRuzx54TvIIzAjLOc8lvUvaDsZa7M493EghbFYWE/mZssMP4WZmAUl5iNRQ5xpeNe+NHwBqtrV6GQGWmLqjPJuk8wTumeZWtSvRIGHlPVGeTdJ5gndrzK9t+Gz60ZgSqTFwpf7rQaCBgnpJk7noepOaPuaGEhupbExvD58su3lCPr0cJA1IjTfinyy7eSt2PDLlfD1ljp06vtM5UROrL13Jcq2f3BFbVbm2OLBGcxlvxAg9wkfRbVa9ucWEazGW/EDPcJH0VteFXQRV1MSEh6yZUuodZNZzq0sCuCu4wDjIxW5urUvJgau3ZwSCI3SM9ddN8rc3FsXEwNXbs4MERukZ666b5W1kgDc4Aqk1OSqFG8R5htbf8AtrmGPYkBpFBIH4Vzk/oK6aNlcVv9um49gPmtS4DUrWeL84WF0PCS2l4kMamWC3M2nfq2cY3A/arqx2HtIEvYejPMx5So3VWdq1S19m13cyh7SBuG256rPIZG/wCIRHJU4+6xznO/SvdWIuqVOK7w48hH34BV9e3o1j1mrG4vy1xGy3ntTLGOstufEA3bcp74GBnOMDI77VZNr8VVVtk76Z7j6qv2ec9Lw6fwS4azmkw6nytbuxAMm+Ps84DA9MbehiqBurV22lSqB0dUQRoeP7r6CRwQCCCCMgjcEHuDUa7VVREoiURKIlESiJREoiURKIlESiJREoiURKItJ9sEP/sxpdIP0eaGbfqNEi50Hs2CR26mo6zOkpuZxBHyWQYKjuTEHEuJS8ROTBbAwWuT5WY/2sqj9QoboR8RtVbC2ebO26w6zsz9B3eZK3qvxFdHq5UaheIco2M5Yy2Vu7OMMxiTWdse+BqzjvmiKCm9ltjg+Ebi3OcqYZ5F0HOcopJUb/CoX29J842gzxAKzJCsf4sR/rbiv/Nf9FQf02z/ALLP8R6LON3FP8WI/wBbcV/5r/op/TbP+yz/ABHomN3FP8WI/wBbcV/5r/op/TbP+yz/ABHomN3FXYPZbaf5+a7uiWBJnuHbIGPKwXSCu3cdzU1O1oU/gY0dgAWC4lSthyDw2A5SxgzkHLIHII6FdedJ37Y7elTrC2GOJV91QM+gA/pRFXREoi17mPkmxv8Ae4tkZsY1jyvjOca1wTv6+p9aIs7lvgiWNsltG8jpHnSZG1MASSBn0GcAegoik6IlESiJREoiURKIlESiJREoiURKIlESiJRFhca4al1bS28mdE0bIxGMgMCMrkEah1HxAoit8v8ABorK2jtoRhIlwM9T6sx/ETkn86IpGiJREoiURKIlESiJREoiURKIlESiJREoiURKIlESiJR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4" name="AutoShape 6" descr="data:image/jpeg;base64,/9j/4AAQSkZJRgABAQAAAQABAAD/2wCEAAkGBxQREBUTExIWFRUVFhgaGBgYGBcaGxwfGRoaGh4bFxgZHCggHRomGxgZIjIiJSorLi4uGh8zODMsNyg5LisBCgoKDg0OGxAQGywmICQ0LC4sMjIsLywvMDI0LDIsNzU0Lyw0LCw0LzQvLS0yLzQsLCwvLCwsNCwsLCwsLC0sL//AABEIAM8A8wMBEQACEQEDEQH/xAAcAAEAAQUBAQAAAAAAAAAAAAAABQIDBAYHAQj/xABKEAACAQMCBAMECQECDAMJAAABAgMABBESIQUGMUETIlEHMmGRFBUjQlJxgaHRsTPBFhckQ1NVYmNylOLwCLLxJTV0gpKTotLh/8QAGwEBAAIDAQEAAAAAAAAAAAAAAAMFAQIEBgf/xAA/EQABAwIDBAcGBQMEAQUAAAABAAIRAwQSITEFQVFhEyJxgZGx0QYUMqHB8BZCUuHxFVOSIzNiokNjcoKywv/aAAwDAQACEQMRAD8A7jREoiURKIlESiJREoiURR/DuN29w8iQzxyPExWRVYEqRkeYdRuDv8D6URSFESiJREoiURKIlESiJRFB858xLw6zkuGAZhhY0zgyO2yovck9dh0BPaiKnkbmH6wsIrkjS7ArIn4XQlWGMkgZGQDvgiiKeoiURKIlESiJREoiURKIlESiJREoiURKIlESiJREoi4p7ReVo7Xikd1rkijvXC+LExR4ZwBp0uvRZMHOQdwTsBtNRDHOwu3qu2m+4pUTWoatzIOhG/vGog8lJWvNHEOGL9vi/tUUAvkJcIBtlix0ydhn3iTkn1lrWjmZjMKu2d7RULkhlQYXHvB++fipxPbDwkpqFw+ojIj8GbWT+EYTTqJ297HxrkXolUfaDKylouE3rjzaSVRNWCQCQzalzj0rbA7gt+jdwVh+buLkELwRVYjAZr2FlB7FlABIB3IBBNZ6N3BZ6J/BV/WnHP8AQ8N/+u4/ituictugcqBzPxmMlX4VDOc7PDdJGmMDbTKNWQc77f3nBpuWDRcrkPO9+p+34LKoI28GeGY5GPeAxpG/rWOjdwWvRu4K5/jRtkGbi3vLYA4dpLdyiHON3XOd9ts9a1LSFqWkahbBwzm2yuI/Eiu4WX/jCkZGcFWwQcHoRmsLC1G7k+s+Ltne04awCjykPc75JOOkanGOzb/CpaTZMqaiyTKyvZzN4N5xGxbI0Ti4jB7pOMkqSMnD9ewJxWjxDlpUEOK36tVolESiJREoiURKIlESiJREoiURKIlESiJREoiURR/GOOW9ouu5njhB6a2Ck/8ACDux+AzRFzTmznH61tpLa0sJpEceWeY+CisMlZI99TYZc9txgjBqanQqP0CrLva1nbgio8E8BmfD1VScJ8azSC8CzHQokO+CwHUHrn47fpnFXHR4mBr8185N30V06tay0SY7PLuz79VHcMsLzhYxZMk9vuWglCq+euUlUDJ+Dbf3cjrVzfgz5L12zva1vw3LY5jTvGvmto4DzzbXL+E+q2uNswzjQ2T+AnZx6Y3I3xUGLODkV7O3uqVdodTcCOS2UyDOMjPpkZ+VbLpVVESiJRF4zY6nFEUPfcp2U7FpLSFmI3JQZ+Y779a1LQdy1LGncsvg3CILOEQwRiONcnAz1PUsxOSfiT2FZAA0WQ0AQFovtEkuLbiFpc2k5ga4V4Hk0a08vnjVg2V8xY4HwJ3xtxX1Q0aZqATCr9pVjQpGqGzG778VvfK/GrmW1RrhYhLlg3h6tJwxAIycjIwcV4u+9pa1OsW0QMOWoM/IrSzrU7qiKrJgqV+sG9B+/wDNcf4pvP0s8D6rq6MJ9YN6D9/5p+Kbz9LPA+qdGE+sG9B+/wDNPxTefpZ4H1Town1g3oP3/mn4pvP0s8D6p0YT6wb0H7/zT8U3n6WeB9U6MJ9YN6D9/wCafim8/SzwPqnRhPrBvQfv/NPxTefpZ4H1Town1g3oP3/mn4pvP0s8D6p0YT6wb0H7/wA0/FN5+lngfVOjCk6+gKBKIlESiJREoipdwoJJAAGSTsAB3J9KIub8Y9oMl2DDwyN/M2k3jqPCUAkM0atvI22BtjJ+FTUqD6hy04qsv9rW9m04nS4fl3/t6KIsuV4w/jXDvdz4H2twdZGN8IDsoDZI7jPWrSla02cyvDX23rq6ynC3gMvE6ny5KdAroVKlESiKO47w2CeJhcRK6qCenmGN/KeoP5GtKjGuHWC67O5r0ag6FxBOXLvUN7PeDzzwFp3YLNFEysyF2VVlkYJFKW6hSpBbURrxjyYqupuhg719qoEtpNxGStkVr4pGQ8mXEwbVGPKwf7LyrHnBQnOcDyjJXvJ1VL1VcmnvQ7gaygnHmC4xGRJsE0FiysIxqXUCCDtvjHVTqqpJbxZgGaRlH0UNiMaTqDiYjy528h67H8iKdWPFMo8UntpX4U8ciO0xBDAgEli+SQF2xnv0222waSMchJGOQrfiXxSR9T6kLMI9IGoLMSFBKYOqHbCknIGSpODnq/fZ6p1fvs9VlILoXGl3YxjQT5NQYFX8RRpTYhiMZOcKBhs5OOrCxlC0fmbh1yeHJlZALOKKZBoK6HhVVdWzjWCGc6lO2k7YwTFd02VKbmneobykyrSc075WxeOslrw+QZKtco5IVj5Ckhy22QudPXvivlWAsrV2HUNI1Gsj566Kk2Iw07NrHahzge4lZU/Hp3nAiRvCLQquqNhqDTyxzNkjYIiK46bMCcg1EyzotpHGRih28ZdUFo7ySD2boVvOaif8LbiNUM7KiuEJdkERH20ysqmUiPX4aI3mI6nG5APX/TaDyRSBJE5Ti/K0jTOJJGXfoSsYuKlW4hcycK8RWVpWhBMkLKwySA4jCj7oLYIJ3XvXKKNBl7gIIbOjsuyZ45eKzJhY13xu9Ed06qB4az+GpjYuSjL4BC6ejrnOTnzDGMVJTtLXFTaTrhkyIzBxZzuOnZnKwSc1ev8Ait1HcFFfWmLU6hCek0zJJg5IwkZV98nJBO2QdKVvbvpBxEHr/m/S2R4mRu5Z5oSZWbDxWZrJJGDLJ43htiM7ATFNRB90FQGLYIGcgGoXW9IXBYM2xIz/AOMxzzyiR2rM5LXoeKXNy9m0qtGwliyFjYe/BOHZtQzgS6Bg7Z05HSrB1vb0G1QwgiHakbnNgZf8ZPHVYkmFUOK3E5gEysGD8Pc4jZSrsXE4zj3Vwuc9NW+1Y93oUsZpkRFUagyBGHxzjjCTOvJbHy9xFvoyfSDL4uX1/ZSHB1tsMIRgdBv0FV13Qb0x6KMOUdYcO1bA5Zrfa+qLlSiJREoiURRHM3MUHD4PGnJ3IVEUapJGPRI1z5mP/rQCVhzg0EkwAuZX4uOLtrvSYrbrHaIzKSM5DXJG5fYeUbDA6HObGhZT1qngvI7W9onMJp2o01dEju3d57uKnYYlRQqgKqgAADAAHQAelWIAAgLxTnOe4ucZJVYNFqQRkUoiZohBCURa37Qbvw7CRRjVMViBb3R4hwSxzsNOd998VBcuimQN+SuvZ+26e/YOGfhp847ls8HF0iht4LZNR1RwqGBQD7EyKzYGwZVB2G2Se2DyNZGq+vNZAzUpNxuJJTE5KsujUcHSNYYr5sd9DfKsYTEphMSrUfMkDBcFzqZVACMTl4/EUYHqgJ/Q5xWcBWcJWNBzOuZGkXQimULs2vEONbMuMBRqXvkZximDgmFZcnMEKlgfE8kgjYiNyAxKADIG+fEXGPWmErGEr2Pj8LDYsds4CN01mMn4BXBBJwBj0rGEphKoj5kt2K4Y4dY2B0tjErmNCTjAy4K/nWcBWcJVm74/bPCdZbw5Efdo2wyBAzOuRhkCsM4z1x12rGAnJYwE5KP9mUbJw5Im6xSTR/8A25WXf47V8m9oWBm0Hjs8lx0qYYCBxK2qqVSrD4pLEqDxjsWAXGosWOwCBfMWxnZd8Z7Zqag2oXf6ffwjnOUdu9YWJb8btVCqkowfD04DEHxyfDOrG+tgRnPXI61M+0uCSXN4zp+XXwG7hnokhLbmW3cKRJjUXADKwOEdk1HbyqSpwWxnB9CAfYV2kiNI+YmOZzzj0SQvRzJbYB8YeZgo8rglmXWoAK5yybr+Ltmse43EkYdM92kwfA68N8JK9/witsZEwPTAAYkhlZwyqBlkKo7BgCMKxzsax7jXmMPlxjM6AyQIOckcUkKSilDqGVgysAQQcgg7ggjqCO9czmlpLSIIWVXWESiwp6vsi5UoiURKIoTm7mSPh9q00m7e7FHvqlkI8sa4BOSe+Dgb0AlYc4NBJ0C51wzhss0ovb52kuWGVQn7ODV1SFMkA4wC25OPiSbe3tgzrHXyXzvbO3H3RNGnlTn/AC7eXLxVm3gdY30hhIJJXQeHjYyOw8xX7yHGOu/arRxBcJ0gD5BTVK1J9RgqEFmFjXHHP5WjQHc7OdMt6yp5ZldcayMoW8oYYZm1KAq5GkY6nfbGd60AaQuSnTtH03fCD1gM4MgCDmYMmdBA3kZLDtzPGiBQ4UCLACZ6THxQdsj7Mg7/AKb1ucBOfPyy+f7rsre51qjnOLSZfni/9MYd8fHI5fmyV0SXDHBDgBoWxpGR5z4ilgMNgBTt6nBIGaxDB8/LJRFlkwS0tmKg1y+EYTEkiesM++CQFTbvcAkBSB4pI8gAIacli23+hIOdsknqdqyQw+H09VtWbZOaC4gnCJ6xMRTyjP8AXlGcDcBmiz3Onq+TrxqjP3ZfIPKuRqi2zg4/MViKc+G/l6oaNgX6N/Lo7izM5mDD90iewrFv5kl4hZxTssccMT3E5lZAfd0BSRtnUTnGNskdKqrx4xho3Zq59lbZoq1a4IiYETEa5TnGkTnxUpNzNwe3dM3uWRkkBTxJBlU8JQWjQrsmRjrvk9jXMaw4r2xrt4rEk514TJdSSyXgKMItKCK5G8YkGW+y/wB4eh7d+zp2xAT3hsQr0XOvBlEQF42IWVk+yn2KqUGcRb+VmHqc7npjHTBOnbxUtZvw27RjHdI4bxC32oU4uMF1ZTgqG0DYgEY7VuKvBbiqNxU4/A4yHGX88yzHce+mnSRt0GhNv9kfHOcRWcRVoctQjGNY0kkeboTL43pv9pk75rOMrOIqD49Jw7h6j6RcMhIRVXJZ/snMyYVVJ2ck5O3mwT0rV1WNVo6qG6rVrniFxc+GtpD9EhhBEUs+HkKsoBVYjkKuy7nzbDfqKpbrb1KkSG9Y8vX+V5+99paFEkM6x5aeOnhK3LlOdLa1WOW4aSTLF3cMWYsckkgH+pr5/tR1a8uXVsOseUKG09obV9LFXdhdnlDjvyzA4KY+uoP9J/8Ai/8AFV/utXh8wun+vbP/ALn/AFd6LD4nc284TMxUxyLIpVW2Zc9ipBGCR+tTUadekTDZkEHPce9P69s/+5/1d6KHTg9mqxKlxIoiW2UbZ1fRZDJHqyn4mOcYzmuw3N04uLmA4sZ/zEHfwGS1/rmz/wC5/wBXeiqs4LKO4jhW5k1zrJEqFSFZWd5dGsx4BBZsZIJzjfapqdK+uxDKYJBB1AzAAnN3IcpXZa7QtbmehfMciPMBS9vyKEMZEkhMckbgkx7+HCYFB8vTQW6b5Ndb7HabsQ6EZgj4hvdiP5uPyXVibxViL2copjOp28OOJAH8JgREksa6lK4PkmbP5A1u622scQ6ECS45OA1IJzxcWhYlvFbLb8MaNFRVwqqFAGkYAGBgDAGw7VWP2FtJ7i408zn8TfVbY2q59Df8P7j+a1/D+0P7f/ZvqmNqfQ3/AA/uP5p+H9of2/8As31TG1S9fS1zpREoiw+L8TitYHnmcJHGuWJIH5AZ7k4AHckCiLlPCVlvZRxG7z4rA+BER5YIz0Cg/fYbljvvjarW0tw0Y3arwHtBtd1aobakeoNY3n0H78FPV2rzCURKIlESiLH4hfRwRtLK4RFGST/d6ntisOcGiSpaFCpXqCnTEkqLt24jfqxsrUQxnZZ7rKZ295IwCxHoSMbjbqBX1L7cwL19l7KjJ1y7uHr5x3Heo2wht7kSTXdsn0u2zHOp30tFk+VScYO+D36Z2qakadVvSOGY1VdfU7zZ9X3Sk8hjjLe/LMjhv8d63n2NcM8HhMcjKBJcs874CgedjpwFAwNAXbtk/lVSTJlfQWMDGho3ZLeMVhbJiiLmntX4TaeCsMVnA19dkxwfZ7jcGSQlBtoVi2o9CQd8YrIEmFkCTAVx+ZLXh8cVmjS3U0aKgigBmmOkAZYA7euCRt07V0l4aIXWXtYIXi8M4txAamdeGQlW0qAJZyfumQ7Kq9DgHPX4EROqk6KF1YnRaLBw36qmMd9BokdiReEl45Sc9ZW91zgkqfzPXfzm1bS5qddrsTeH3r5rye2rG8qy9ji5v6eHdv8ANbKK80vIL2iwlESiJRFh8U4clxHofIIIZWU4ZGHRkbswNT29w+g/Gz+V1Wl3UtagqUz+/atv9nPNzz6rO8YfS4s4ONInjHSVe2r8QHT549rbXDK9MPb/AAvodpdsuaQqM7+R4LeqnXSvCaIgOaIvaIlESiLEu+KQxavEmjTSMtqdRgAZycnYY3oi4vz1z7aXt8kDXAWztW1nSJGFxJjbBRdkjPfOGPqMETUMGKXnIKs2sbo0Cy2ZLnZTIEDv46fNVS+0O0wfDEsvppjYBvyLY/eu9+0KDd68S32du/zlreMuGXhKw5/aE23hWMjdc63SPHTGPez39K5nbYoDT7810M9nm/8AkrtHYC70XnDefX8UC6hWKJzhXVi2g52Ep6YPTUNs/Dot9q06r8JyS42CzoybZ5c4agiJ7PT7O9A1bLzSURQ99xhzMLWziFzdEElAwCxgD35WOyjcbdTnHeuavctp5DMq82VsOrenG7qs4xr2eu5T3L3s9zItzxKQXMykFIhkQRHy+6p95sg+ZvltmqurVdUMuXvLHZ9CzZhpDtO89636ol3Lkvta5SuWlM9iur6YsdvcKF6ZYBZSRk40+QnGw3/LdtQtBA3rlr2lOu9j3jNhkeH8HuXVLK1WGNIkGFjVVUfBRgfsK0XUr1ESiLQ+P+z1r7iZu5ryRYRGqJFFlGwDlg0mehYZ8oBOQNtO6VkGFsvLvLVrYR+HbQrGMbkDLN8Xc7t+posKXoixuIWEdxG0U0ayRuCGVhkHIx8/jRFyrmXk6XhSvcWjNLZp5pIGOXiXzFmhY9UUYOk77Heqy92ZTuAXNyd59qp9o7HpXQL25P48e3181ZsrtJo1kjYMjDII/wC9j8K8lUpupuLHiCF4arSfSeWPEEK/WiiSiJREoijeJCWGWK8tt5rYsQm+JEYYeM4I6jcddx0q02Xei3qYXfC75K62LtAWtXC/4Xa8uam7n2lXlwALSw8EFR9rcv0JH3Yl3OMggk74IwKvq+1Lallik8vuF6e421aUcsUngM/np81qj2HEeM3Rtmv5HVT/AJQyDw7eFDq+z0KftJDqIAJzjY5xkS2lxUrjGW4W7uJ59ilsbqrcjpCzCzdxPPkPNdx4HwmOzt47eLPhxLpXUSx9dyfiT8PTA2rsVgs6iKD5u4Tc3MIW1vGtJA2dQVWDDBGlgdx+YPzoi4XzHybxaBR9M+k3saknVFPLMqnHveG2GG2RnHY1DVbVPwEff3wUFZtY/wC2QO778lrcEFsxxgFs9Hzq+Tb9ulV9R1w3N0/fYqqs+7bm6e7T5KRSFV6Ko/IAVylzjqVxF7nakqutVqlEVLoGBBGQeoNZBIMhZBLTIU5yXzD9GK2k5+zJxBIScDP+bcnpjt8q9VszaDajejdqq3a2zveAbmiOt+dv/wCh9VtHGL2WSQWVmNV3KvX7sK95ZTg6QOwxknHqM99zcCmIGq49ibHdeVBUeP8ATGvPkPquicqcswcPgEUS+YgGSQ7vI25LSN1JyT+Wdqp9V9HaA0QNFNUWUoiURKIlESiJREoiURKIlEXIee+B/Vdwb2FQLOd1E6LkeFIxx4wHuhGOA3TfHXOKrNpWPvDMTfiHz5eip9sbNF1TxN+NunPl6JXj14Fe0RKIlESiKH4hxFnuorC3dFuLg4Dv7sYwTqPqxAOle5x+Rttm7O94ON/wj5q82Rsr3o9JU+AfP9uPy5dd5U5ci4fbCCLJ3Lu7HLSO2NTufU4HyFesAAEBe5a0NEDRTFZWUoiURKIuP+3eaAm2t1jj+kO/iO4VfEWJc/e05UM4G4I9zG4JqGu/BTJUFzUDKRK5/VGvNpREoiURWrmASIUboa3Y8sdiC3p1DTcHN1C6B7GOPRQzSWs4P0m4bUs7EnxtK4CHPusqg4Hf8+t1SuBWGLfvV7ZvpGmG0xEbuC7LUq60oiURKIlESiJREoiURKIlEWv8x86WVgP8ouFVjsI1y7k77aEBI6YycDON6aITC0fj3Pk18jwW3Dx4DqVaS7yAwJI8sK+Y7ANkkfpgE19fadvS3yeAz/ZVdzti1ofmxHgM/wBlEcv8Pe3t0ieUyMv3j2HZR3wPj/8AweVu6za1Uva2AV4m+uGXFc1GNwg7vr9/upKuZcaURKItf5t5iFogVBqmcHQD0A/E3wHp3q52JsartOuKbNN/39+KtdmbON04udkwa+gXN4byWOZblXJnRxIHPUspzvjt2x6V9lrezlChs40aI6zc54kfSJjxOcle0oltOGtENGQC+tOXOKi8tIblV0iaNX09cZG4z3wcjNeEXapGiJREoiURfOfO3EvpfF7qXOViIt067CP3uw/zmo1XXz9Gd6qdpVNGd6i6rlVJREoiURWZrnScaXY4yQiltK5A1NjouSB+tTUqD6k4dyno2z6oJbuVlZo5gCkmGUhlZTh1IwQy9wQcVs3pKDphbN6a2diiPJds9l3PTXoa1uSou4QDqGAJlP31X8Qx5gNskEdcC2pVBUbiCvaNVtVgcF0CpFKlESiJREoiURKIlESiLC41w0XVvJAzyIsilS0baXAP4Wwf6URc7t/YvDC5e3vriPUNyywu2d/vaBgb+lQ1renWEVBK57i1pXAAqiQO1Vyeza8UkR8UBX/e26s3zVgMfpXG7ZNq4zhjvK4H7DsnGcMdhKi+K8p8WtY5ZPpFjJFEjSF3WdX0qupvs4wRtg4wST+1RO2JbE5Ejv8AUFQP9nbRxkFw7CPqCufWntBn05e3jYnoVYqMfkdX9asqXsJcXDBUpHqniQfRclX2foYurUI7RPos2H2g7ee2bOfuuCMfqBUNX2D2i10NE+Hqud/s9n1ag7wq5faEmg6beXxPug6dGe2WBzj9K5W+xm0emFNzDHGD5xh+a1b7PPxjFUbh36z4R9VplxO8rtJI2p26n+4egHpX2DYmxKGzKIYwdbefoOXnqeXoWMZTYKdMQ0ffiqKuiARBWV3z2A8UaXhrwu5Y287IoPURsqsoz38xf8gAK+SXtDoLh9LgTHZu+S72mQCum1yrZKIlEVi/nMcUjhdRRGYKNs6QTgHB64xWDEZouSXdpCbi7i8JGlPjyDEKAqDETu2BqcyFWDHfrvvXgRXrOZTrOcY6oMuJk4vkImR8lzVujqVHU4kgHdoI9dFhXHKUaL4h8ZguoFFClyVkRMqSuOj5xgjynzEb1IzaT3HCMO7M6aE8eUd+k5Llds9jRiz7N+oH1/feqIOVomaFdchMmjOBth4mkyCU0jSRpxqOc526Vs7aFQB7oGU/J0cZz10HesNsKZLRJzjynhHzKqteUo5CuGlUFInOoDpIkjadl2YNHjO/vAY23w/aT2TIBzcPAjPwPLTXhluzqbtCdx8QfT5qm15WikOA0u8iIDp2BeIv5gyKTpYdcDOQMLnNZftCozMgaE68HRuJ1HbHE6LDbCm7QnUDxE7wNPnyW1ezHl1Y52ulBAa1iQ6jqJdmZ23wNOnCrjv8CN/RbHrOqMqYiMnEDsgeeq7rek2nSaG781sfH+Q7C93mtU19pEzG/wAPMmCcehyKt1NqtC4v7G5o5Fm4ffsrxHVGsoyVIz7sy7490aSvrknpWjabWmQFG2kxplohdW4MJvo8X0nR4+geJozp1Y3057VupFmURKIlESiJREoiURKIlESiJRFS6ggg9CMGiL4/4laeBczw4x4M8seASQNDkYBO5G3evo3s1W6SxA/SSPr9Vx1hDlYr0CiSiJREoi6p/wCHi4UXd5GT53iidRg7qjMGOemxdfn8K+ce0rSL4mNQF2UfhXdaoFKlESiKI5uvPAsLqUgnRBIcDY7Ie9EXzhw5mESZY50DJyfT1qgrBpeYG9ebr1CariDvWT4zfiPzNR4W8FFjdxXgkO2526bn9qYRwTG7ivfFb8R+ZphHBMbuKCVvxH5mmEcExu4rrfsNUfVZONzczZPc+bue9X9IAMEcAvS0vgb2BdCqRSJREoiURKIlESiJREoiURKIlESiJRFZu5tCE9T0A9Seg+dZaJKjqvwNJ37u1fN/HuWccRvfFZxmZZAdI8xnkw3UDHmOR8Mda9bsO7fQY5jACDmP8ST/APWFRVL2oGtBALhiBnL4RM94z3eCwW5bQL775AcnyjGI5RE2N++cir8bSeXRhEZAZ8WYh6FRi/eToN3zbiCuHlhA27vjXIhOF20yLGD176ugBrQbVeRkBMNOp3tLj4RyWv8AUHxoJgHxBPyhY3EuGKPo0eyszyRs4Xrpl0BiO+1TW9049LU1ADXATxbMKWhcE9I/cACB2tmFlR8sxMQBK2cqpHkONbOqkkHGMJn/AOYVC7alZoksGhO8TABOvbHcojtCq0SWjed+4AnzjuW0+y3hH0eea4WRg4tMEED78kTgjBIx5Tsd9+1eZ26/p7oOO4Rv4u7F0C/cWvYMoBII5EDf2/yu08PvTI0ikBShG2cnBJwfQggA5HxHavPPZhAKtbe4NVzmkRH7weEEfUblm1oupKIoLnu3aThd4iDLNbygDYZOg9ztRF862L5iQj8I/pVDVEPI5rzFYRUcDxKv1Go0oiURKIuv+w3/AN1H/wCIn/8ANV/T+AdgXp6X+23sC6DW6kSiJREoiURKIlESiJREoiURKIlESiKmRAfeAON96TCwWh2oXyfzFxV3vrxkmcxtdTlMM2NJkYjAz0xXvfZiiHWhc9s9YxI3QP3XDXo0sc4RPYFgPfSnrK52I3Zuh6jr0NejFCkNGjwChFGmNGjwXv1hL/pZNunnb+ae70v0jwCdDT/SPAIOISalYyMxRgy6iTgg5zg/lQ29LCWhoAORgQsdDTwloAzyKyb/AI5NMRliuAR5WfvjOSzE42G2cVBQsKNEGBM8h9AB9VFSs6VOYE9w+gC3z2BxPLfzszaoorYJpYkgM8ilSqnbpG2/814n2mePfYblAE8zmfqrGjRpxiLRPYu8xxhfdAH5DFedJldDWhughVVhbJRFj8Qt/FikjzjWjLn01AjP70RfLPBJMwJ2IBUj8jjeqW5bFUrzt43DWcs6udcyxEuJJCfBj1quxYsFGfRfWrmy2LcXTMbcgr/Z3s7dXtMvaIC9Ek42Ns2fgykfoc1K72dvAYAU7/ZS/DiA378V49zIu7W0oHwAY/IGo37BvGCcP33SoanszfsE4Pr5Str9mXPn1b9Iint7toXZXiCR5KsQfEBDMMAnSRj0PrXZSs7lrAHMM9hVhQ2fdtphr6bpH/E+i6JF7X+FFQTO6kgEqYZsqfQ6UIyOmxI+JrXC7gtMDuCyrP2pcKlYgXirgZ+0SSMduhdQCd+lYII1WCCNVsvCOLwXcfiW8ySpkrqQgjI6g/HcfMVhYWbREoiURKIlESiJREoiURaNzt7QG4VcIJ7N2tZAAs8bAnV3VkIABAyQM74274yASYCLK4F7S+G3eAl0sbEAlJvs2GRkjLeUkYIOkkfGjmlpghFJ84cdSz4fPcnDKsZ0gEYYtsoB9CSOmdumawi+ToFwoHwr6vsyg6haU6btQM/NcLzLiVcrvWiURKIlEXbv/Dxw8i1ubgrjxZgisc5ZY17ZGCupiMjuGHavlW1rgV7yo8HKYHdku6mIaAut1XLdKIlESiL5t5p4c1pxO7hfcySNcI2CNSStnb8myv5g1WXzDIf3Kn2lTOIP7lCsGuH8KM4UH7Vx0A/CPVj+1d+x9kvuage4dUff34qz2BsOpeVQ9who+/48VscEKooVRhQMACvolOm2m0NaIAX1elSZSYGMEAaK5W6kSiKzd3CxIztnCjJwM1HVqtpML3aBRV6zaNM1H6BZ3AuWeI8QRZIYUt4XXUs0zAlgRsVjXJ9Nztgg7156vtxxypNjmfT+V5W59pHuyoNjmcz4aea3XhPsftVIa9lkvXHTV9nGDknaND6aQQWIOPjiqitc1axmo6VQXF3WuDNVxK6BYWMcEYjhjWONc4RFCqMnOwG3U1AudZFESiJREoiURKIlESiJRFh8Y4XFdwPBPGJI5BhlP9QeoIO4I3BGaIvm72hezyXhba/7a1ZsLJjzJk+VZfjjbUNj8M4r0+zNr06hbQvmhzdA4iY7eXPdv4iF9MjNq1NWYR+GJJBFnUY9baCdtyucZ2FehHs7ZCq2qwEQZiZB8ZPzUPTOiEq+USURKIlEVMj4BPpXNd3Dbeg+q7cJ++9bNEmF9RezDhJtOE2sTZ1aNbA9jITIR07asV8jJkyu9bTWESiJREoi4d7bY0k4lAsD/wCU+AVm2yqR6soTv7+otgY7gnbFS0bE3jxT7yp7fZp2hUFIdp5D7K17h8CwgRKDgDVknJJJ3J+Oa91b2rKFENZoF720ay2cLSmMg3FM84WR46/iH/Zx/Xap8DuC6DeUASMQy9Y788st+WqeOv4h6/1/g/I0wO4J75QOjhx8/Q+B4IJ10hs4BxjPx6VjAZhZF3S6JtYmGuiJ56LwzoQdwR0+Zx/XahpnQhae+272nrCP3jvzyy35LaPZXzcloxsLmXEJOq2kYnC6v8yzE7Duuf8Aa+AryV7sitSf/piQZgb8vv5FeC2jQZQrEMMtMEHtzA8PkulRcywFnDSKoVwgJYZYlVb3eq41gbjuD3GeR1hWAEAmRPZmRrodN30K4MYVxeYrffMoXSzqdW39mQHPwVWYAsdgTg4rQ2VfKGzkD46d5jIbxomIJb8dSS6+jp5vs3fWDtmOQRsvTqGONidwQcVl9o9lDpXZZgR2iQfBMWcKVrkWyURKIlESiJREoiURKIojmziFtb2cr3mnwNJDqwB15+4F+8x7CiL5VvrFo9UqoVhZ2KoTlo1J8oY99sCvU7H2zUtYp1zLNObf28t3BV3vFKrULG6+axwa921wcA5pkFErZEoiURSnKVpDNxC3juJEjh1h5GkKhSF3CebY6mwuPQntXkfaq6c2mygB8WZPZu9e7iuig3OV9YwTK6hkZWUjIZSCCPgRsa8OulXKIlESiLSvaXzuvD4fCiZTeSj7JDghR3kk32UANjPUjuAcb06bqjg1upUlKk6q8MbqVxrhkrSuy20c17PI/wBo6gnU57vIfKq/rgDf416GneWllTwUusd/Pv8AReqpbQsdnUsFHru3kbz28OyfMq/4UqzSQ3EZguI1AZMq2zeZWVhkHY/pVns/aTblhBEEGYU1lXG0HOqNcWOjCRkcpJkTvV0WYGcEjcnPfdtRGfTParHpT99kLvGzGNnC4iSTO/N2IieBORG8aqmKxCkbnbV6DZsnBx1GTWXViVpQ2Syk4HEcsQ3DJ0mDGoBMjhu3zcNt5FTJ8unfb7pBH9BWuPrF3GfmpzYjoGUcRhuGDl+UgjyCt/QVwR657DO5LdfzO1bdMZlQHZNLA5k5GdwnMl2uuROURCpuuHLIrKScMAD0zt3zjrWjnBwgjj88kuNksrscwvPWwzoT1dDPHip7kbmDwLwC+mkDu+Iro6ShDRpFpmJHlfTDFhjnfJPcny190lvSFAslgynPPMkdmpyXjtobKq2lQk5t3H15rp8nJ0TOWLlgTOdDKjLi4cSSbEbnUoxnIA2we/I3adQNgD9OYJB6ogfLh4qtwBZPDOXFgnEqyMcCcBSFxiebx23Azs/T4evWo618atLoy0flz/8Aa3CPlrzWQ2DKnK4VstH437TbWG6itIAbueSVYysJXCZZQdTnbUASceqkEr1oi3iiJREoi8Vgehz1G3w2P70Re0RKIobmvmWDh1uZ5z8EQbvIx6Ig7k/t1osEgCSuF8e4tPxK4W4ugq+GMQwqcrHnGST95yR1+A9NuqnSjMqivb/pBgp6bzx/ZWGGRg7g1OqoGMwtZ4twjwfPGCU+8vUr8R8Ph2qz2ZtR9k7C6TTOo4cx6K4trvpepU+LceP7qO8QYzkYr3PvlDAKheMJ3yIXZhMxCpMy/iHzqF21LJok1W/5A+SzgdwVP0pfWuc7dsAJ6QeB9FnoncFkwWskq6kgldfVY3YfMDFclTb+zarcL8xzbK2FJ40U/wAB4bxi0PiWdtfQ6sHyxOVboQSjAqeg6jptXl7ursqtnTa9h5QR4F3kQpmh41XYOQePcakaJb6wHhNkNOSkTrgEanh1ZyWHZV97IGOtIYnJSro9YRKItBi9lFm11JdXTy3ckjMcTN5QDnACqBnSpAG+BgYAoi3i0tUiQJGixoowFRQqgDsANgKItA9q3KbzBb+2XM8C4kTIHixdSNx769RuNsjc4FdNpcut6oeO/sXZY3jrWsKg7xxC5Vb37SRmRPdIONiTs2BsB6Zzv8q99RdSqta5pyMeXqvSs2hdVaL61PTrQMJJydAyjeJnMmdICyFkctjfBLDOOmDkHfsRn9q3LWRPYulte7dVDc4Jc2YAiDIOY0LZ5TA3yrPiuAdIPSQ+73DbfMEmt8LDry38ly+8XTGuFKf/ACH4dSH5btXAk89wCrknkHTJ2kx5eunGn57/AJ4rAYzfy3+Klq3l434JOVSOrrhjDw1z7QMhOaNO+TjOMtjy/wCyGHb8WRWAxmU+fOFl95d4nYZiXR1d2AOG79Ut+WsEW7nVIjhlBUq3lKnfYFcDHrmtX0aTxgfmDqo6te6rUqmIZYXZYTMwC2BG8zMnsghSvAua76wKqhe4gjbKws2k7o23iMCfDy5Ok53UYxVHdbHpNpvNFuZAgTvxZ68vruMKhr7Jr4/9IEiY0I/KHTnumRyiCSV0m39rHD3g8TVIJchfoxQ+OWY4CqnRs5G4P77V5Kp/pzjyjWcoVa5jmuwuEFR8sHEOKnNyxsrPOVgiYidwMjE8g2CnqVXscbEZrye0vaanTllrmeO7u4+XapWUSc3Kz7P+AwycSmmijjS3sM21uqr1kIHiys33nxhM5J9fU22xqdT3cVqpJe/Mzw3AcBHmtKhEwNy6jVso0oiURfPHJvNE/CLq5Rmaa2W6mjmTqQVbBmiB6fFe+PluGEtxBcrrlrK3RO3iR6LvEXGrdrdbkTx+A4BWQsApB+J7/DrtWi6lznmf2tZLRcMjWZhsbh8iJTncKNi5x3G24O467tYXaLnr3VOj8Zz4Ln900txMbi6laebsTsqDYYjQbKNu3x9a6mUg3NUV1fPrdXQcFVUq4UoiURYQ4RBnPgp8tvl0rTo28F0e914jGVcXh8QORFGD/wAC/wAVnA3gtDcVTkXnxKyuF8Gk4jcraQDbKm4kHSOPO+T+NhsF779OohrPAGEKx2dauc7pXaDTt+/mvojhnDoraFIYUWONBhVUYA/kk7k9SSSa5VerKoiURKIlESiJREoi417ReUWsZnvraPNrIc3EaA5ibvMqjqh+8B069Olns2/92dDvhOvLmrjZO0/dH4X/AAHXlz9VrkUgYBlIIIyCOhr17XBwDmmQV7tj2vaHNMgqusrdKIlEVq4nWNSzsFUdSa0qVG02lzzACjq1WUml7zACr4Xwq6v1LxYtrYe9cyjsBkmONsZHTzHA677V4fbftnRtiaNv1n8tfrHzPJebu9tVKp6O1Gu/f3BdG5R5XsrUaoNMsv3p2YPIdW/XooI7LgbV8o2ptO+u3k3BIB3aD9+9Uj6b2uxVAZO86qT5nlnSzma1TXOEPhrnG/TI9SBkgdyANs1xWTaLrhgrGGzn9/caqN0xktc5I5xseHWcNpNFc2WhRk3ELKHZsszBhnqwbGcdOmBX1Wjc0a3+28O7CCuEtI1W4W/PXDXUMOIWoB/FNGh/VXII/UVOsK5/hnw7/WNp/wAxD/8AtRFRNzxw5VLHiFrgAk4njY7eiqxJPwAzRFwq6uIZL69e3fXC9wZFb1MgDNjIBxqz8q6rfQqh2sB0jTyVVly1BINbBj5yApbyrlSxKIeufwj9q4Lu4NGqWgA5Tv4xE6AczkFwVNpXAGAO0HfrxWZHwt8KAAA2AO3UEj5gVO7aVBuKZ6szlwMHwJ790rlNYSSVS9iyrqOkLgEHUN8jOF9TgVI29pudgbM5jQ5ZxnyzWRUBMBXrjhZDkKQRvgkjsoYg+hwc1z0dpsdTDngg5TAO9xaI7wtW1QRJVpuHuO69cdfhqHzG4xUzb+kdJ8OeE+ByMwO5Z6QKtOGsGAYgDXpPmGc7Hb9CDWjto0y0mnJOHEMsozGfeIPjosdKIy7VS3D21soI21HfqADjJGO+x/Letm39Po2vdvgciSJgeXblrks9IIlYKxySzx21uoeeVgFG5CjO8jY+4Bvmup9TCOasLO0Nd2fw713LkLlVeGWYhDa5GYyTSb+d26nB6AAAD8s9Sa4l6ZoDRAWx0WUoiURKIlESiJREoi8ZQRgjIPUURcY555Jfh7tc2cbSWrnMkCDLQk/eiUdYyeq/d69Olps/aLrY4XZt8uxXOytrOtDgfmw/Ls+q122uFkQOhyrDINesp1G1Gh7DIK9xRrMqsD2GQVdrdSpRFMezPliG7i+mXQMsqyMojb+zjMbH3VBw3bc/l8T8R9rNu35uXW5dhA4c/Lfp4r59cV61w8mucwYjcF0riEZMMiqMkowAGB1BAG+BXiaDgKrXOO8eaUSBUaTpIUI3CJB4DKZdZCJLiRVwixyAA6CAcO4ORk7HFWIu6Z6RpwxmW5EySRxncOQXeLlhxtMRmW5E5kjjO4cgo+eO4hiXxHlAwgP2hJLiFlZtevIUuVYDO5U7DrXSw29V5wBu/wDLuxAgRGsSDllOpXQ11Co84A3fu3YgQIjWJBy36lZltZSsjkeK65hMeuVtxpUOca85944JAO2+9QVK1JrgDhB60w0aySN3YMgexQVKlKQDhHxTDRrJjd2DIHsUK/JwfLvYxs+FyzLbkuRPqYsc7uYiQWPU5yc712jagb1W1SBnpiy6kDdpi3buxZLrSdG5k/l4t7NMSyLPkuETKWsICitIDqjgxp1uUYafMzadKkOD+hG8VXarzTIbWdJw6F0zABGeQEycj4yoahtjTIaBJj8u+BIzEATJyPjKnrLlqyKo/wBX20bYDY8CLUp69QvUH0qtq310HFnTOI0+J0H5rgfTa1xAgxvXMOcIlTjFyqgAMkLEDuSu5x8q+ieyr3OsRiPHzXmtuNzaYVqC8ZAAAuzahkZ36Zq8rWdOq4udOYwnPdwXnXMBMlVLxBwVO2Vxg49BgftWjrCiWuZnDpnPiZKx0bcxxXj3zMoQhdIAwMdMZH9DitmWVNlQ1BMmd/HPzCyKYBlVnib5Jwu5J6eq6T+wxUX9NogACcoGvB2IfMysdE378V4OJPgjy79duvl0/wDl2rJ2dRkHPLTP/li8806Jv34pJxF2xkLswbp3AA/oB8qyzZ9JkxOYw67pJ8yUFNo8ksbi5u7kQ2sYkmyAzlfJEGOdUj9gADhepGQAelQ1LOg2maQmDqJy0j75565qws9mdMJdk3zXX+RuTI+GxsdXi3Eu8sxGC3fSo+6g7D/sbL0lOm2m0NaIAW0UW6URKIlESiJREoiURKIlESiLmnOHsw1yNc8OZIJmyZImBMUpznP+7br02O3TcnqtryrbmaZ7ty7LO/rWjppHXUbiueGd45fAuYXt5/wP94b7xsNnXY7j416iz2lSuOro7h6L2dhtijd9X4XcDv7Fk1Yq3Wy+yC4wb6DfKTJJ/s4lTbHxyhJ/MV8P9vbfo78Pyzn1+q8HfMwXdRvOfESujV4Zcyir3jscTyIytmNQx6DIPQrqI1DJAJGwJ3IrspWL6jWuBGZj+Y04xqRouqnZvqNa4EZmP5jTjGpGi8TjoYqqxSMWEhAGjfwmCtglgN9QIPQg1k2JaCXOAAw8d4kbuWe8LJtCAS5wAEcd4nhyz4LHl5kXRHKAwibcthTt4LylcB8hgF64I7d8iVuznYnUyRiG7MfmDZ00z5cVI2xdidTMYhu/+Qbw58uKyH48qsqtG6s2DjyE4ZwgOzHIyc7ZIAJOKiFi5wLmuBA7dwnh/J0UYs3EEgggdvCeH2dFk8M4ks4YqGGlip1YBBHUFc5U9DggdRUNxbuokBx1zy9dD3KKvQdSIDt+f2dD3LNqBQrkXtQiK8XhcjyvZ6FPqySszD9Ay/OvofsY9vu72b8U+IHoVR7caTSB5j6+qg69qvLpREoiURUyyhRliFA7k4FYJA1WWtLjDRJUlyzypd8UwUVra1PWeQEM67f2CHc5B2Y7fHIxXM+tOTVd2uzA04qufL1XbeWuXYOHwCG3TSuSzEnLMx6s7dSf4ArnVsBGQUtRZSiJREoiURKIlESiJREoiURKIlEUTzLy5b8Qh8G4j1LkFSNmUjoUYbg/yaAxmFkEgyFy/j3s0vLQF7KU3kY/zMxAm+OmTZW9cHG2wyatLba1elk7rDnr4/yri025c0MnHEOevj6yo32bXLx8ZlieGWFpbcFkkBXzRtgMQeoxkBh8a8j7dPp3NNtdgiCJnXQ+g8Fi9u6VzcdJTBEgT2/xC69XzNQLCuuHxMWd1z5Tkkk4GBkqM+U+UbjB2FT07iq0BjD9/XU6qZlaoAGtP39nesdZbYES+IMoowxdj5ZdwTk7htOd8+6PTaUtuSDTw6nSBqPSfnzUhbXILI1PDePSfnzVcVjbzRrpVXjDORgkrqYsH6HByS4I6bkdDWrq9xSecRIdA3ZxlH0+RWDWr03mSQYHbGUfTzV8WEYKnGCNgdTZI64Y58w26HOK06eoQROWug+x3QtOmqEEfQfY7latLKFlV49xqDhgxOrClBliSSAp2HSt6las0lj9YiI0znTtW1SrVBLX9kRpnPmpCuVc61vnDk6LiIQvJLFJEG0PG2CNQ3BBGCuQD2O3UVabM2vW2e4mmAQYkH7++ChrUGVRDxK0DinI3ELYkx6LyPfoRHKBud1PlPTGxySRtXtLL2ut6gisMJ8R4j6jvVNX2Iw50zH3971ro4kofw5A8MndJVKH969RRuqVZuJjgQqatYV6WokcvuVmV0LjWJxS5aKJnRNZHb+8/AfCtHuIEhT29NtSoGuMBdM5D9nFtJFHd3Ukd60gDIFyYFGTsqnGv0OsdsYric8u1XpaFvToiGBdQRAAAAAAMADYADsBWqnVVESiJREoiURKIlESiJREoiURKIlESiJREoi0D2jqYr7hdyBt9Ie3YAkMROmF+BVSpOD3x+Yq9tUulsag4CfDNSUjDwoXjFxPZrEMSPLM0aQoHLEyLK7tnfZDFhSe2d9hmvK2VCnfVSymBAmcoyLQB34s16F91bT1oE4vy8WQNBudmo6XmZ4NK3EV4jKI/FjaKXLkLMrurDylS7RnOrB0H0Ge+psOtiIa1u+DlkJbA46B246rR17aEnDlMwY0zbAPYA7SddVk8G4zbyCAC7gIU2oCmdAdUSsjaUZgdyVxtviuC5t6zOkPRuzx54TvIIzAjLOc8lvUvaDsZa7M493EghbFYWE/mZssMP4WZmAUl5iNRQ5xpeNe+NHwBqtrV6GQGWmLqjPJuk8wTumeZWtSvRIGHlPVGeTdJ5gndrzK9t+Gz60ZgSqTFwpf7rQaCBgnpJk7noepOaPuaGEhupbExvD58su3lCPr0cJA1IjTfinyy7eSt2PDLlfD1ljp06vtM5UROrL13Jcq2f3BFbVbm2OLBGcxlvxAg9wkfRbVa9ucWEazGW/EDPcJH0VteFXQRV1MSEh6yZUuodZNZzq0sCuCu4wDjIxW5urUvJgau3ZwSCI3SM9ddN8rc3FsXEwNXbs4MERukZ666b5W1kgDc4Aqk1OSqFG8R5htbf8AtrmGPYkBpFBIH4Vzk/oK6aNlcVv9um49gPmtS4DUrWeL84WF0PCS2l4kMamWC3M2nfq2cY3A/arqx2HtIEvYejPMx5So3VWdq1S19m13cyh7SBuG256rPIZG/wCIRHJU4+6xznO/SvdWIuqVOK7w48hH34BV9e3o1j1mrG4vy1xGy3ntTLGOstufEA3bcp74GBnOMDI77VZNr8VVVtk76Z7j6qv2ec9Lw6fwS4azmkw6nytbuxAMm+Ps84DA9MbehiqBurV22lSqB0dUQRoeP7r6CRwQCCCCMgjcEHuDUa7VVREoiURKIlESiJREoiURKIlESiJREoiURKItJ9sEP/sxpdIP0eaGbfqNEi50Hs2CR26mo6zOkpuZxBHyWQYKjuTEHEuJS8ROTBbAwWuT5WY/2sqj9QoboR8RtVbC2ebO26w6zsz9B3eZK3qvxFdHq5UaheIco2M5Yy2Vu7OMMxiTWdse+BqzjvmiKCm9ltjg+Ebi3OcqYZ5F0HOcopJUb/CoX29J842gzxAKzJCsf4sR/rbiv/Nf9FQf02z/ALLP8R6LON3FP8WI/wBbcV/5r/op/TbP+yz/ABHomN3FP8WI/wBbcV/5r/op/TbP+yz/ABHomN3FXYPZbaf5+a7uiWBJnuHbIGPKwXSCu3cdzU1O1oU/gY0dgAWC4lSthyDw2A5SxgzkHLIHII6FdedJ37Y7elTrC2GOJV91QM+gA/pRFXREoi17mPkmxv8Ae4tkZsY1jyvjOca1wTv6+p9aIs7lvgiWNsltG8jpHnSZG1MASSBn0GcAegoik6IlESiJREoiURKIlESiJREoiURKIlESiJRFhca4al1bS28mdE0bIxGMgMCMrkEah1HxAoit8v8ABorK2jtoRhIlwM9T6sx/ETkn86IpGiJREoiURKIlESiJREoiURKIlESiJREoiURKIlESiJR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79747814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A25521-AD5E-5D3E-8B43-B4008DB783A8}"/>
              </a:ext>
            </a:extLst>
          </p:cNvPr>
          <p:cNvSpPr>
            <a:spLocks noGrp="1"/>
          </p:cNvSpPr>
          <p:nvPr>
            <p:ph type="title"/>
          </p:nvPr>
        </p:nvSpPr>
        <p:spPr/>
        <p:txBody>
          <a:bodyPr/>
          <a:lstStyle/>
          <a:p>
            <a:r>
              <a:rPr lang="en-CA" dirty="0"/>
              <a:t>Types of interventions </a:t>
            </a:r>
          </a:p>
        </p:txBody>
      </p:sp>
      <p:sp>
        <p:nvSpPr>
          <p:cNvPr id="5" name="Content Placeholder 4">
            <a:extLst>
              <a:ext uri="{FF2B5EF4-FFF2-40B4-BE49-F238E27FC236}">
                <a16:creationId xmlns:a16="http://schemas.microsoft.com/office/drawing/2014/main" id="{F0CA37FF-A1CE-53E6-353B-CFCB7B655A92}"/>
              </a:ext>
            </a:extLst>
          </p:cNvPr>
          <p:cNvSpPr>
            <a:spLocks noGrp="1"/>
          </p:cNvSpPr>
          <p:nvPr>
            <p:ph idx="1"/>
          </p:nvPr>
        </p:nvSpPr>
        <p:spPr/>
        <p:txBody>
          <a:bodyPr/>
          <a:lstStyle/>
          <a:p>
            <a:r>
              <a:rPr lang="en-CA" dirty="0"/>
              <a:t>Crisis intervention </a:t>
            </a:r>
          </a:p>
          <a:p>
            <a:r>
              <a:rPr lang="en-CA" dirty="0"/>
              <a:t>Behaviour intervention plan</a:t>
            </a:r>
          </a:p>
          <a:p>
            <a:r>
              <a:rPr lang="en-CA" dirty="0"/>
              <a:t>Preventative intervention plan</a:t>
            </a:r>
          </a:p>
          <a:p>
            <a:r>
              <a:rPr lang="en-CA" dirty="0"/>
              <a:t>Rehabilitative plan </a:t>
            </a:r>
          </a:p>
        </p:txBody>
      </p:sp>
    </p:spTree>
    <p:extLst>
      <p:ext uri="{BB962C8B-B14F-4D97-AF65-F5344CB8AC3E}">
        <p14:creationId xmlns:p14="http://schemas.microsoft.com/office/powerpoint/2010/main" val="554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1D97-C48A-4570-B00B-E0AAE0A059D8}"/>
              </a:ext>
            </a:extLst>
          </p:cNvPr>
          <p:cNvSpPr>
            <a:spLocks noGrp="1"/>
          </p:cNvSpPr>
          <p:nvPr>
            <p:ph type="title"/>
          </p:nvPr>
        </p:nvSpPr>
        <p:spPr>
          <a:xfrm>
            <a:off x="625276" y="932962"/>
            <a:ext cx="10950591" cy="886314"/>
          </a:xfrm>
        </p:spPr>
        <p:txBody>
          <a:bodyPr anchor="b">
            <a:normAutofit/>
          </a:bodyPr>
          <a:lstStyle/>
          <a:p>
            <a:r>
              <a:rPr lang="en-US" sz="4000" dirty="0"/>
              <a:t>                SET Intervention plan:</a:t>
            </a:r>
            <a:endParaRPr lang="en-CA" sz="4000" dirty="0"/>
          </a:p>
        </p:txBody>
      </p:sp>
      <p:sp>
        <p:nvSpPr>
          <p:cNvPr id="3" name="Content Placeholder 2">
            <a:extLst>
              <a:ext uri="{FF2B5EF4-FFF2-40B4-BE49-F238E27FC236}">
                <a16:creationId xmlns:a16="http://schemas.microsoft.com/office/drawing/2014/main" id="{D84AC488-63D7-4026-981F-962B52F32736}"/>
              </a:ext>
            </a:extLst>
          </p:cNvPr>
          <p:cNvSpPr>
            <a:spLocks noGrp="1"/>
          </p:cNvSpPr>
          <p:nvPr>
            <p:ph idx="1"/>
          </p:nvPr>
        </p:nvSpPr>
        <p:spPr>
          <a:xfrm>
            <a:off x="6688182" y="1417320"/>
            <a:ext cx="4887685" cy="5202555"/>
          </a:xfrm>
        </p:spPr>
        <p:txBody>
          <a:bodyPr anchor="t">
            <a:normAutofit/>
          </a:bodyPr>
          <a:lstStyle/>
          <a:p>
            <a:endParaRPr lang="en-US" sz="2200" dirty="0"/>
          </a:p>
          <a:p>
            <a:pPr marL="0" indent="0">
              <a:buNone/>
            </a:pPr>
            <a:endParaRPr lang="en-US" sz="2200" dirty="0"/>
          </a:p>
          <a:p>
            <a:pPr marL="0" indent="0">
              <a:buNone/>
            </a:pPr>
            <a:r>
              <a:rPr lang="en-US" sz="2400" b="1" dirty="0"/>
              <a:t>What it is not:</a:t>
            </a:r>
          </a:p>
          <a:p>
            <a:pPr marL="0" indent="0">
              <a:buNone/>
            </a:pPr>
            <a:endParaRPr lang="en-US" sz="2400" b="1" dirty="0"/>
          </a:p>
          <a:p>
            <a:r>
              <a:rPr lang="en-US" sz="2400" dirty="0"/>
              <a:t>A tool like a visual schedule or a reinforcement schedule</a:t>
            </a:r>
          </a:p>
          <a:p>
            <a:r>
              <a:rPr lang="en-US" sz="2400" dirty="0"/>
              <a:t>It is not academic (IEP)</a:t>
            </a:r>
          </a:p>
          <a:p>
            <a:r>
              <a:rPr lang="en-US" sz="2400" dirty="0"/>
              <a:t>Not a crisis or </a:t>
            </a:r>
            <a:r>
              <a:rPr lang="en-US" sz="2400" dirty="0" err="1"/>
              <a:t>behaviour</a:t>
            </a:r>
            <a:r>
              <a:rPr lang="en-US" sz="2400" dirty="0"/>
              <a:t> plan</a:t>
            </a:r>
          </a:p>
          <a:p>
            <a:endParaRPr lang="en-US" sz="1000" dirty="0"/>
          </a:p>
          <a:p>
            <a:endParaRPr lang="en-US" sz="1000" dirty="0"/>
          </a:p>
          <a:p>
            <a:pPr marL="0" indent="0">
              <a:buNone/>
            </a:pPr>
            <a:r>
              <a:rPr lang="en-US" sz="1000" dirty="0"/>
              <a:t> </a:t>
            </a:r>
            <a:endParaRPr lang="en-CA" sz="1000" dirty="0"/>
          </a:p>
        </p:txBody>
      </p:sp>
      <p:sp>
        <p:nvSpPr>
          <p:cNvPr id="4" name="Rectangle 3">
            <a:extLst>
              <a:ext uri="{FF2B5EF4-FFF2-40B4-BE49-F238E27FC236}">
                <a16:creationId xmlns:a16="http://schemas.microsoft.com/office/drawing/2014/main" id="{8411D4EE-921D-4BE3-AB8A-FBE345901A62}"/>
              </a:ext>
            </a:extLst>
          </p:cNvPr>
          <p:cNvSpPr/>
          <p:nvPr/>
        </p:nvSpPr>
        <p:spPr>
          <a:xfrm>
            <a:off x="625276" y="2000161"/>
            <a:ext cx="5492059" cy="4001095"/>
          </a:xfrm>
          <a:prstGeom prst="rect">
            <a:avLst/>
          </a:prstGeom>
        </p:spPr>
        <p:txBody>
          <a:bodyPr wrap="square">
            <a:spAutoFit/>
          </a:bodyPr>
          <a:lstStyle/>
          <a:p>
            <a:r>
              <a:rPr lang="en-US" sz="3600" b="1" dirty="0"/>
              <a:t>What it is:</a:t>
            </a:r>
          </a:p>
          <a:p>
            <a:endParaRPr lang="en-US" sz="3600" b="1" dirty="0"/>
          </a:p>
          <a:p>
            <a:r>
              <a:rPr lang="en-US" sz="2600" dirty="0"/>
              <a:t>Pre-determined, INDIVIDUALIZED plan </a:t>
            </a:r>
          </a:p>
          <a:p>
            <a:endParaRPr lang="en-US" sz="2600" dirty="0"/>
          </a:p>
          <a:p>
            <a:r>
              <a:rPr lang="en-US" sz="2600" dirty="0"/>
              <a:t>SET/agency domain</a:t>
            </a:r>
          </a:p>
          <a:p>
            <a:endParaRPr lang="en-US" sz="2600" dirty="0"/>
          </a:p>
          <a:p>
            <a:r>
              <a:rPr lang="en-US" sz="2600" dirty="0"/>
              <a:t>Done over at least 3 months – to a year</a:t>
            </a:r>
          </a:p>
        </p:txBody>
      </p:sp>
    </p:spTree>
    <p:extLst>
      <p:ext uri="{BB962C8B-B14F-4D97-AF65-F5344CB8AC3E}">
        <p14:creationId xmlns:p14="http://schemas.microsoft.com/office/powerpoint/2010/main" val="1401366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422E-22EA-BC6F-56F2-F61CC3CD611B}"/>
              </a:ext>
            </a:extLst>
          </p:cNvPr>
          <p:cNvSpPr>
            <a:spLocks noGrp="1"/>
          </p:cNvSpPr>
          <p:nvPr>
            <p:ph type="title"/>
          </p:nvPr>
        </p:nvSpPr>
        <p:spPr/>
        <p:txBody>
          <a:bodyPr/>
          <a:lstStyle/>
          <a:p>
            <a:r>
              <a:rPr lang="en-CA" dirty="0"/>
              <a:t>Interventions and mandate of the SET</a:t>
            </a:r>
          </a:p>
        </p:txBody>
      </p:sp>
      <p:sp>
        <p:nvSpPr>
          <p:cNvPr id="3" name="Content Placeholder 2">
            <a:extLst>
              <a:ext uri="{FF2B5EF4-FFF2-40B4-BE49-F238E27FC236}">
                <a16:creationId xmlns:a16="http://schemas.microsoft.com/office/drawing/2014/main" id="{6A06DD09-9403-44F1-B098-CEDD64829134}"/>
              </a:ext>
            </a:extLst>
          </p:cNvPr>
          <p:cNvSpPr>
            <a:spLocks noGrp="1"/>
          </p:cNvSpPr>
          <p:nvPr>
            <p:ph idx="1"/>
          </p:nvPr>
        </p:nvSpPr>
        <p:spPr/>
        <p:txBody>
          <a:bodyPr/>
          <a:lstStyle/>
          <a:p>
            <a:r>
              <a:rPr lang="en-CA" dirty="0"/>
              <a:t>Some intervention plans are created by other professionals and can implemented by the SET:</a:t>
            </a:r>
          </a:p>
          <a:p>
            <a:pPr marL="0" indent="0">
              <a:buNone/>
            </a:pPr>
            <a:r>
              <a:rPr lang="en-CA" dirty="0"/>
              <a:t>For example:</a:t>
            </a:r>
          </a:p>
          <a:p>
            <a:r>
              <a:rPr lang="en-CA" dirty="0"/>
              <a:t>Speech and </a:t>
            </a:r>
            <a:r>
              <a:rPr lang="en-CA"/>
              <a:t>language interventions </a:t>
            </a:r>
            <a:r>
              <a:rPr lang="en-CA" dirty="0"/>
              <a:t>(can only be created by the SLP)</a:t>
            </a:r>
          </a:p>
          <a:p>
            <a:r>
              <a:rPr lang="en-CA" dirty="0"/>
              <a:t>Motor planning / motor skills / sensory processing (can only be created by the PT, OT or Kinesiologist)</a:t>
            </a:r>
          </a:p>
          <a:p>
            <a:r>
              <a:rPr lang="en-CA" dirty="0"/>
              <a:t>Sexual (can only be created by the Sexologist)</a:t>
            </a:r>
          </a:p>
          <a:p>
            <a:endParaRPr lang="en-CA" dirty="0"/>
          </a:p>
        </p:txBody>
      </p:sp>
    </p:spTree>
    <p:extLst>
      <p:ext uri="{BB962C8B-B14F-4D97-AF65-F5344CB8AC3E}">
        <p14:creationId xmlns:p14="http://schemas.microsoft.com/office/powerpoint/2010/main" val="594523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EC7A-9DC5-293F-FB9D-67500F3AB725}"/>
              </a:ext>
            </a:extLst>
          </p:cNvPr>
          <p:cNvSpPr>
            <a:spLocks noGrp="1"/>
          </p:cNvSpPr>
          <p:nvPr>
            <p:ph type="title"/>
          </p:nvPr>
        </p:nvSpPr>
        <p:spPr/>
        <p:txBody>
          <a:bodyPr/>
          <a:lstStyle/>
          <a:p>
            <a:r>
              <a:rPr lang="en-CA" dirty="0"/>
              <a:t>The SET interventions </a:t>
            </a:r>
          </a:p>
        </p:txBody>
      </p:sp>
      <p:sp>
        <p:nvSpPr>
          <p:cNvPr id="3" name="Content Placeholder 2">
            <a:extLst>
              <a:ext uri="{FF2B5EF4-FFF2-40B4-BE49-F238E27FC236}">
                <a16:creationId xmlns:a16="http://schemas.microsoft.com/office/drawing/2014/main" id="{61444302-1AFB-B2CF-B436-4C785F211CD8}"/>
              </a:ext>
            </a:extLst>
          </p:cNvPr>
          <p:cNvSpPr>
            <a:spLocks noGrp="1"/>
          </p:cNvSpPr>
          <p:nvPr>
            <p:ph idx="1"/>
          </p:nvPr>
        </p:nvSpPr>
        <p:spPr/>
        <p:txBody>
          <a:bodyPr/>
          <a:lstStyle/>
          <a:p>
            <a:r>
              <a:rPr lang="en-CA" dirty="0"/>
              <a:t>Social abilities </a:t>
            </a:r>
          </a:p>
          <a:p>
            <a:r>
              <a:rPr lang="en-CA" dirty="0"/>
              <a:t>Affective / emotional skills</a:t>
            </a:r>
          </a:p>
          <a:p>
            <a:r>
              <a:rPr lang="en-CA" dirty="0"/>
              <a:t>Cognitive / executive function skills </a:t>
            </a:r>
          </a:p>
          <a:p>
            <a:r>
              <a:rPr lang="en-CA" dirty="0"/>
              <a:t>Practical: ADLs/ IADLs</a:t>
            </a:r>
          </a:p>
        </p:txBody>
      </p:sp>
    </p:spTree>
    <p:extLst>
      <p:ext uri="{BB962C8B-B14F-4D97-AF65-F5344CB8AC3E}">
        <p14:creationId xmlns:p14="http://schemas.microsoft.com/office/powerpoint/2010/main" val="340077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26A1-222E-DE1A-BB85-A2DBE8522886}"/>
              </a:ext>
            </a:extLst>
          </p:cNvPr>
          <p:cNvSpPr>
            <a:spLocks noGrp="1"/>
          </p:cNvSpPr>
          <p:nvPr>
            <p:ph type="title"/>
          </p:nvPr>
        </p:nvSpPr>
        <p:spPr/>
        <p:txBody>
          <a:bodyPr/>
          <a:lstStyle/>
          <a:p>
            <a:r>
              <a:rPr lang="en-CA" dirty="0"/>
              <a:t>Resources to help with this competency </a:t>
            </a:r>
          </a:p>
        </p:txBody>
      </p:sp>
      <p:sp>
        <p:nvSpPr>
          <p:cNvPr id="3" name="Content Placeholder 2">
            <a:extLst>
              <a:ext uri="{FF2B5EF4-FFF2-40B4-BE49-F238E27FC236}">
                <a16:creationId xmlns:a16="http://schemas.microsoft.com/office/drawing/2014/main" id="{AD3CEC89-4E8C-22B2-16FE-C5EC9D719224}"/>
              </a:ext>
            </a:extLst>
          </p:cNvPr>
          <p:cNvSpPr>
            <a:spLocks noGrp="1"/>
          </p:cNvSpPr>
          <p:nvPr>
            <p:ph idx="1"/>
          </p:nvPr>
        </p:nvSpPr>
        <p:spPr/>
        <p:txBody>
          <a:bodyPr/>
          <a:lstStyle/>
          <a:p>
            <a:r>
              <a:rPr lang="en-CA" dirty="0">
                <a:hlinkClick r:id="rId2"/>
              </a:rPr>
              <a:t>http://www.youtube.com/watch?v=YsD7G9Pc__o</a:t>
            </a:r>
            <a:endParaRPr lang="en-CA" dirty="0">
              <a:hlinkClick r:id="rId3"/>
            </a:endParaRPr>
          </a:p>
          <a:p>
            <a:r>
              <a:rPr lang="en-CA" dirty="0">
                <a:hlinkClick r:id="rId3"/>
              </a:rPr>
              <a:t>https://www.youtube.com/watch?v=zLNr-2k9NjQ</a:t>
            </a:r>
            <a:endParaRPr lang="en-CA" dirty="0"/>
          </a:p>
          <a:p>
            <a:endParaRPr lang="en-CA" dirty="0"/>
          </a:p>
        </p:txBody>
      </p:sp>
    </p:spTree>
    <p:extLst>
      <p:ext uri="{BB962C8B-B14F-4D97-AF65-F5344CB8AC3E}">
        <p14:creationId xmlns:p14="http://schemas.microsoft.com/office/powerpoint/2010/main" val="355118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7267" y="93133"/>
            <a:ext cx="10634133" cy="6432530"/>
          </a:xfrm>
          <a:prstGeom prst="rect">
            <a:avLst/>
          </a:prstGeom>
          <a:solidFill>
            <a:schemeClr val="bg1"/>
          </a:solidFill>
        </p:spPr>
        <p:txBody>
          <a:bodyPr wrap="square" rtlCol="0">
            <a:spAutoFit/>
          </a:bodyPr>
          <a:lstStyle/>
          <a:p>
            <a:r>
              <a:rPr lang="en-CA" sz="4000" b="1" dirty="0">
                <a:solidFill>
                  <a:srgbClr val="C00000"/>
                </a:solidFill>
              </a:rPr>
              <a:t>THE INTERVENTION PLAN</a:t>
            </a:r>
          </a:p>
          <a:p>
            <a:endParaRPr lang="en-CA" dirty="0"/>
          </a:p>
          <a:p>
            <a:r>
              <a:rPr lang="en-US" sz="3200" dirty="0">
                <a:latin typeface="+mj-lt"/>
              </a:rPr>
              <a:t>An effective intervention plan involves a number of steps. </a:t>
            </a:r>
            <a:r>
              <a:rPr lang="en-US" sz="3200" b="1" dirty="0"/>
              <a:t>OADIE</a:t>
            </a:r>
            <a:r>
              <a:rPr lang="en-US" sz="3200" dirty="0">
                <a:latin typeface="+mj-lt"/>
              </a:rPr>
              <a:t> is one effective model that may be used for therapeutic intervention plans.</a:t>
            </a:r>
          </a:p>
          <a:p>
            <a:endParaRPr lang="en-US" sz="1600" dirty="0">
              <a:latin typeface="+mj-lt"/>
            </a:endParaRPr>
          </a:p>
          <a:p>
            <a:r>
              <a:rPr lang="en-US" sz="3200" b="1" dirty="0">
                <a:solidFill>
                  <a:schemeClr val="accent2">
                    <a:lumMod val="75000"/>
                  </a:schemeClr>
                </a:solidFill>
              </a:rPr>
              <a:t>O:</a:t>
            </a:r>
            <a:r>
              <a:rPr lang="en-US" sz="3200" b="1" dirty="0">
                <a:latin typeface="+mj-lt"/>
              </a:rPr>
              <a:t> </a:t>
            </a:r>
            <a:r>
              <a:rPr lang="en-US" sz="3200" b="1" dirty="0"/>
              <a:t>Observe</a:t>
            </a:r>
            <a:r>
              <a:rPr lang="en-US" sz="3200" b="1" dirty="0">
                <a:latin typeface="+mj-lt"/>
              </a:rPr>
              <a:t> </a:t>
            </a:r>
            <a:r>
              <a:rPr lang="en-US" sz="3200" dirty="0">
                <a:latin typeface="+mj-lt"/>
              </a:rPr>
              <a:t>(gather information)</a:t>
            </a:r>
          </a:p>
          <a:p>
            <a:r>
              <a:rPr lang="en-US" sz="3200" b="1" dirty="0">
                <a:solidFill>
                  <a:schemeClr val="accent2">
                    <a:lumMod val="75000"/>
                  </a:schemeClr>
                </a:solidFill>
              </a:rPr>
              <a:t>A:</a:t>
            </a:r>
            <a:r>
              <a:rPr lang="en-US" sz="3200" b="1" dirty="0"/>
              <a:t> Assess and analyze </a:t>
            </a:r>
            <a:r>
              <a:rPr lang="en-US" sz="3200" dirty="0">
                <a:latin typeface="+mj-lt"/>
              </a:rPr>
              <a:t>(assess the data to determine the function, identify needs)</a:t>
            </a:r>
          </a:p>
          <a:p>
            <a:r>
              <a:rPr lang="en-US" sz="3200" b="1" dirty="0">
                <a:solidFill>
                  <a:schemeClr val="accent2">
                    <a:lumMod val="75000"/>
                  </a:schemeClr>
                </a:solidFill>
              </a:rPr>
              <a:t>D:</a:t>
            </a:r>
            <a:r>
              <a:rPr lang="en-US" sz="3200" b="1" dirty="0"/>
              <a:t> Develop and design </a:t>
            </a:r>
            <a:r>
              <a:rPr lang="en-US" sz="3200" dirty="0">
                <a:latin typeface="+mj-lt"/>
              </a:rPr>
              <a:t>(identify goals, method/ activities and tools)</a:t>
            </a:r>
          </a:p>
          <a:p>
            <a:r>
              <a:rPr lang="en-US" sz="3200" b="1" dirty="0">
                <a:solidFill>
                  <a:schemeClr val="accent2">
                    <a:lumMod val="75000"/>
                  </a:schemeClr>
                </a:solidFill>
              </a:rPr>
              <a:t>I:</a:t>
            </a:r>
            <a:r>
              <a:rPr lang="en-US" sz="3200" b="1" dirty="0"/>
              <a:t> Implement </a:t>
            </a:r>
            <a:r>
              <a:rPr lang="en-US" sz="3200" dirty="0">
                <a:latin typeface="+mj-lt"/>
              </a:rPr>
              <a:t>(put the plan into action)</a:t>
            </a:r>
          </a:p>
          <a:p>
            <a:r>
              <a:rPr lang="en-US" sz="3200" b="1" dirty="0">
                <a:solidFill>
                  <a:schemeClr val="accent2">
                    <a:lumMod val="75000"/>
                  </a:schemeClr>
                </a:solidFill>
              </a:rPr>
              <a:t>E:</a:t>
            </a:r>
            <a:r>
              <a:rPr lang="en-US" sz="3200" b="1" dirty="0"/>
              <a:t> Evaluate and reflect </a:t>
            </a:r>
            <a:r>
              <a:rPr lang="en-US" sz="3200" dirty="0">
                <a:latin typeface="+mj-lt"/>
              </a:rPr>
              <a:t>(how did it go?)</a:t>
            </a:r>
          </a:p>
          <a:p>
            <a:endParaRPr lang="en-US" b="1" dirty="0"/>
          </a:p>
        </p:txBody>
      </p:sp>
      <p:pic>
        <p:nvPicPr>
          <p:cNvPr id="14338" name="Picture 2" descr="http://www.clker.com/cliparts/v/f/B/n/W/M/rainbow-circular-arrows-hi.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024533" y="1537449"/>
            <a:ext cx="1755775" cy="169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36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90E8-8460-8733-A184-6A0D3EF53A20}"/>
              </a:ext>
            </a:extLst>
          </p:cNvPr>
          <p:cNvSpPr>
            <a:spLocks noGrp="1"/>
          </p:cNvSpPr>
          <p:nvPr>
            <p:ph type="title"/>
          </p:nvPr>
        </p:nvSpPr>
        <p:spPr>
          <a:xfrm>
            <a:off x="2436677" y="5535678"/>
            <a:ext cx="8412834" cy="758305"/>
          </a:xfrm>
        </p:spPr>
        <p:txBody>
          <a:bodyPr anchor="ctr">
            <a:normAutofit/>
          </a:bodyPr>
          <a:lstStyle/>
          <a:p>
            <a:r>
              <a:rPr lang="en-CA" sz="3200"/>
              <a:t>OADIE steps: holding the whole plan together</a:t>
            </a:r>
            <a:endParaRPr lang="en-CA" sz="3200" dirty="0"/>
          </a:p>
        </p:txBody>
      </p:sp>
      <p:grpSp>
        <p:nvGrpSpPr>
          <p:cNvPr id="16" name="Group 15">
            <a:extLst>
              <a:ext uri="{FF2B5EF4-FFF2-40B4-BE49-F238E27FC236}">
                <a16:creationId xmlns:a16="http://schemas.microsoft.com/office/drawing/2014/main" id="{8FD64966-52D2-63CE-269D-244533B4BB69}"/>
              </a:ext>
            </a:extLst>
          </p:cNvPr>
          <p:cNvGrpSpPr/>
          <p:nvPr/>
        </p:nvGrpSpPr>
        <p:grpSpPr>
          <a:xfrm>
            <a:off x="813908" y="862908"/>
            <a:ext cx="10778651" cy="1929719"/>
            <a:chOff x="813909" y="1333279"/>
            <a:chExt cx="10778651" cy="1929719"/>
          </a:xfrm>
        </p:grpSpPr>
        <p:cxnSp>
          <p:nvCxnSpPr>
            <p:cNvPr id="5" name="Straight Arrow Connector 4">
              <a:extLst>
                <a:ext uri="{FF2B5EF4-FFF2-40B4-BE49-F238E27FC236}">
                  <a16:creationId xmlns:a16="http://schemas.microsoft.com/office/drawing/2014/main" id="{F508AE5D-EA26-2CCF-C853-324598AF85F0}"/>
                </a:ext>
              </a:extLst>
            </p:cNvPr>
            <p:cNvCxnSpPr>
              <a:cxnSpLocks/>
              <a:endCxn id="12" idx="2"/>
            </p:cNvCxnSpPr>
            <p:nvPr/>
          </p:nvCxnSpPr>
          <p:spPr>
            <a:xfrm flipV="1">
              <a:off x="2379255" y="1953368"/>
              <a:ext cx="7382323" cy="20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9CD62F2-A15E-C80F-8067-84596521BE40}"/>
                </a:ext>
              </a:extLst>
            </p:cNvPr>
            <p:cNvSpPr/>
            <p:nvPr/>
          </p:nvSpPr>
          <p:spPr>
            <a:xfrm>
              <a:off x="813909" y="1333280"/>
              <a:ext cx="1712568" cy="12401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5256">
                <a:spcAft>
                  <a:spcPts val="600"/>
                </a:spcAft>
              </a:pPr>
              <a:r>
                <a:rPr lang="en-CA" sz="1782" kern="1200" dirty="0">
                  <a:ln w="0"/>
                  <a:solidFill>
                    <a:schemeClr val="bg1"/>
                  </a:solidFill>
                  <a:effectLst>
                    <a:outerShdw blurRad="38100" dist="19050" dir="2700000" algn="tl" rotWithShape="0">
                      <a:schemeClr val="dk1">
                        <a:alpha val="40000"/>
                      </a:schemeClr>
                    </a:outerShdw>
                  </a:effectLst>
                  <a:latin typeface="+mn-lt"/>
                  <a:ea typeface="+mn-ea"/>
                  <a:cs typeface="+mn-cs"/>
                </a:rPr>
                <a:t>OBSERVE</a:t>
              </a:r>
              <a:endParaRPr lang="en-CA" dirty="0">
                <a:ln w="0"/>
                <a:solidFill>
                  <a:schemeClr val="bg1"/>
                </a:solidFill>
                <a:effectLst>
                  <a:outerShdw blurRad="38100" dist="19050" dir="2700000" algn="tl" rotWithShape="0">
                    <a:schemeClr val="dk1">
                      <a:alpha val="40000"/>
                    </a:schemeClr>
                  </a:outerShdw>
                </a:effectLst>
              </a:endParaRPr>
            </a:p>
          </p:txBody>
        </p:sp>
        <p:sp>
          <p:nvSpPr>
            <p:cNvPr id="7" name="Oval 6">
              <a:extLst>
                <a:ext uri="{FF2B5EF4-FFF2-40B4-BE49-F238E27FC236}">
                  <a16:creationId xmlns:a16="http://schemas.microsoft.com/office/drawing/2014/main" id="{4EB09719-9B1C-5993-D841-10C0F3DB800A}"/>
                </a:ext>
              </a:extLst>
            </p:cNvPr>
            <p:cNvSpPr/>
            <p:nvPr/>
          </p:nvSpPr>
          <p:spPr>
            <a:xfrm>
              <a:off x="1872666" y="2052786"/>
              <a:ext cx="1712568" cy="6398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5256">
                <a:spcAft>
                  <a:spcPts val="600"/>
                </a:spcAft>
              </a:pPr>
              <a:r>
                <a:rPr lang="en-CA" sz="1782" kern="1200" dirty="0">
                  <a:solidFill>
                    <a:schemeClr val="bg1"/>
                  </a:solidFill>
                  <a:latin typeface="+mn-lt"/>
                  <a:ea typeface="+mn-ea"/>
                  <a:cs typeface="+mn-cs"/>
                </a:rPr>
                <a:t>ANALYZE</a:t>
              </a:r>
              <a:endParaRPr lang="en-CA" dirty="0">
                <a:solidFill>
                  <a:schemeClr val="bg1"/>
                </a:solidFill>
              </a:endParaRPr>
            </a:p>
          </p:txBody>
        </p:sp>
        <p:sp>
          <p:nvSpPr>
            <p:cNvPr id="9" name="Oval 8">
              <a:extLst>
                <a:ext uri="{FF2B5EF4-FFF2-40B4-BE49-F238E27FC236}">
                  <a16:creationId xmlns:a16="http://schemas.microsoft.com/office/drawing/2014/main" id="{E6B495AB-8085-F291-7005-9A9835FC9F4E}"/>
                </a:ext>
              </a:extLst>
            </p:cNvPr>
            <p:cNvSpPr/>
            <p:nvPr/>
          </p:nvSpPr>
          <p:spPr>
            <a:xfrm>
              <a:off x="4498694" y="2122325"/>
              <a:ext cx="5454158" cy="11406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5256">
                <a:spcAft>
                  <a:spcPts val="600"/>
                </a:spcAft>
              </a:pPr>
              <a:r>
                <a:rPr lang="en-CA" sz="3168" kern="1200" dirty="0">
                  <a:solidFill>
                    <a:schemeClr val="bg1"/>
                  </a:solidFill>
                  <a:latin typeface="+mn-lt"/>
                  <a:ea typeface="+mn-ea"/>
                  <a:cs typeface="+mn-cs"/>
                </a:rPr>
                <a:t>IMPLEMENT</a:t>
              </a:r>
              <a:endParaRPr lang="en-CA" sz="3200" dirty="0">
                <a:solidFill>
                  <a:schemeClr val="bg1"/>
                </a:solidFill>
              </a:endParaRPr>
            </a:p>
          </p:txBody>
        </p:sp>
        <p:sp>
          <p:nvSpPr>
            <p:cNvPr id="11" name="Oval 10">
              <a:extLst>
                <a:ext uri="{FF2B5EF4-FFF2-40B4-BE49-F238E27FC236}">
                  <a16:creationId xmlns:a16="http://schemas.microsoft.com/office/drawing/2014/main" id="{4012792C-B129-7F57-D7F6-FEE43AF96054}"/>
                </a:ext>
              </a:extLst>
            </p:cNvPr>
            <p:cNvSpPr/>
            <p:nvPr/>
          </p:nvSpPr>
          <p:spPr>
            <a:xfrm>
              <a:off x="3144719" y="2351863"/>
              <a:ext cx="1499271" cy="607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5256">
                <a:spcAft>
                  <a:spcPts val="600"/>
                </a:spcAft>
              </a:pPr>
              <a:r>
                <a:rPr lang="en-CA" sz="1782" kern="1200" dirty="0">
                  <a:solidFill>
                    <a:schemeClr val="bg1"/>
                  </a:solidFill>
                  <a:latin typeface="+mn-lt"/>
                  <a:ea typeface="+mn-ea"/>
                  <a:cs typeface="+mn-cs"/>
                </a:rPr>
                <a:t>DESIGN</a:t>
              </a:r>
              <a:endParaRPr lang="en-CA" dirty="0">
                <a:solidFill>
                  <a:schemeClr val="bg1"/>
                </a:solidFill>
              </a:endParaRPr>
            </a:p>
          </p:txBody>
        </p:sp>
        <p:sp>
          <p:nvSpPr>
            <p:cNvPr id="12" name="Oval 11">
              <a:extLst>
                <a:ext uri="{FF2B5EF4-FFF2-40B4-BE49-F238E27FC236}">
                  <a16:creationId xmlns:a16="http://schemas.microsoft.com/office/drawing/2014/main" id="{66F9A28B-9B3B-A85C-6280-52CB480B6F10}"/>
                </a:ext>
              </a:extLst>
            </p:cNvPr>
            <p:cNvSpPr/>
            <p:nvPr/>
          </p:nvSpPr>
          <p:spPr>
            <a:xfrm>
              <a:off x="9761578" y="1333279"/>
              <a:ext cx="1830982" cy="12401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5256">
                <a:spcAft>
                  <a:spcPts val="600"/>
                </a:spcAft>
              </a:pPr>
              <a:r>
                <a:rPr lang="en-CA" sz="1782" kern="1200" dirty="0">
                  <a:solidFill>
                    <a:schemeClr val="bg1"/>
                  </a:solidFill>
                  <a:latin typeface="+mn-lt"/>
                  <a:ea typeface="+mn-ea"/>
                  <a:cs typeface="+mn-cs"/>
                </a:rPr>
                <a:t>EVALUATE</a:t>
              </a:r>
              <a:endParaRPr lang="en-CA" dirty="0">
                <a:solidFill>
                  <a:schemeClr val="bg1"/>
                </a:solidFill>
              </a:endParaRPr>
            </a:p>
          </p:txBody>
        </p:sp>
      </p:grpSp>
      <p:pic>
        <p:nvPicPr>
          <p:cNvPr id="8" name="Picture 2" descr="http://www.clker.com/cliparts/v/f/B/n/W/M/rainbow-circular-arrows-hi.png">
            <a:extLst>
              <a:ext uri="{FF2B5EF4-FFF2-40B4-BE49-F238E27FC236}">
                <a16:creationId xmlns:a16="http://schemas.microsoft.com/office/drawing/2014/main" id="{D40F9057-B6AE-DCE4-5EDA-6E59C20DBAC0}"/>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val="0"/>
              </a:ext>
            </a:extLst>
          </a:blip>
          <a:stretch>
            <a:fillRect/>
          </a:stretch>
        </p:blipFill>
        <p:spPr bwMode="auto">
          <a:xfrm>
            <a:off x="1502358" y="5535678"/>
            <a:ext cx="934319" cy="90161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317B8AB4-4357-D9A2-184F-8EC7558610CC}"/>
              </a:ext>
            </a:extLst>
          </p:cNvPr>
          <p:cNvGrpSpPr/>
          <p:nvPr/>
        </p:nvGrpSpPr>
        <p:grpSpPr>
          <a:xfrm>
            <a:off x="383177" y="3285460"/>
            <a:ext cx="11504023" cy="1757385"/>
            <a:chOff x="758457" y="3492536"/>
            <a:chExt cx="9003120" cy="1757385"/>
          </a:xfrm>
        </p:grpSpPr>
        <p:sp>
          <p:nvSpPr>
            <p:cNvPr id="3" name="TextBox 2">
              <a:extLst>
                <a:ext uri="{FF2B5EF4-FFF2-40B4-BE49-F238E27FC236}">
                  <a16:creationId xmlns:a16="http://schemas.microsoft.com/office/drawing/2014/main" id="{A0C20F85-23AD-628D-0AA4-5852ED31335D}"/>
                </a:ext>
              </a:extLst>
            </p:cNvPr>
            <p:cNvSpPr txBox="1"/>
            <p:nvPr/>
          </p:nvSpPr>
          <p:spPr>
            <a:xfrm>
              <a:off x="758457" y="3492536"/>
              <a:ext cx="3876086" cy="369332"/>
            </a:xfrm>
            <a:prstGeom prst="rect">
              <a:avLst/>
            </a:prstGeom>
            <a:noFill/>
          </p:spPr>
          <p:txBody>
            <a:bodyPr wrap="square" rtlCol="0">
              <a:spAutoFit/>
            </a:bodyPr>
            <a:lstStyle/>
            <a:p>
              <a:r>
                <a:rPr lang="en-US" b="1">
                  <a:latin typeface="Aptos" panose="020B0004020202020204" pitchFamily="34" charset="0"/>
                </a:rPr>
                <a:t>OBSERVATION &gt; ANALYSIS &gt; NEED</a:t>
              </a:r>
              <a:endParaRPr lang="en-CA" b="1">
                <a:latin typeface="Aptos" panose="020B0004020202020204" pitchFamily="34" charset="0"/>
              </a:endParaRPr>
            </a:p>
          </p:txBody>
        </p:sp>
        <p:sp>
          <p:nvSpPr>
            <p:cNvPr id="4" name="TextBox 3">
              <a:extLst>
                <a:ext uri="{FF2B5EF4-FFF2-40B4-BE49-F238E27FC236}">
                  <a16:creationId xmlns:a16="http://schemas.microsoft.com/office/drawing/2014/main" id="{51DB3825-E861-4405-091A-263EB6AE8871}"/>
                </a:ext>
              </a:extLst>
            </p:cNvPr>
            <p:cNvSpPr txBox="1"/>
            <p:nvPr/>
          </p:nvSpPr>
          <p:spPr>
            <a:xfrm>
              <a:off x="3700290" y="3831979"/>
              <a:ext cx="1616586" cy="369332"/>
            </a:xfrm>
            <a:prstGeom prst="rect">
              <a:avLst/>
            </a:prstGeom>
            <a:noFill/>
          </p:spPr>
          <p:txBody>
            <a:bodyPr wrap="square" rtlCol="0">
              <a:spAutoFit/>
            </a:bodyPr>
            <a:lstStyle/>
            <a:p>
              <a:r>
                <a:rPr lang="en-US" b="1">
                  <a:latin typeface="Aptos" panose="020B0004020202020204" pitchFamily="34" charset="0"/>
                </a:rPr>
                <a:t>NEED &gt; GOAL</a:t>
              </a:r>
              <a:endParaRPr lang="en-CA" b="1">
                <a:latin typeface="Aptos" panose="020B0004020202020204" pitchFamily="34" charset="0"/>
              </a:endParaRPr>
            </a:p>
          </p:txBody>
        </p:sp>
        <p:sp>
          <p:nvSpPr>
            <p:cNvPr id="10" name="TextBox 9">
              <a:extLst>
                <a:ext uri="{FF2B5EF4-FFF2-40B4-BE49-F238E27FC236}">
                  <a16:creationId xmlns:a16="http://schemas.microsoft.com/office/drawing/2014/main" id="{735C907D-46DF-CB10-4F2E-DACDF59B69D7}"/>
                </a:ext>
              </a:extLst>
            </p:cNvPr>
            <p:cNvSpPr txBox="1"/>
            <p:nvPr/>
          </p:nvSpPr>
          <p:spPr>
            <a:xfrm>
              <a:off x="4508582" y="4173095"/>
              <a:ext cx="2426474" cy="369332"/>
            </a:xfrm>
            <a:prstGeom prst="rect">
              <a:avLst/>
            </a:prstGeom>
            <a:noFill/>
          </p:spPr>
          <p:txBody>
            <a:bodyPr wrap="square" rtlCol="0">
              <a:spAutoFit/>
            </a:bodyPr>
            <a:lstStyle/>
            <a:p>
              <a:r>
                <a:rPr lang="en-US" b="1" dirty="0">
                  <a:latin typeface="Aptos" panose="020B0004020202020204" pitchFamily="34" charset="0"/>
                </a:rPr>
                <a:t>GOAL &gt; OBJECTIVES</a:t>
              </a:r>
              <a:endParaRPr lang="en-CA" b="1" dirty="0">
                <a:latin typeface="Aptos" panose="020B0004020202020204" pitchFamily="34" charset="0"/>
              </a:endParaRPr>
            </a:p>
          </p:txBody>
        </p:sp>
        <p:sp>
          <p:nvSpPr>
            <p:cNvPr id="13" name="TextBox 12">
              <a:extLst>
                <a:ext uri="{FF2B5EF4-FFF2-40B4-BE49-F238E27FC236}">
                  <a16:creationId xmlns:a16="http://schemas.microsoft.com/office/drawing/2014/main" id="{70FD0DBE-DB83-506A-2572-E3C1A3A679CD}"/>
                </a:ext>
              </a:extLst>
            </p:cNvPr>
            <p:cNvSpPr txBox="1"/>
            <p:nvPr/>
          </p:nvSpPr>
          <p:spPr>
            <a:xfrm>
              <a:off x="5316876" y="4511257"/>
              <a:ext cx="2750110" cy="369332"/>
            </a:xfrm>
            <a:prstGeom prst="rect">
              <a:avLst/>
            </a:prstGeom>
            <a:noFill/>
          </p:spPr>
          <p:txBody>
            <a:bodyPr wrap="square" rtlCol="0">
              <a:spAutoFit/>
            </a:bodyPr>
            <a:lstStyle/>
            <a:p>
              <a:r>
                <a:rPr lang="en-US" b="1">
                  <a:latin typeface="Aptos" panose="020B0004020202020204" pitchFamily="34" charset="0"/>
                </a:rPr>
                <a:t>OBJECTIVES &gt; SESSIONS</a:t>
              </a:r>
              <a:endParaRPr lang="en-CA" b="1">
                <a:latin typeface="Aptos" panose="020B0004020202020204" pitchFamily="34" charset="0"/>
              </a:endParaRPr>
            </a:p>
          </p:txBody>
        </p:sp>
        <p:sp>
          <p:nvSpPr>
            <p:cNvPr id="14" name="TextBox 13">
              <a:extLst>
                <a:ext uri="{FF2B5EF4-FFF2-40B4-BE49-F238E27FC236}">
                  <a16:creationId xmlns:a16="http://schemas.microsoft.com/office/drawing/2014/main" id="{79214E0B-C5AF-E1AF-6CF2-5795436E28B8}"/>
                </a:ext>
              </a:extLst>
            </p:cNvPr>
            <p:cNvSpPr txBox="1"/>
            <p:nvPr/>
          </p:nvSpPr>
          <p:spPr>
            <a:xfrm>
              <a:off x="6808280" y="4880589"/>
              <a:ext cx="2953297" cy="369332"/>
            </a:xfrm>
            <a:prstGeom prst="rect">
              <a:avLst/>
            </a:prstGeom>
            <a:noFill/>
          </p:spPr>
          <p:txBody>
            <a:bodyPr wrap="square" rtlCol="0">
              <a:spAutoFit/>
            </a:bodyPr>
            <a:lstStyle/>
            <a:p>
              <a:r>
                <a:rPr lang="en-US" b="1" dirty="0">
                  <a:latin typeface="Aptos" panose="020B0004020202020204" pitchFamily="34" charset="0"/>
                </a:rPr>
                <a:t>SESSIONS &gt; EVALUATION</a:t>
              </a:r>
              <a:endParaRPr lang="en-CA" b="1" dirty="0">
                <a:latin typeface="Aptos" panose="020B0004020202020204" pitchFamily="34" charset="0"/>
              </a:endParaRPr>
            </a:p>
          </p:txBody>
        </p:sp>
      </p:grpSp>
    </p:spTree>
    <p:extLst>
      <p:ext uri="{BB962C8B-B14F-4D97-AF65-F5344CB8AC3E}">
        <p14:creationId xmlns:p14="http://schemas.microsoft.com/office/powerpoint/2010/main" val="2810619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111F75-3912-0961-466C-574388D30E13}"/>
              </a:ext>
            </a:extLst>
          </p:cNvPr>
          <p:cNvSpPr>
            <a:spLocks noGrp="1"/>
          </p:cNvSpPr>
          <p:nvPr>
            <p:ph type="title"/>
          </p:nvPr>
        </p:nvSpPr>
        <p:spPr>
          <a:xfrm>
            <a:off x="640080" y="914399"/>
            <a:ext cx="10847494" cy="1171069"/>
          </a:xfrm>
        </p:spPr>
        <p:txBody>
          <a:bodyPr anchor="t">
            <a:normAutofit/>
          </a:bodyPr>
          <a:lstStyle/>
          <a:p>
            <a:r>
              <a:rPr lang="en-CA"/>
              <a:t>Step 1: Observe: gather information objectively </a:t>
            </a:r>
            <a:endParaRPr lang="en-CA" dirty="0"/>
          </a:p>
        </p:txBody>
      </p:sp>
      <p:pic>
        <p:nvPicPr>
          <p:cNvPr id="7" name="Picture 2" descr="http://www.clker.com/cliparts/v/f/B/n/W/M/rainbow-circular-arrows-hi.png"/>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713232" y="2256287"/>
            <a:ext cx="3896849" cy="37604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C69F877-1CBF-1ACC-5E9D-188CBEB7F9EB}"/>
              </a:ext>
            </a:extLst>
          </p:cNvPr>
          <p:cNvSpPr>
            <a:spLocks noGrp="1"/>
          </p:cNvSpPr>
          <p:nvPr>
            <p:ph idx="1"/>
          </p:nvPr>
        </p:nvSpPr>
        <p:spPr>
          <a:xfrm>
            <a:off x="6300294" y="1960459"/>
            <a:ext cx="4563618" cy="3760459"/>
          </a:xfrm>
        </p:spPr>
        <p:txBody>
          <a:bodyPr anchor="t">
            <a:normAutofit lnSpcReduction="10000"/>
          </a:bodyPr>
          <a:lstStyle/>
          <a:p>
            <a:pPr marL="0" indent="0">
              <a:buNone/>
            </a:pPr>
            <a:r>
              <a:rPr lang="en-CA" dirty="0"/>
              <a:t>TASKS:</a:t>
            </a:r>
          </a:p>
          <a:p>
            <a:r>
              <a:rPr lang="en-CA" dirty="0"/>
              <a:t>Read files </a:t>
            </a:r>
          </a:p>
          <a:p>
            <a:r>
              <a:rPr lang="en-CA" dirty="0"/>
              <a:t>Collect data (anecdotal + quantitative)</a:t>
            </a:r>
          </a:p>
          <a:p>
            <a:r>
              <a:rPr lang="en-CA" dirty="0"/>
              <a:t>Interview professionals, family members and client</a:t>
            </a:r>
          </a:p>
          <a:p>
            <a:r>
              <a:rPr lang="en-CA" dirty="0"/>
              <a:t>Identify strengths, interests, and challenges</a:t>
            </a:r>
          </a:p>
          <a:p>
            <a:r>
              <a:rPr lang="en-CA" dirty="0"/>
              <a:t>Create baseline data report </a:t>
            </a:r>
          </a:p>
          <a:p>
            <a:endParaRPr lang="en-CA" dirty="0"/>
          </a:p>
        </p:txBody>
      </p:sp>
      <p:cxnSp>
        <p:nvCxnSpPr>
          <p:cNvPr id="14" name="Straight Connector 13">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05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131D0-5A78-4354-973C-1047F3C73434}"/>
              </a:ext>
            </a:extLst>
          </p:cNvPr>
          <p:cNvSpPr>
            <a:spLocks noGrp="1"/>
          </p:cNvSpPr>
          <p:nvPr>
            <p:ph type="title"/>
          </p:nvPr>
        </p:nvSpPr>
        <p:spPr>
          <a:xfrm>
            <a:off x="1136397" y="502021"/>
            <a:ext cx="4959603" cy="1642969"/>
          </a:xfrm>
        </p:spPr>
        <p:txBody>
          <a:bodyPr anchor="b">
            <a:normAutofit/>
          </a:bodyPr>
          <a:lstStyle/>
          <a:p>
            <a:r>
              <a:rPr lang="en-CA" dirty="0"/>
              <a:t>B</a:t>
            </a:r>
            <a:r>
              <a:rPr lang="en-CA" sz="4000" dirty="0"/>
              <a:t>aseline</a:t>
            </a:r>
          </a:p>
        </p:txBody>
      </p:sp>
      <p:sp>
        <p:nvSpPr>
          <p:cNvPr id="3" name="Content Placeholder 2">
            <a:extLst>
              <a:ext uri="{FF2B5EF4-FFF2-40B4-BE49-F238E27FC236}">
                <a16:creationId xmlns:a16="http://schemas.microsoft.com/office/drawing/2014/main" id="{BBA1BEBE-8B3E-4223-83D2-0394AB050A0D}"/>
              </a:ext>
            </a:extLst>
          </p:cNvPr>
          <p:cNvSpPr>
            <a:spLocks noGrp="1"/>
          </p:cNvSpPr>
          <p:nvPr>
            <p:ph idx="1"/>
          </p:nvPr>
        </p:nvSpPr>
        <p:spPr>
          <a:xfrm>
            <a:off x="1136397" y="2418408"/>
            <a:ext cx="4959603" cy="3522569"/>
          </a:xfrm>
        </p:spPr>
        <p:txBody>
          <a:bodyPr anchor="t">
            <a:normAutofit/>
          </a:bodyPr>
          <a:lstStyle/>
          <a:p>
            <a:r>
              <a:rPr lang="en-CA" sz="2000" dirty="0"/>
              <a:t>Skills from 02FM</a:t>
            </a:r>
          </a:p>
          <a:p>
            <a:r>
              <a:rPr lang="en-CA" sz="2000" dirty="0"/>
              <a:t>Write observably &amp;objectively </a:t>
            </a:r>
          </a:p>
          <a:p>
            <a:r>
              <a:rPr lang="en-CA" sz="2000" dirty="0"/>
              <a:t>How are you going to measure (prove) that the presenting problem is real? </a:t>
            </a:r>
          </a:p>
          <a:p>
            <a:r>
              <a:rPr lang="en-CA" sz="2000" dirty="0">
                <a:highlight>
                  <a:srgbClr val="FFFF00"/>
                </a:highlight>
              </a:rPr>
              <a:t>Need at least 3 days of data </a:t>
            </a:r>
          </a:p>
          <a:p>
            <a:endParaRPr lang="en-CA" sz="2000" dirty="0"/>
          </a:p>
        </p:txBody>
      </p:sp>
      <p:pic>
        <p:nvPicPr>
          <p:cNvPr id="5" name="Picture 4">
            <a:extLst>
              <a:ext uri="{FF2B5EF4-FFF2-40B4-BE49-F238E27FC236}">
                <a16:creationId xmlns:a16="http://schemas.microsoft.com/office/drawing/2014/main" id="{ECE26F57-1458-4988-87D2-DD40665840D9}"/>
              </a:ext>
            </a:extLst>
          </p:cNvPr>
          <p:cNvPicPr>
            <a:picLocks noChangeAspect="1"/>
          </p:cNvPicPr>
          <p:nvPr/>
        </p:nvPicPr>
        <p:blipFill rotWithShape="1">
          <a:blip r:embed="rId2">
            <a:extLst>
              <a:ext uri="{28A0092B-C50C-407E-A947-70E740481C1C}">
                <a14:useLocalDpi xmlns:a14="http://schemas.microsoft.com/office/drawing/2010/main" val="0"/>
              </a:ext>
            </a:extLst>
          </a:blip>
          <a:srcRect r="5337" b="-2"/>
          <a:stretch/>
        </p:blipFill>
        <p:spPr>
          <a:xfrm>
            <a:off x="6512442" y="1168605"/>
            <a:ext cx="5201023" cy="4107033"/>
          </a:xfrm>
          <a:prstGeom prst="rect">
            <a:avLst/>
          </a:prstGeom>
        </p:spPr>
      </p:pic>
    </p:spTree>
    <p:extLst>
      <p:ext uri="{BB962C8B-B14F-4D97-AF65-F5344CB8AC3E}">
        <p14:creationId xmlns:p14="http://schemas.microsoft.com/office/powerpoint/2010/main" val="4194073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B894-2D65-62F8-0938-28A9D2F08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59521-4DEE-E9AA-725F-532650EA4CDC}"/>
              </a:ext>
            </a:extLst>
          </p:cNvPr>
          <p:cNvSpPr>
            <a:spLocks noGrp="1"/>
          </p:cNvSpPr>
          <p:nvPr>
            <p:ph type="title"/>
          </p:nvPr>
        </p:nvSpPr>
        <p:spPr>
          <a:xfrm>
            <a:off x="610880" y="1213945"/>
            <a:ext cx="9589410" cy="788276"/>
          </a:xfrm>
        </p:spPr>
        <p:txBody>
          <a:bodyPr anchor="b">
            <a:normAutofit/>
          </a:bodyPr>
          <a:lstStyle/>
          <a:p>
            <a:r>
              <a:rPr lang="en-CA"/>
              <a:t>B</a:t>
            </a:r>
            <a:r>
              <a:rPr lang="en-CA" sz="4000"/>
              <a:t>aseline: what are we actually seeing?</a:t>
            </a:r>
            <a:endParaRPr lang="en-CA" sz="4000" dirty="0"/>
          </a:p>
        </p:txBody>
      </p:sp>
      <p:sp>
        <p:nvSpPr>
          <p:cNvPr id="3" name="Content Placeholder 2">
            <a:extLst>
              <a:ext uri="{FF2B5EF4-FFF2-40B4-BE49-F238E27FC236}">
                <a16:creationId xmlns:a16="http://schemas.microsoft.com/office/drawing/2014/main" id="{618E173D-609F-FC58-FD06-68632ACD1D8D}"/>
              </a:ext>
            </a:extLst>
          </p:cNvPr>
          <p:cNvSpPr>
            <a:spLocks noGrp="1"/>
          </p:cNvSpPr>
          <p:nvPr>
            <p:ph idx="1"/>
          </p:nvPr>
        </p:nvSpPr>
        <p:spPr>
          <a:xfrm>
            <a:off x="1441197" y="2360601"/>
            <a:ext cx="9589410" cy="3522569"/>
          </a:xfrm>
        </p:spPr>
        <p:txBody>
          <a:bodyPr anchor="t">
            <a:normAutofit fontScale="92500" lnSpcReduction="10000"/>
          </a:bodyPr>
          <a:lstStyle/>
          <a:p>
            <a:r>
              <a:rPr lang="en-US" sz="2000"/>
              <a:t>Specific moments in time</a:t>
            </a:r>
          </a:p>
          <a:p>
            <a:r>
              <a:rPr lang="en-US" sz="2000"/>
              <a:t>Observable behaviours</a:t>
            </a:r>
          </a:p>
          <a:p>
            <a:r>
              <a:rPr lang="en-US" sz="2000"/>
              <a:t>Context matters (when, where, with whom)</a:t>
            </a:r>
          </a:p>
          <a:p>
            <a:r>
              <a:rPr lang="en-US" sz="2000"/>
              <a:t>Patterns across situations</a:t>
            </a:r>
          </a:p>
          <a:p>
            <a:pPr marL="0" indent="0">
              <a:buNone/>
            </a:pPr>
            <a:endParaRPr lang="en-US" sz="2000" b="1"/>
          </a:p>
          <a:p>
            <a:pPr marL="0" indent="0">
              <a:buNone/>
            </a:pPr>
            <a:r>
              <a:rPr lang="en-US" sz="2000" b="1"/>
              <a:t>When we take a baseline, we are not interpreting, assessing or analyzing yet.</a:t>
            </a:r>
          </a:p>
          <a:p>
            <a:pPr marL="0" indent="0">
              <a:buNone/>
            </a:pPr>
            <a:r>
              <a:rPr lang="en-US" sz="2000" b="1"/>
              <a:t>We are simply noticing what is happening, in real, concrete, observable terms.</a:t>
            </a:r>
          </a:p>
          <a:p>
            <a:pPr marL="0" indent="0">
              <a:buNone/>
            </a:pPr>
            <a:r>
              <a:rPr lang="en-US" sz="2000" b="1"/>
              <a:t>Baseline data helps us make sure the presenting problem is clearly grounded.</a:t>
            </a:r>
            <a:endParaRPr lang="en-CA" sz="2000" b="1" dirty="0"/>
          </a:p>
        </p:txBody>
      </p:sp>
    </p:spTree>
    <p:extLst>
      <p:ext uri="{BB962C8B-B14F-4D97-AF65-F5344CB8AC3E}">
        <p14:creationId xmlns:p14="http://schemas.microsoft.com/office/powerpoint/2010/main" val="3668975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90B2-64EC-E9CE-6599-A391BCFA00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AE7F8-F117-CDA7-5A10-E315BD34A97C}"/>
              </a:ext>
            </a:extLst>
          </p:cNvPr>
          <p:cNvSpPr>
            <a:spLocks noGrp="1"/>
          </p:cNvSpPr>
          <p:nvPr>
            <p:ph type="title"/>
          </p:nvPr>
        </p:nvSpPr>
        <p:spPr>
          <a:xfrm>
            <a:off x="610880" y="1213945"/>
            <a:ext cx="9589410" cy="788276"/>
          </a:xfrm>
        </p:spPr>
        <p:txBody>
          <a:bodyPr anchor="b">
            <a:normAutofit/>
          </a:bodyPr>
          <a:lstStyle/>
          <a:p>
            <a:r>
              <a:rPr lang="en-CA"/>
              <a:t>B</a:t>
            </a:r>
            <a:r>
              <a:rPr lang="en-CA" sz="4000"/>
              <a:t>aseline data example</a:t>
            </a:r>
            <a:endParaRPr lang="en-CA" sz="4000" dirty="0"/>
          </a:p>
        </p:txBody>
      </p:sp>
      <p:graphicFrame>
        <p:nvGraphicFramePr>
          <p:cNvPr id="6" name="Content Placeholder 5">
            <a:extLst>
              <a:ext uri="{FF2B5EF4-FFF2-40B4-BE49-F238E27FC236}">
                <a16:creationId xmlns:a16="http://schemas.microsoft.com/office/drawing/2014/main" id="{8B81014B-18A8-2D72-BA1E-BDD67BB8F690}"/>
              </a:ext>
            </a:extLst>
          </p:cNvPr>
          <p:cNvGraphicFramePr>
            <a:graphicFrameLocks noGrp="1"/>
          </p:cNvGraphicFramePr>
          <p:nvPr>
            <p:ph idx="1"/>
            <p:extLst>
              <p:ext uri="{D42A27DB-BD31-4B8C-83A1-F6EECF244321}">
                <p14:modId xmlns:p14="http://schemas.microsoft.com/office/powerpoint/2010/main" val="574328526"/>
              </p:ext>
            </p:extLst>
          </p:nvPr>
        </p:nvGraphicFramePr>
        <p:xfrm>
          <a:off x="610880" y="2394235"/>
          <a:ext cx="10891836" cy="2560320"/>
        </p:xfrm>
        <a:graphic>
          <a:graphicData uri="http://schemas.openxmlformats.org/drawingml/2006/table">
            <a:tbl>
              <a:tblPr firstRow="1" firstCol="1">
                <a:tableStyleId>{073A0DAA-6AF3-43AB-8588-CEC1D06C72B9}</a:tableStyleId>
              </a:tblPr>
              <a:tblGrid>
                <a:gridCol w="1480679">
                  <a:extLst>
                    <a:ext uri="{9D8B030D-6E8A-4147-A177-3AD203B41FA5}">
                      <a16:colId xmlns:a16="http://schemas.microsoft.com/office/drawing/2014/main" val="2333738691"/>
                    </a:ext>
                  </a:extLst>
                </a:gridCol>
                <a:gridCol w="1024758">
                  <a:extLst>
                    <a:ext uri="{9D8B030D-6E8A-4147-A177-3AD203B41FA5}">
                      <a16:colId xmlns:a16="http://schemas.microsoft.com/office/drawing/2014/main" val="1049537345"/>
                    </a:ext>
                  </a:extLst>
                </a:gridCol>
                <a:gridCol w="2307021">
                  <a:extLst>
                    <a:ext uri="{9D8B030D-6E8A-4147-A177-3AD203B41FA5}">
                      <a16:colId xmlns:a16="http://schemas.microsoft.com/office/drawing/2014/main" val="3164867305"/>
                    </a:ext>
                  </a:extLst>
                </a:gridCol>
                <a:gridCol w="2801007">
                  <a:extLst>
                    <a:ext uri="{9D8B030D-6E8A-4147-A177-3AD203B41FA5}">
                      <a16:colId xmlns:a16="http://schemas.microsoft.com/office/drawing/2014/main" val="262797630"/>
                    </a:ext>
                  </a:extLst>
                </a:gridCol>
                <a:gridCol w="1303283">
                  <a:extLst>
                    <a:ext uri="{9D8B030D-6E8A-4147-A177-3AD203B41FA5}">
                      <a16:colId xmlns:a16="http://schemas.microsoft.com/office/drawing/2014/main" val="2886377237"/>
                    </a:ext>
                  </a:extLst>
                </a:gridCol>
                <a:gridCol w="1975088">
                  <a:extLst>
                    <a:ext uri="{9D8B030D-6E8A-4147-A177-3AD203B41FA5}">
                      <a16:colId xmlns:a16="http://schemas.microsoft.com/office/drawing/2014/main" val="1255595603"/>
                    </a:ext>
                  </a:extLst>
                </a:gridCol>
              </a:tblGrid>
              <a:tr h="0">
                <a:tc>
                  <a:txBody>
                    <a:bodyPr/>
                    <a:lstStyle/>
                    <a:p>
                      <a:pPr algn="ctr">
                        <a:buNone/>
                      </a:pPr>
                      <a:r>
                        <a:rPr lang="en-CA"/>
                        <a:t>DATE</a:t>
                      </a:r>
                    </a:p>
                  </a:txBody>
                  <a:tcPr anchor="ctr"/>
                </a:tc>
                <a:tc>
                  <a:txBody>
                    <a:bodyPr/>
                    <a:lstStyle/>
                    <a:p>
                      <a:pPr algn="ctr">
                        <a:buNone/>
                      </a:pPr>
                      <a:r>
                        <a:rPr lang="en-CA"/>
                        <a:t>TIME</a:t>
                      </a:r>
                    </a:p>
                  </a:txBody>
                  <a:tcPr anchor="ctr"/>
                </a:tc>
                <a:tc>
                  <a:txBody>
                    <a:bodyPr/>
                    <a:lstStyle/>
                    <a:p>
                      <a:pPr algn="ctr">
                        <a:buNone/>
                      </a:pPr>
                      <a:r>
                        <a:rPr lang="en-CA"/>
                        <a:t>ACTIVITY</a:t>
                      </a:r>
                    </a:p>
                  </a:txBody>
                  <a:tcPr anchor="ctr"/>
                </a:tc>
                <a:tc>
                  <a:txBody>
                    <a:bodyPr/>
                    <a:lstStyle/>
                    <a:p>
                      <a:pPr algn="ctr">
                        <a:buNone/>
                      </a:pPr>
                      <a:r>
                        <a:rPr lang="en-CA" dirty="0"/>
                        <a:t>PRESENTING PROBLEM</a:t>
                      </a:r>
                    </a:p>
                  </a:txBody>
                  <a:tcPr anchor="ctr"/>
                </a:tc>
                <a:tc>
                  <a:txBody>
                    <a:bodyPr/>
                    <a:lstStyle/>
                    <a:p>
                      <a:pPr algn="ctr">
                        <a:buNone/>
                      </a:pPr>
                      <a:r>
                        <a:rPr lang="en-CA"/>
                        <a:t>DURATION</a:t>
                      </a:r>
                    </a:p>
                  </a:txBody>
                  <a:tcPr anchor="ctr"/>
                </a:tc>
                <a:tc>
                  <a:txBody>
                    <a:bodyPr/>
                    <a:lstStyle/>
                    <a:p>
                      <a:pPr algn="ctr">
                        <a:buNone/>
                      </a:pPr>
                      <a:r>
                        <a:rPr lang="en-CA"/>
                        <a:t>SUPPORT</a:t>
                      </a:r>
                    </a:p>
                  </a:txBody>
                  <a:tcPr anchor="ctr"/>
                </a:tc>
                <a:extLst>
                  <a:ext uri="{0D108BD9-81ED-4DB2-BD59-A6C34878D82A}">
                    <a16:rowId xmlns:a16="http://schemas.microsoft.com/office/drawing/2014/main" val="1729050973"/>
                  </a:ext>
                </a:extLst>
              </a:tr>
              <a:tr h="0">
                <a:tc>
                  <a:txBody>
                    <a:bodyPr/>
                    <a:lstStyle/>
                    <a:p>
                      <a:pPr>
                        <a:buNone/>
                      </a:pPr>
                      <a:r>
                        <a:rPr lang="en-CA"/>
                        <a:t>March 3</a:t>
                      </a:r>
                    </a:p>
                  </a:txBody>
                  <a:tcPr anchor="ctr"/>
                </a:tc>
                <a:tc>
                  <a:txBody>
                    <a:bodyPr/>
                    <a:lstStyle/>
                    <a:p>
                      <a:pPr>
                        <a:buNone/>
                      </a:pPr>
                      <a:r>
                        <a:rPr lang="en-CA"/>
                        <a:t>10:15</a:t>
                      </a:r>
                    </a:p>
                  </a:txBody>
                  <a:tcPr anchor="ctr"/>
                </a:tc>
                <a:tc>
                  <a:txBody>
                    <a:bodyPr/>
                    <a:lstStyle/>
                    <a:p>
                      <a:pPr>
                        <a:buNone/>
                      </a:pPr>
                      <a:r>
                        <a:rPr lang="en-CA"/>
                        <a:t>Transition to recess</a:t>
                      </a:r>
                    </a:p>
                  </a:txBody>
                  <a:tcPr anchor="ctr"/>
                </a:tc>
                <a:tc>
                  <a:txBody>
                    <a:bodyPr/>
                    <a:lstStyle/>
                    <a:p>
                      <a:pPr>
                        <a:buNone/>
                      </a:pPr>
                      <a:r>
                        <a:rPr lang="en-US" dirty="0"/>
                        <a:t>Liam cried, covered ears, shook his head when asked to line up</a:t>
                      </a:r>
                    </a:p>
                  </a:txBody>
                  <a:tcPr anchor="ctr"/>
                </a:tc>
                <a:tc>
                  <a:txBody>
                    <a:bodyPr/>
                    <a:lstStyle/>
                    <a:p>
                      <a:pPr>
                        <a:buNone/>
                      </a:pPr>
                      <a:r>
                        <a:rPr lang="en-CA"/>
                        <a:t>5 min</a:t>
                      </a:r>
                    </a:p>
                  </a:txBody>
                  <a:tcPr anchor="ctr"/>
                </a:tc>
                <a:tc>
                  <a:txBody>
                    <a:bodyPr/>
                    <a:lstStyle/>
                    <a:p>
                      <a:pPr>
                        <a:buNone/>
                      </a:pPr>
                      <a:r>
                        <a:rPr lang="en-CA" dirty="0"/>
                        <a:t>Visual prompting</a:t>
                      </a:r>
                    </a:p>
                  </a:txBody>
                  <a:tcPr anchor="ctr"/>
                </a:tc>
                <a:extLst>
                  <a:ext uri="{0D108BD9-81ED-4DB2-BD59-A6C34878D82A}">
                    <a16:rowId xmlns:a16="http://schemas.microsoft.com/office/drawing/2014/main" val="2287969865"/>
                  </a:ext>
                </a:extLst>
              </a:tr>
              <a:tr h="0">
                <a:tc>
                  <a:txBody>
                    <a:bodyPr/>
                    <a:lstStyle/>
                    <a:p>
                      <a:pPr>
                        <a:buNone/>
                      </a:pPr>
                      <a:r>
                        <a:rPr lang="en-CA"/>
                        <a:t>March 5</a:t>
                      </a:r>
                    </a:p>
                  </a:txBody>
                  <a:tcPr anchor="ctr"/>
                </a:tc>
                <a:tc>
                  <a:txBody>
                    <a:bodyPr/>
                    <a:lstStyle/>
                    <a:p>
                      <a:pPr>
                        <a:buNone/>
                      </a:pPr>
                      <a:r>
                        <a:rPr lang="en-CA"/>
                        <a:t>1:30</a:t>
                      </a:r>
                    </a:p>
                  </a:txBody>
                  <a:tcPr anchor="ctr"/>
                </a:tc>
                <a:tc>
                  <a:txBody>
                    <a:bodyPr/>
                    <a:lstStyle/>
                    <a:p>
                      <a:pPr>
                        <a:buNone/>
                      </a:pPr>
                      <a:r>
                        <a:rPr lang="en-CA"/>
                        <a:t>Cleanup</a:t>
                      </a:r>
                    </a:p>
                  </a:txBody>
                  <a:tcPr anchor="ctr"/>
                </a:tc>
                <a:tc>
                  <a:txBody>
                    <a:bodyPr/>
                    <a:lstStyle/>
                    <a:p>
                      <a:pPr>
                        <a:buNone/>
                      </a:pPr>
                      <a:r>
                        <a:rPr lang="en-CA"/>
                        <a:t>Yelled “no”, pushed materials</a:t>
                      </a:r>
                    </a:p>
                  </a:txBody>
                  <a:tcPr anchor="ctr"/>
                </a:tc>
                <a:tc>
                  <a:txBody>
                    <a:bodyPr/>
                    <a:lstStyle/>
                    <a:p>
                      <a:pPr>
                        <a:buNone/>
                      </a:pPr>
                      <a:r>
                        <a:rPr lang="en-CA"/>
                        <a:t>7 min</a:t>
                      </a:r>
                    </a:p>
                  </a:txBody>
                  <a:tcPr anchor="ctr"/>
                </a:tc>
                <a:tc>
                  <a:txBody>
                    <a:bodyPr/>
                    <a:lstStyle/>
                    <a:p>
                      <a:pPr>
                        <a:buNone/>
                      </a:pPr>
                      <a:r>
                        <a:rPr lang="en-CA" dirty="0"/>
                        <a:t>Verbal prompting</a:t>
                      </a:r>
                    </a:p>
                  </a:txBody>
                  <a:tcPr anchor="ctr"/>
                </a:tc>
                <a:extLst>
                  <a:ext uri="{0D108BD9-81ED-4DB2-BD59-A6C34878D82A}">
                    <a16:rowId xmlns:a16="http://schemas.microsoft.com/office/drawing/2014/main" val="3741196884"/>
                  </a:ext>
                </a:extLst>
              </a:tr>
              <a:tr h="0">
                <a:tc>
                  <a:txBody>
                    <a:bodyPr/>
                    <a:lstStyle/>
                    <a:p>
                      <a:pPr>
                        <a:buNone/>
                      </a:pPr>
                      <a:r>
                        <a:rPr lang="en-CA"/>
                        <a:t>March 6</a:t>
                      </a:r>
                    </a:p>
                  </a:txBody>
                  <a:tcPr anchor="ctr"/>
                </a:tc>
                <a:tc>
                  <a:txBody>
                    <a:bodyPr/>
                    <a:lstStyle/>
                    <a:p>
                      <a:pPr>
                        <a:buNone/>
                      </a:pPr>
                      <a:r>
                        <a:rPr lang="en-CA"/>
                        <a:t>11:45</a:t>
                      </a:r>
                    </a:p>
                  </a:txBody>
                  <a:tcPr anchor="ctr"/>
                </a:tc>
                <a:tc>
                  <a:txBody>
                    <a:bodyPr/>
                    <a:lstStyle/>
                    <a:p>
                      <a:pPr>
                        <a:buNone/>
                      </a:pPr>
                      <a:r>
                        <a:rPr lang="en-CA"/>
                        <a:t>Lunch transition</a:t>
                      </a:r>
                    </a:p>
                  </a:txBody>
                  <a:tcPr anchor="ctr"/>
                </a:tc>
                <a:tc>
                  <a:txBody>
                    <a:bodyPr/>
                    <a:lstStyle/>
                    <a:p>
                      <a:pPr>
                        <a:buNone/>
                      </a:pPr>
                      <a:r>
                        <a:rPr lang="en-CA" dirty="0"/>
                        <a:t>Sat on floor when asked to come to the table</a:t>
                      </a:r>
                    </a:p>
                  </a:txBody>
                  <a:tcPr anchor="ctr"/>
                </a:tc>
                <a:tc>
                  <a:txBody>
                    <a:bodyPr/>
                    <a:lstStyle/>
                    <a:p>
                      <a:pPr>
                        <a:buNone/>
                      </a:pPr>
                      <a:r>
                        <a:rPr lang="en-CA"/>
                        <a:t>4 min</a:t>
                      </a:r>
                    </a:p>
                  </a:txBody>
                  <a:tcPr anchor="ctr"/>
                </a:tc>
                <a:tc>
                  <a:txBody>
                    <a:bodyPr/>
                    <a:lstStyle/>
                    <a:p>
                      <a:pPr>
                        <a:buNone/>
                      </a:pPr>
                      <a:r>
                        <a:rPr lang="en-CA" dirty="0"/>
                        <a:t>Verbal prompting</a:t>
                      </a:r>
                    </a:p>
                  </a:txBody>
                  <a:tcPr anchor="ctr"/>
                </a:tc>
                <a:extLst>
                  <a:ext uri="{0D108BD9-81ED-4DB2-BD59-A6C34878D82A}">
                    <a16:rowId xmlns:a16="http://schemas.microsoft.com/office/drawing/2014/main" val="2358737860"/>
                  </a:ext>
                </a:extLst>
              </a:tr>
            </a:tbl>
          </a:graphicData>
        </a:graphic>
      </p:graphicFrame>
    </p:spTree>
    <p:extLst>
      <p:ext uri="{BB962C8B-B14F-4D97-AF65-F5344CB8AC3E}">
        <p14:creationId xmlns:p14="http://schemas.microsoft.com/office/powerpoint/2010/main" val="45363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78A681-94BC-0B0F-46D0-1ADB826004AF}"/>
              </a:ext>
            </a:extLst>
          </p:cNvPr>
          <p:cNvSpPr>
            <a:spLocks noGrp="1"/>
          </p:cNvSpPr>
          <p:nvPr>
            <p:ph type="title"/>
          </p:nvPr>
        </p:nvSpPr>
        <p:spPr>
          <a:xfrm>
            <a:off x="631274" y="500003"/>
            <a:ext cx="10847494" cy="1171069"/>
          </a:xfrm>
        </p:spPr>
        <p:txBody>
          <a:bodyPr anchor="t">
            <a:normAutofit/>
          </a:bodyPr>
          <a:lstStyle/>
          <a:p>
            <a:pPr>
              <a:lnSpc>
                <a:spcPct val="90000"/>
              </a:lnSpc>
            </a:pPr>
            <a:r>
              <a:rPr lang="en-CA" sz="3700"/>
              <a:t>Step 2: Assess and Analyze: moving from observation to understanding</a:t>
            </a:r>
          </a:p>
        </p:txBody>
      </p:sp>
      <p:pic>
        <p:nvPicPr>
          <p:cNvPr id="6" name="Picture 2" descr="http://www.clker.com/cliparts/v/f/B/n/W/M/rainbow-circular-arrows-hi.png"/>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870272" y="2109141"/>
            <a:ext cx="1452138" cy="14013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2351DE-9B17-B0D4-17A7-13950D875DA6}"/>
              </a:ext>
            </a:extLst>
          </p:cNvPr>
          <p:cNvSpPr>
            <a:spLocks noGrp="1"/>
          </p:cNvSpPr>
          <p:nvPr>
            <p:ph idx="1"/>
          </p:nvPr>
        </p:nvSpPr>
        <p:spPr>
          <a:xfrm>
            <a:off x="2615845" y="1967253"/>
            <a:ext cx="8556651" cy="4007877"/>
          </a:xfrm>
        </p:spPr>
        <p:txBody>
          <a:bodyPr anchor="t">
            <a:normAutofit lnSpcReduction="10000"/>
          </a:bodyPr>
          <a:lstStyle/>
          <a:p>
            <a:pPr marL="0" indent="0">
              <a:lnSpc>
                <a:spcPct val="100000"/>
              </a:lnSpc>
              <a:spcBef>
                <a:spcPts val="0"/>
              </a:spcBef>
              <a:spcAft>
                <a:spcPts val="1200"/>
              </a:spcAft>
              <a:buNone/>
            </a:pPr>
            <a:r>
              <a:rPr lang="en-CA" sz="2600" b="1" dirty="0"/>
              <a:t>This is where we begin to ask “why?” What does the theory tell us about why this might be happening?</a:t>
            </a:r>
          </a:p>
          <a:p>
            <a:pPr>
              <a:lnSpc>
                <a:spcPct val="100000"/>
              </a:lnSpc>
              <a:spcBef>
                <a:spcPts val="0"/>
              </a:spcBef>
              <a:spcAft>
                <a:spcPts val="1200"/>
              </a:spcAft>
            </a:pPr>
            <a:r>
              <a:rPr lang="en-US" sz="2600" dirty="0"/>
              <a:t>What patterns do we notice?</a:t>
            </a:r>
          </a:p>
          <a:p>
            <a:pPr>
              <a:lnSpc>
                <a:spcPct val="100000"/>
              </a:lnSpc>
              <a:spcBef>
                <a:spcPts val="0"/>
              </a:spcBef>
              <a:spcAft>
                <a:spcPts val="1200"/>
              </a:spcAft>
            </a:pPr>
            <a:r>
              <a:rPr lang="en-US" sz="2600" dirty="0"/>
              <a:t>When does this happen most often?</a:t>
            </a:r>
          </a:p>
          <a:p>
            <a:pPr>
              <a:lnSpc>
                <a:spcPct val="100000"/>
              </a:lnSpc>
              <a:spcBef>
                <a:spcPts val="0"/>
              </a:spcBef>
              <a:spcAft>
                <a:spcPts val="1200"/>
              </a:spcAft>
            </a:pPr>
            <a:r>
              <a:rPr lang="en-US" sz="2600" dirty="0"/>
              <a:t>What might the client be experiencing?</a:t>
            </a:r>
          </a:p>
          <a:p>
            <a:pPr>
              <a:lnSpc>
                <a:spcPct val="100000"/>
              </a:lnSpc>
              <a:spcBef>
                <a:spcPts val="0"/>
              </a:spcBef>
              <a:spcAft>
                <a:spcPts val="1200"/>
              </a:spcAft>
            </a:pPr>
            <a:r>
              <a:rPr lang="en-US" sz="2600" dirty="0"/>
              <a:t>What might be going on in the client’s larger system that might be impacting them?</a:t>
            </a:r>
          </a:p>
          <a:p>
            <a:pPr>
              <a:lnSpc>
                <a:spcPct val="100000"/>
              </a:lnSpc>
              <a:spcBef>
                <a:spcPts val="0"/>
              </a:spcBef>
              <a:spcAft>
                <a:spcPts val="1200"/>
              </a:spcAft>
            </a:pPr>
            <a:r>
              <a:rPr lang="en-US" sz="2600" dirty="0"/>
              <a:t>What do we know about the theory?</a:t>
            </a:r>
            <a:endParaRPr lang="en-CA" sz="2600" dirty="0"/>
          </a:p>
          <a:p>
            <a:endParaRPr lang="en-CA" dirty="0"/>
          </a:p>
        </p:txBody>
      </p:sp>
      <p:cxnSp>
        <p:nvCxnSpPr>
          <p:cNvPr id="13" name="Straight Connector 12">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642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56C881-BC74-6641-FF05-21C5CD3239B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CD7C2F-4F8F-B623-C972-442DDD11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15D216-4842-0CFD-B4D4-6DC13921E518}"/>
              </a:ext>
            </a:extLst>
          </p:cNvPr>
          <p:cNvSpPr>
            <a:spLocks noGrp="1"/>
          </p:cNvSpPr>
          <p:nvPr>
            <p:ph type="title"/>
          </p:nvPr>
        </p:nvSpPr>
        <p:spPr>
          <a:xfrm>
            <a:off x="640080" y="914399"/>
            <a:ext cx="10847494" cy="1171069"/>
          </a:xfrm>
        </p:spPr>
        <p:txBody>
          <a:bodyPr anchor="t">
            <a:normAutofit/>
          </a:bodyPr>
          <a:lstStyle/>
          <a:p>
            <a:pPr>
              <a:lnSpc>
                <a:spcPct val="90000"/>
              </a:lnSpc>
            </a:pPr>
            <a:r>
              <a:rPr lang="en-CA" sz="3700"/>
              <a:t>Step 2: Assess and Analyze: analyzing why the behaviour occurs to determine the priority need </a:t>
            </a:r>
          </a:p>
        </p:txBody>
      </p:sp>
      <p:pic>
        <p:nvPicPr>
          <p:cNvPr id="6" name="Picture 2" descr="http://www.clker.com/cliparts/v/f/B/n/W/M/rainbow-circular-arrows-hi.png">
            <a:extLst>
              <a:ext uri="{FF2B5EF4-FFF2-40B4-BE49-F238E27FC236}">
                <a16:creationId xmlns:a16="http://schemas.microsoft.com/office/drawing/2014/main" id="{6D084869-34EB-2358-C279-DEDE6ED5F216}"/>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713232" y="2256287"/>
            <a:ext cx="3896849" cy="37604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036ED24-9ABB-8C65-C94C-7E1736F056A6}"/>
              </a:ext>
            </a:extLst>
          </p:cNvPr>
          <p:cNvSpPr>
            <a:spLocks noGrp="1"/>
          </p:cNvSpPr>
          <p:nvPr>
            <p:ph idx="1"/>
          </p:nvPr>
        </p:nvSpPr>
        <p:spPr>
          <a:xfrm>
            <a:off x="5435600" y="2256287"/>
            <a:ext cx="6043168" cy="3760459"/>
          </a:xfrm>
        </p:spPr>
        <p:txBody>
          <a:bodyPr anchor="t">
            <a:normAutofit/>
          </a:bodyPr>
          <a:lstStyle/>
          <a:p>
            <a:pPr marL="0" indent="0">
              <a:buNone/>
            </a:pPr>
            <a:r>
              <a:rPr lang="en-CA" sz="2400" b="1" dirty="0"/>
              <a:t>TASKS:</a:t>
            </a:r>
          </a:p>
          <a:p>
            <a:r>
              <a:rPr lang="en-CA" sz="2400" dirty="0"/>
              <a:t>Determine patterns in data</a:t>
            </a:r>
          </a:p>
          <a:p>
            <a:r>
              <a:rPr lang="en-CA" sz="2400" dirty="0"/>
              <a:t>Determine possible reasons </a:t>
            </a:r>
          </a:p>
          <a:p>
            <a:r>
              <a:rPr lang="en-CA" sz="2400" dirty="0"/>
              <a:t>Determine priority need </a:t>
            </a:r>
          </a:p>
          <a:p>
            <a:r>
              <a:rPr lang="en-CA" sz="2400" dirty="0"/>
              <a:t>Ensure the need falls within the mandate of the agency and </a:t>
            </a:r>
            <a:r>
              <a:rPr lang="en-CA" sz="2400"/>
              <a:t>the SET</a:t>
            </a:r>
            <a:br>
              <a:rPr lang="en-CA" sz="2400" dirty="0"/>
            </a:br>
            <a:endParaRPr lang="en-CA" sz="2400" dirty="0"/>
          </a:p>
          <a:p>
            <a:endParaRPr lang="en-CA" dirty="0"/>
          </a:p>
        </p:txBody>
      </p:sp>
      <p:cxnSp>
        <p:nvCxnSpPr>
          <p:cNvPr id="13" name="Straight Connector 12">
            <a:extLst>
              <a:ext uri="{FF2B5EF4-FFF2-40B4-BE49-F238E27FC236}">
                <a16:creationId xmlns:a16="http://schemas.microsoft.com/office/drawing/2014/main" id="{ABECEF0D-B24E-F067-332C-FE90936C85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345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145FD-A8D6-4765-4918-BF5725C8581C}"/>
              </a:ext>
            </a:extLst>
          </p:cNvPr>
          <p:cNvSpPr>
            <a:spLocks noGrp="1"/>
          </p:cNvSpPr>
          <p:nvPr>
            <p:ph type="title"/>
          </p:nvPr>
        </p:nvSpPr>
        <p:spPr>
          <a:xfrm>
            <a:off x="640080" y="1371600"/>
            <a:ext cx="5308775" cy="1097280"/>
          </a:xfrm>
        </p:spPr>
        <p:txBody>
          <a:bodyPr>
            <a:normAutofit fontScale="90000"/>
          </a:bodyPr>
          <a:lstStyle/>
          <a:p>
            <a:r>
              <a:rPr lang="en-CA" dirty="0"/>
              <a:t>Identification of </a:t>
            </a:r>
            <a:r>
              <a:rPr lang="en-CA"/>
              <a:t>the priority need</a:t>
            </a:r>
            <a:endParaRPr lang="en-CA" dirty="0"/>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D2CD95-91B2-5CB9-A349-700877F55217}"/>
              </a:ext>
            </a:extLst>
          </p:cNvPr>
          <p:cNvSpPr>
            <a:spLocks noGrp="1"/>
          </p:cNvSpPr>
          <p:nvPr>
            <p:ph idx="1"/>
          </p:nvPr>
        </p:nvSpPr>
        <p:spPr>
          <a:xfrm>
            <a:off x="640080" y="2633236"/>
            <a:ext cx="5545260" cy="3666980"/>
          </a:xfrm>
        </p:spPr>
        <p:txBody>
          <a:bodyPr>
            <a:normAutofit/>
          </a:bodyPr>
          <a:lstStyle/>
          <a:p>
            <a:r>
              <a:rPr lang="en-CA" sz="2400" dirty="0"/>
              <a:t>Needs come from the underlying reasons for the presenting problem </a:t>
            </a:r>
          </a:p>
          <a:p>
            <a:r>
              <a:rPr lang="en-CA" sz="2400" dirty="0"/>
              <a:t>In cluster C you learned about the client characteristics </a:t>
            </a:r>
          </a:p>
          <a:p>
            <a:endParaRPr lang="en-CA" dirty="0"/>
          </a:p>
        </p:txBody>
      </p:sp>
      <p:pic>
        <p:nvPicPr>
          <p:cNvPr id="4" name="Content Placeholder 4" descr="Diagram&#10;&#10;Description automatically generated with low confidence">
            <a:extLst>
              <a:ext uri="{FF2B5EF4-FFF2-40B4-BE49-F238E27FC236}">
                <a16:creationId xmlns:a16="http://schemas.microsoft.com/office/drawing/2014/main" id="{1E8E15A5-3BEA-1310-1929-646CA62FF107}"/>
              </a:ext>
            </a:extLst>
          </p:cNvPr>
          <p:cNvPicPr>
            <a:picLocks noChangeAspect="1"/>
          </p:cNvPicPr>
          <p:nvPr/>
        </p:nvPicPr>
        <p:blipFill rotWithShape="1">
          <a:blip r:embed="rId2">
            <a:extLst>
              <a:ext uri="{28A0092B-C50C-407E-A947-70E740481C1C}">
                <a14:useLocalDpi xmlns:a14="http://schemas.microsoft.com/office/drawing/2010/main" val="0"/>
              </a:ext>
            </a:extLst>
          </a:blip>
          <a:srcRect l="348" r="83"/>
          <a:stretch>
            <a:fillRect/>
          </a:stretch>
        </p:blipFill>
        <p:spPr>
          <a:xfrm>
            <a:off x="6689836" y="919348"/>
            <a:ext cx="4997668" cy="5019303"/>
          </a:xfrm>
          <a:prstGeom prst="rect">
            <a:avLst/>
          </a:prstGeom>
          <a:ln>
            <a:solidFill>
              <a:schemeClr val="accent1"/>
            </a:solidFill>
          </a:ln>
        </p:spPr>
      </p:pic>
    </p:spTree>
    <p:extLst>
      <p:ext uri="{BB962C8B-B14F-4D97-AF65-F5344CB8AC3E}">
        <p14:creationId xmlns:p14="http://schemas.microsoft.com/office/powerpoint/2010/main" val="1702718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4FB633B0-9764-8D22-085F-89E253362A7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3C0DDD-0652-BC9A-9691-13EE438FE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5BBC2-1A55-0BE9-DA2A-9665AA62F4C0}"/>
              </a:ext>
            </a:extLst>
          </p:cNvPr>
          <p:cNvSpPr>
            <a:spLocks noGrp="1"/>
          </p:cNvSpPr>
          <p:nvPr>
            <p:ph type="title"/>
          </p:nvPr>
        </p:nvSpPr>
        <p:spPr>
          <a:xfrm>
            <a:off x="640080" y="1371600"/>
            <a:ext cx="7883810" cy="1097280"/>
          </a:xfrm>
        </p:spPr>
        <p:txBody>
          <a:bodyPr>
            <a:normAutofit fontScale="90000"/>
          </a:bodyPr>
          <a:lstStyle/>
          <a:p>
            <a:r>
              <a:rPr lang="en-CA" dirty="0"/>
              <a:t>Identification of </a:t>
            </a:r>
            <a:r>
              <a:rPr lang="en-CA"/>
              <a:t>the priority need: choosing where to focus</a:t>
            </a:r>
            <a:endParaRPr lang="en-CA" dirty="0"/>
          </a:p>
        </p:txBody>
      </p:sp>
      <p:cxnSp>
        <p:nvCxnSpPr>
          <p:cNvPr id="11" name="Straight Connector 10">
            <a:extLst>
              <a:ext uri="{FF2B5EF4-FFF2-40B4-BE49-F238E27FC236}">
                <a16:creationId xmlns:a16="http://schemas.microsoft.com/office/drawing/2014/main" id="{95EC753A-F553-5330-7AEB-DFC5B90EF6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2077C8-B91C-CF4C-724B-1FE2F977B5CD}"/>
              </a:ext>
            </a:extLst>
          </p:cNvPr>
          <p:cNvSpPr>
            <a:spLocks noGrp="1"/>
          </p:cNvSpPr>
          <p:nvPr>
            <p:ph idx="1"/>
          </p:nvPr>
        </p:nvSpPr>
        <p:spPr>
          <a:xfrm>
            <a:off x="1270701" y="2701553"/>
            <a:ext cx="10458844" cy="3666980"/>
          </a:xfrm>
        </p:spPr>
        <p:txBody>
          <a:bodyPr>
            <a:normAutofit fontScale="92500" lnSpcReduction="10000"/>
          </a:bodyPr>
          <a:lstStyle/>
          <a:p>
            <a:r>
              <a:rPr lang="en-US" sz="2400"/>
              <a:t>Several possible reasons may exist</a:t>
            </a:r>
          </a:p>
          <a:p>
            <a:r>
              <a:rPr lang="en-US" sz="2400"/>
              <a:t>We choose one priority need per intervention plan</a:t>
            </a:r>
          </a:p>
          <a:p>
            <a:r>
              <a:rPr lang="en-US" sz="2400"/>
              <a:t>The need should be:</a:t>
            </a:r>
          </a:p>
          <a:p>
            <a:pPr lvl="1"/>
            <a:r>
              <a:rPr lang="en-US" sz="2200"/>
              <a:t>Clear</a:t>
            </a:r>
          </a:p>
          <a:p>
            <a:pPr lvl="1"/>
            <a:r>
              <a:rPr lang="en-US" sz="2200"/>
              <a:t>Within the SET role</a:t>
            </a:r>
          </a:p>
          <a:p>
            <a:pPr lvl="1"/>
            <a:r>
              <a:rPr lang="en-US" sz="2200"/>
              <a:t>Linked to functioning</a:t>
            </a:r>
          </a:p>
          <a:p>
            <a:pPr marL="0" indent="0">
              <a:buNone/>
            </a:pPr>
            <a:r>
              <a:rPr lang="en-US" sz="2400" i="1"/>
              <a:t>We can’t work on everything at once, so choose one priority need. This gives us direction and anchors the entire intervention plan.</a:t>
            </a:r>
            <a:endParaRPr lang="en-CA" i="1" dirty="0"/>
          </a:p>
        </p:txBody>
      </p:sp>
    </p:spTree>
    <p:extLst>
      <p:ext uri="{BB962C8B-B14F-4D97-AF65-F5344CB8AC3E}">
        <p14:creationId xmlns:p14="http://schemas.microsoft.com/office/powerpoint/2010/main" val="14573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9005-0EB0-4A69-8CF7-9586CDA84D5C}"/>
              </a:ext>
            </a:extLst>
          </p:cNvPr>
          <p:cNvSpPr>
            <a:spLocks noGrp="1"/>
          </p:cNvSpPr>
          <p:nvPr>
            <p:ph type="title"/>
          </p:nvPr>
        </p:nvSpPr>
        <p:spPr>
          <a:xfrm>
            <a:off x="2573867" y="508000"/>
            <a:ext cx="8957141" cy="922867"/>
          </a:xfrm>
        </p:spPr>
        <p:txBody>
          <a:bodyPr/>
          <a:lstStyle/>
          <a:p>
            <a:r>
              <a:rPr lang="en-CA" dirty="0"/>
              <a:t>02FX Prepare an intervention plan </a:t>
            </a:r>
          </a:p>
        </p:txBody>
      </p:sp>
      <p:sp>
        <p:nvSpPr>
          <p:cNvPr id="3" name="Content Placeholder 2">
            <a:extLst>
              <a:ext uri="{FF2B5EF4-FFF2-40B4-BE49-F238E27FC236}">
                <a16:creationId xmlns:a16="http://schemas.microsoft.com/office/drawing/2014/main" id="{C32A97BB-389A-0D66-D989-2115F35FB6B9}"/>
              </a:ext>
            </a:extLst>
          </p:cNvPr>
          <p:cNvSpPr>
            <a:spLocks noGrp="1"/>
          </p:cNvSpPr>
          <p:nvPr>
            <p:ph idx="1"/>
          </p:nvPr>
        </p:nvSpPr>
        <p:spPr>
          <a:xfrm>
            <a:off x="640080" y="1684867"/>
            <a:ext cx="10890928" cy="4885266"/>
          </a:xfrm>
        </p:spPr>
        <p:txBody>
          <a:bodyPr>
            <a:normAutofit fontScale="40000" lnSpcReduction="20000"/>
          </a:bodyPr>
          <a:lstStyle/>
          <a:p>
            <a:pPr marL="0" indent="0">
              <a:buNone/>
            </a:pPr>
            <a:r>
              <a:rPr lang="en-US" sz="5000" b="1" dirty="0">
                <a:latin typeface="Abadi" panose="020B0604020104020204" pitchFamily="34" charset="0"/>
              </a:rPr>
              <a:t>02FX-1 Analyze the situation  (25%)</a:t>
            </a:r>
          </a:p>
          <a:p>
            <a:pPr marL="0" indent="0">
              <a:buNone/>
            </a:pPr>
            <a:r>
              <a:rPr lang="en-US" sz="4000" dirty="0">
                <a:latin typeface="Abadi" panose="020B0604020104020204" pitchFamily="34" charset="0"/>
              </a:rPr>
              <a:t>                     Collection of relevant information</a:t>
            </a:r>
          </a:p>
          <a:p>
            <a:pPr marL="0" indent="0">
              <a:buNone/>
            </a:pPr>
            <a:r>
              <a:rPr lang="en-US" sz="4000" dirty="0">
                <a:latin typeface="Abadi" panose="020B0604020104020204" pitchFamily="34" charset="0"/>
              </a:rPr>
              <a:t>                     Accurate identification of strengths, difficulties, needs and interests</a:t>
            </a:r>
          </a:p>
          <a:p>
            <a:pPr marL="0" indent="0">
              <a:buNone/>
            </a:pPr>
            <a:r>
              <a:rPr lang="en-US" sz="4000" dirty="0">
                <a:latin typeface="Abadi" panose="020B0604020104020204" pitchFamily="34" charset="0"/>
              </a:rPr>
              <a:t>                     Appropriate inventory of available resources </a:t>
            </a:r>
          </a:p>
          <a:p>
            <a:pPr marL="0" indent="0">
              <a:buNone/>
            </a:pPr>
            <a:r>
              <a:rPr lang="en-US" sz="5000" b="1" dirty="0">
                <a:latin typeface="Abadi" panose="020B0604020104020204" pitchFamily="34" charset="0"/>
              </a:rPr>
              <a:t>02FX-2 Agree on the conditions of the intervention plan  (50%) </a:t>
            </a:r>
          </a:p>
          <a:p>
            <a:pPr marL="0" indent="0">
              <a:buNone/>
            </a:pPr>
            <a:r>
              <a:rPr lang="en-US" sz="4000" dirty="0">
                <a:latin typeface="Abadi" panose="020B0604020104020204" pitchFamily="34" charset="0"/>
              </a:rPr>
              <a:t>                    Relevance of the intervention objectives </a:t>
            </a:r>
          </a:p>
          <a:p>
            <a:pPr marL="0" indent="0">
              <a:buNone/>
            </a:pPr>
            <a:r>
              <a:rPr lang="en-US" sz="4000" dirty="0">
                <a:latin typeface="Abadi" panose="020B0604020104020204" pitchFamily="34" charset="0"/>
              </a:rPr>
              <a:t>                    Consensus on intervention methods</a:t>
            </a:r>
          </a:p>
          <a:p>
            <a:pPr marL="0" indent="0">
              <a:buNone/>
            </a:pPr>
            <a:r>
              <a:rPr lang="en-US" sz="4000" dirty="0">
                <a:latin typeface="Abadi" panose="020B0604020104020204" pitchFamily="34" charset="0"/>
              </a:rPr>
              <a:t>                    Clear agreement on the division of roles and responsibilities</a:t>
            </a:r>
          </a:p>
          <a:p>
            <a:pPr marL="0" indent="0">
              <a:buNone/>
            </a:pPr>
            <a:r>
              <a:rPr lang="en-US" sz="4000" dirty="0">
                <a:latin typeface="Abadi" panose="020B0604020104020204" pitchFamily="34" charset="0"/>
              </a:rPr>
              <a:t>                    Realistic timeframe planning </a:t>
            </a:r>
          </a:p>
          <a:p>
            <a:pPr marL="0" indent="0">
              <a:buNone/>
            </a:pPr>
            <a:r>
              <a:rPr lang="en-US" sz="4900" b="1" dirty="0">
                <a:latin typeface="Abadi" panose="020B0604020104020204" pitchFamily="34" charset="0"/>
              </a:rPr>
              <a:t>02FX-3 Prepare the intervention plan (25%)</a:t>
            </a:r>
          </a:p>
          <a:p>
            <a:pPr marL="0" indent="0">
              <a:buNone/>
            </a:pPr>
            <a:r>
              <a:rPr lang="en-US" sz="4000" dirty="0">
                <a:latin typeface="Abadi" panose="020B0604020104020204" pitchFamily="34" charset="0"/>
              </a:rPr>
              <a:t>                   Rigorous application of professional writing standards</a:t>
            </a:r>
          </a:p>
          <a:p>
            <a:pPr marL="0" indent="0">
              <a:buNone/>
            </a:pPr>
            <a:r>
              <a:rPr lang="en-US" sz="4000" dirty="0">
                <a:latin typeface="Abadi" panose="020B0604020104020204" pitchFamily="34" charset="0"/>
              </a:rPr>
              <a:t>                   Clear written description of collaborative agreements </a:t>
            </a:r>
          </a:p>
          <a:p>
            <a:endParaRPr lang="en-CA" dirty="0"/>
          </a:p>
        </p:txBody>
      </p:sp>
    </p:spTree>
    <p:extLst>
      <p:ext uri="{BB962C8B-B14F-4D97-AF65-F5344CB8AC3E}">
        <p14:creationId xmlns:p14="http://schemas.microsoft.com/office/powerpoint/2010/main" val="998701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9091B-D446-7D45-AA2C-008FDF68033E}"/>
              </a:ext>
            </a:extLst>
          </p:cNvPr>
          <p:cNvSpPr>
            <a:spLocks noGrp="1"/>
          </p:cNvSpPr>
          <p:nvPr>
            <p:ph type="title"/>
          </p:nvPr>
        </p:nvSpPr>
        <p:spPr>
          <a:xfrm>
            <a:off x="640080" y="1371600"/>
            <a:ext cx="5737859" cy="1097280"/>
          </a:xfrm>
        </p:spPr>
        <p:txBody>
          <a:bodyPr>
            <a:normAutofit/>
          </a:bodyPr>
          <a:lstStyle/>
          <a:p>
            <a:r>
              <a:rPr lang="en-CA" dirty="0"/>
              <a:t>Example: </a:t>
            </a:r>
          </a:p>
        </p:txBody>
      </p:sp>
      <p:cxnSp>
        <p:nvCxnSpPr>
          <p:cNvPr id="18" name="Straight Connector 17">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96BA1C-768F-D99D-1682-5ADBFCD7B184}"/>
              </a:ext>
            </a:extLst>
          </p:cNvPr>
          <p:cNvSpPr>
            <a:spLocks noGrp="1"/>
          </p:cNvSpPr>
          <p:nvPr>
            <p:ph idx="1"/>
          </p:nvPr>
        </p:nvSpPr>
        <p:spPr>
          <a:xfrm>
            <a:off x="640080" y="2633236"/>
            <a:ext cx="5737860" cy="3666980"/>
          </a:xfrm>
        </p:spPr>
        <p:txBody>
          <a:bodyPr>
            <a:normAutofit/>
          </a:bodyPr>
          <a:lstStyle/>
          <a:p>
            <a:pPr>
              <a:lnSpc>
                <a:spcPct val="110000"/>
              </a:lnSpc>
            </a:pPr>
            <a:r>
              <a:rPr lang="en-CA" sz="1400"/>
              <a:t>Presenting problem: Sam walks around the classroom during math</a:t>
            </a:r>
          </a:p>
          <a:p>
            <a:pPr>
              <a:lnSpc>
                <a:spcPct val="110000"/>
              </a:lnSpc>
            </a:pPr>
            <a:endParaRPr lang="en-CA" sz="1400"/>
          </a:p>
          <a:p>
            <a:pPr>
              <a:lnSpc>
                <a:spcPct val="110000"/>
              </a:lnSpc>
            </a:pPr>
            <a:r>
              <a:rPr lang="en-CA" sz="1400"/>
              <a:t>Possible reasons: </a:t>
            </a:r>
          </a:p>
          <a:p>
            <a:pPr marL="457200" indent="-457200">
              <a:lnSpc>
                <a:spcPct val="110000"/>
              </a:lnSpc>
              <a:buFont typeface="+mj-lt"/>
              <a:buAutoNum type="arabicPeriod"/>
            </a:pPr>
            <a:r>
              <a:rPr lang="en-CA" sz="1400"/>
              <a:t>He may be bored (difficulty self regulating)</a:t>
            </a:r>
          </a:p>
          <a:p>
            <a:pPr marL="457200" indent="-457200">
              <a:lnSpc>
                <a:spcPct val="110000"/>
              </a:lnSpc>
              <a:buFont typeface="+mj-lt"/>
              <a:buAutoNum type="arabicPeriod"/>
            </a:pPr>
            <a:r>
              <a:rPr lang="en-CA" sz="1400"/>
              <a:t>He may not understand what is being asked (difficulty with problem solving skills)</a:t>
            </a:r>
          </a:p>
          <a:p>
            <a:pPr marL="457200" indent="-457200">
              <a:lnSpc>
                <a:spcPct val="110000"/>
              </a:lnSpc>
              <a:buFont typeface="+mj-lt"/>
              <a:buAutoNum type="arabicPeriod"/>
            </a:pPr>
            <a:r>
              <a:rPr lang="en-CA" sz="1400"/>
              <a:t>He may not know how to start (difficulty with executive function skills)</a:t>
            </a:r>
          </a:p>
          <a:p>
            <a:pPr marL="457200" indent="-457200">
              <a:lnSpc>
                <a:spcPct val="110000"/>
              </a:lnSpc>
              <a:buFont typeface="+mj-lt"/>
              <a:buAutoNum type="arabicPeriod"/>
            </a:pPr>
            <a:r>
              <a:rPr lang="en-CA" sz="1400"/>
              <a:t>May not know how to ask for help (difficulty communicating his needs)</a:t>
            </a:r>
          </a:p>
        </p:txBody>
      </p:sp>
      <p:pic>
        <p:nvPicPr>
          <p:cNvPr id="4" name="Picture 2" descr="Image preview">
            <a:extLst>
              <a:ext uri="{FF2B5EF4-FFF2-40B4-BE49-F238E27FC236}">
                <a16:creationId xmlns:a16="http://schemas.microsoft.com/office/drawing/2014/main" id="{0D53D807-94C5-C3F1-FA29-F300375A0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05" b="3130"/>
          <a:stretch/>
        </p:blipFill>
        <p:spPr bwMode="auto">
          <a:xfrm>
            <a:off x="7155179" y="2385380"/>
            <a:ext cx="4375829" cy="391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071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978C7-F851-D73C-C81F-F0D7956C6681}"/>
              </a:ext>
            </a:extLst>
          </p:cNvPr>
          <p:cNvSpPr>
            <a:spLocks noGrp="1"/>
          </p:cNvSpPr>
          <p:nvPr>
            <p:ph type="title"/>
          </p:nvPr>
        </p:nvSpPr>
        <p:spPr>
          <a:xfrm>
            <a:off x="5496821" y="1371600"/>
            <a:ext cx="6034187" cy="1097280"/>
          </a:xfrm>
        </p:spPr>
        <p:txBody>
          <a:bodyPr>
            <a:normAutofit/>
          </a:bodyPr>
          <a:lstStyle/>
          <a:p>
            <a:pPr>
              <a:lnSpc>
                <a:spcPct val="90000"/>
              </a:lnSpc>
            </a:pPr>
            <a:r>
              <a:rPr lang="en-CA" sz="3400"/>
              <a:t>Example: drinking alcohol every morning</a:t>
            </a:r>
          </a:p>
        </p:txBody>
      </p:sp>
      <p:pic>
        <p:nvPicPr>
          <p:cNvPr id="4" name="Picture 2" descr="Image preview">
            <a:extLst>
              <a:ext uri="{FF2B5EF4-FFF2-40B4-BE49-F238E27FC236}">
                <a16:creationId xmlns:a16="http://schemas.microsoft.com/office/drawing/2014/main" id="{C5D38E19-4B62-1CAE-00AF-4F8CEE07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22"/>
          <a:stretch>
            <a:fillRect/>
          </a:stretch>
        </p:blipFill>
        <p:spPr bwMode="auto">
          <a:xfrm>
            <a:off x="20" y="10"/>
            <a:ext cx="4857871"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704F14-1F32-9571-730E-6893F12A3781}"/>
              </a:ext>
            </a:extLst>
          </p:cNvPr>
          <p:cNvSpPr>
            <a:spLocks noGrp="1"/>
          </p:cNvSpPr>
          <p:nvPr>
            <p:ph idx="1"/>
          </p:nvPr>
        </p:nvSpPr>
        <p:spPr>
          <a:xfrm>
            <a:off x="5496821" y="2633236"/>
            <a:ext cx="6034187" cy="3664687"/>
          </a:xfrm>
        </p:spPr>
        <p:txBody>
          <a:bodyPr>
            <a:normAutofit/>
          </a:bodyPr>
          <a:lstStyle/>
          <a:p>
            <a:r>
              <a:rPr lang="en-CA" dirty="0"/>
              <a:t>Difficulty communicating emotions</a:t>
            </a:r>
          </a:p>
          <a:p>
            <a:r>
              <a:rPr lang="en-CA" dirty="0"/>
              <a:t>Difficulty with executive function skills </a:t>
            </a:r>
          </a:p>
          <a:p>
            <a:r>
              <a:rPr lang="en-CA" dirty="0"/>
              <a:t>Difficulty with emotional regulation </a:t>
            </a:r>
          </a:p>
          <a:p>
            <a:r>
              <a:rPr lang="en-CA" dirty="0"/>
              <a:t>Negative self concept</a:t>
            </a:r>
          </a:p>
          <a:p>
            <a:endParaRPr lang="en-CA" dirty="0"/>
          </a:p>
        </p:txBody>
      </p:sp>
    </p:spTree>
    <p:extLst>
      <p:ext uri="{BB962C8B-B14F-4D97-AF65-F5344CB8AC3E}">
        <p14:creationId xmlns:p14="http://schemas.microsoft.com/office/powerpoint/2010/main" val="2650937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890E5F-0463-1E0C-2074-44DC1CF9E018}"/>
              </a:ext>
            </a:extLst>
          </p:cNvPr>
          <p:cNvSpPr>
            <a:spLocks noGrp="1"/>
          </p:cNvSpPr>
          <p:nvPr>
            <p:ph type="title"/>
          </p:nvPr>
        </p:nvSpPr>
        <p:spPr>
          <a:xfrm>
            <a:off x="640080" y="1434438"/>
            <a:ext cx="2983229" cy="2612976"/>
          </a:xfrm>
        </p:spPr>
        <p:txBody>
          <a:bodyPr vert="horz" lIns="91440" tIns="45720" rIns="91440" bIns="45720" rtlCol="0" anchor="t">
            <a:normAutofit/>
          </a:bodyPr>
          <a:lstStyle/>
          <a:p>
            <a:pPr>
              <a:lnSpc>
                <a:spcPct val="90000"/>
              </a:lnSpc>
            </a:pPr>
            <a:r>
              <a:rPr lang="en-US" sz="2400" dirty="0"/>
              <a:t>There is no such thing as negative or positive attention.  Keep evaluating – why is this person trying to connect?</a:t>
            </a:r>
          </a:p>
        </p:txBody>
      </p:sp>
      <p:pic>
        <p:nvPicPr>
          <p:cNvPr id="4" name="Content Placeholder 4" descr="A picture containing calendar&#10;&#10;Description automatically generated">
            <a:extLst>
              <a:ext uri="{FF2B5EF4-FFF2-40B4-BE49-F238E27FC236}">
                <a16:creationId xmlns:a16="http://schemas.microsoft.com/office/drawing/2014/main" id="{AF0B8BE2-CD7D-3C4B-C9CA-A291F773E2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7990" y="990201"/>
            <a:ext cx="5752868" cy="4818027"/>
          </a:xfrm>
          <a:prstGeom prst="rect">
            <a:avLst/>
          </a:prstGeom>
        </p:spPr>
      </p:pic>
      <p:cxnSp>
        <p:nvCxnSpPr>
          <p:cNvPr id="13" name="Straight Connector 12">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063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D172-69EE-04FA-5F4E-F4E3A3B4E432}"/>
              </a:ext>
            </a:extLst>
          </p:cNvPr>
          <p:cNvSpPr>
            <a:spLocks noGrp="1"/>
          </p:cNvSpPr>
          <p:nvPr>
            <p:ph type="title"/>
          </p:nvPr>
        </p:nvSpPr>
        <p:spPr/>
        <p:txBody>
          <a:bodyPr>
            <a:normAutofit fontScale="90000"/>
          </a:bodyPr>
          <a:lstStyle/>
          <a:p>
            <a:r>
              <a:rPr lang="en-CA" dirty="0"/>
              <a:t>Clients need to be involved in the creation of their IP </a:t>
            </a:r>
          </a:p>
        </p:txBody>
      </p:sp>
      <p:sp>
        <p:nvSpPr>
          <p:cNvPr id="3" name="Content Placeholder 2">
            <a:extLst>
              <a:ext uri="{FF2B5EF4-FFF2-40B4-BE49-F238E27FC236}">
                <a16:creationId xmlns:a16="http://schemas.microsoft.com/office/drawing/2014/main" id="{84D7C15F-BE81-290A-C487-15E13D286EB2}"/>
              </a:ext>
            </a:extLst>
          </p:cNvPr>
          <p:cNvSpPr>
            <a:spLocks noGrp="1"/>
          </p:cNvSpPr>
          <p:nvPr>
            <p:ph idx="1"/>
          </p:nvPr>
        </p:nvSpPr>
        <p:spPr/>
        <p:txBody>
          <a:bodyPr/>
          <a:lstStyle/>
          <a:p>
            <a:r>
              <a:rPr lang="en-CA" dirty="0"/>
              <a:t>When possible, discuss the goal and method with the client </a:t>
            </a:r>
          </a:p>
          <a:p>
            <a:r>
              <a:rPr lang="en-CA" dirty="0"/>
              <a:t>Client’s must give consent to care after the age of 14 </a:t>
            </a:r>
          </a:p>
        </p:txBody>
      </p:sp>
      <p:pic>
        <p:nvPicPr>
          <p:cNvPr id="5" name="Picture 2" descr="Image result for client centered">
            <a:extLst>
              <a:ext uri="{FF2B5EF4-FFF2-40B4-BE49-F238E27FC236}">
                <a16:creationId xmlns:a16="http://schemas.microsoft.com/office/drawing/2014/main" id="{0FF4AFDC-E6B1-1914-4B47-88B3B4BA0CCD}"/>
              </a:ext>
            </a:extLst>
          </p:cNvPr>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22527" t="22161" r="21429" b="42674"/>
          <a:stretch/>
        </p:blipFill>
        <p:spPr bwMode="auto">
          <a:xfrm rot="20703526">
            <a:off x="7691120" y="3474720"/>
            <a:ext cx="3886200" cy="18288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43260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348E49-89B5-8F0B-F7B2-1F410CEAF272}"/>
              </a:ext>
            </a:extLst>
          </p:cNvPr>
          <p:cNvSpPr>
            <a:spLocks noGrp="1"/>
          </p:cNvSpPr>
          <p:nvPr>
            <p:ph type="title"/>
          </p:nvPr>
        </p:nvSpPr>
        <p:spPr>
          <a:xfrm>
            <a:off x="640080" y="914399"/>
            <a:ext cx="10847494" cy="1171069"/>
          </a:xfrm>
        </p:spPr>
        <p:txBody>
          <a:bodyPr anchor="t">
            <a:normAutofit/>
          </a:bodyPr>
          <a:lstStyle/>
          <a:p>
            <a:pPr>
              <a:lnSpc>
                <a:spcPct val="90000"/>
              </a:lnSpc>
            </a:pPr>
            <a:r>
              <a:rPr lang="en-CA" sz="3700"/>
              <a:t>Step 3: Design and Develop: Setting the goal and objectives; creating the methodology </a:t>
            </a:r>
          </a:p>
        </p:txBody>
      </p:sp>
      <p:pic>
        <p:nvPicPr>
          <p:cNvPr id="4" name="Picture 2" descr="http://www.clker.com/cliparts/v/f/B/n/W/M/rainbow-circular-arrows-hi.png">
            <a:extLst>
              <a:ext uri="{FF2B5EF4-FFF2-40B4-BE49-F238E27FC236}">
                <a16:creationId xmlns:a16="http://schemas.microsoft.com/office/drawing/2014/main" id="{BAA0C8D8-6C39-8B87-5CB2-423A333609D5}"/>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713232" y="2534168"/>
            <a:ext cx="3391058" cy="32723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BB26551-2213-8DDA-7E2F-744CD7100C23}"/>
              </a:ext>
            </a:extLst>
          </p:cNvPr>
          <p:cNvSpPr>
            <a:spLocks noGrp="1"/>
          </p:cNvSpPr>
          <p:nvPr>
            <p:ph idx="1"/>
          </p:nvPr>
        </p:nvSpPr>
        <p:spPr>
          <a:xfrm>
            <a:off x="6400143" y="2183142"/>
            <a:ext cx="4563618" cy="3760459"/>
          </a:xfrm>
        </p:spPr>
        <p:txBody>
          <a:bodyPr anchor="t">
            <a:normAutofit/>
          </a:bodyPr>
          <a:lstStyle/>
          <a:p>
            <a:pPr marL="0" indent="0">
              <a:buNone/>
            </a:pPr>
            <a:r>
              <a:rPr lang="en-CA" dirty="0"/>
              <a:t>TASKS</a:t>
            </a:r>
          </a:p>
          <a:p>
            <a:r>
              <a:rPr lang="en-CA" dirty="0"/>
              <a:t>Write goal and objectives for sessions</a:t>
            </a:r>
          </a:p>
          <a:p>
            <a:r>
              <a:rPr lang="en-CA" dirty="0"/>
              <a:t>Research methodology</a:t>
            </a:r>
          </a:p>
          <a:p>
            <a:r>
              <a:rPr lang="en-CA" dirty="0"/>
              <a:t>Decide on activities for sessions</a:t>
            </a:r>
          </a:p>
          <a:p>
            <a:r>
              <a:rPr lang="en-CA" dirty="0"/>
              <a:t>Create materials and deciding on logistics  </a:t>
            </a:r>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239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E27C-BF99-93AE-F726-61E1ADD46283}"/>
              </a:ext>
            </a:extLst>
          </p:cNvPr>
          <p:cNvSpPr>
            <a:spLocks noGrp="1"/>
          </p:cNvSpPr>
          <p:nvPr>
            <p:ph type="title"/>
          </p:nvPr>
        </p:nvSpPr>
        <p:spPr/>
        <p:txBody>
          <a:bodyPr/>
          <a:lstStyle/>
          <a:p>
            <a:r>
              <a:rPr lang="en-CA" dirty="0"/>
              <a:t>NEED leads to GOAL + session OBJECTIVES</a:t>
            </a:r>
          </a:p>
        </p:txBody>
      </p:sp>
      <p:pic>
        <p:nvPicPr>
          <p:cNvPr id="4" name="Picture 2" descr="http://meetville.com/images/quotes/Quotation-Gerard-De-Marigny-life-goals-inspirational-Meetville-Quotes-256325.jpg">
            <a:extLst>
              <a:ext uri="{FF2B5EF4-FFF2-40B4-BE49-F238E27FC236}">
                <a16:creationId xmlns:a16="http://schemas.microsoft.com/office/drawing/2014/main" id="{240C698A-A54A-69C2-4C32-EA379EF47D9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6883"/>
          <a:stretch/>
        </p:blipFill>
        <p:spPr bwMode="auto">
          <a:xfrm>
            <a:off x="4166394" y="3327852"/>
            <a:ext cx="3838575" cy="21771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54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924910" y="1894490"/>
            <a:ext cx="10342179" cy="4267200"/>
          </a:xfrm>
          <a:ln>
            <a:noFill/>
          </a:ln>
        </p:spPr>
        <p:txBody>
          <a:bodyPr>
            <a:noAutofit/>
          </a:bodyPr>
          <a:lstStyle/>
          <a:p>
            <a:pPr marL="339725" indent="-339725">
              <a:spcBef>
                <a:spcPts val="0"/>
              </a:spcBef>
              <a:spcAft>
                <a:spcPts val="1200"/>
              </a:spcAft>
            </a:pPr>
            <a:r>
              <a:rPr lang="en-CA" sz="2600" dirty="0">
                <a:latin typeface="+mj-lt"/>
                <a:ea typeface="Arial"/>
                <a:cs typeface="Arial"/>
              </a:rPr>
              <a:t>“</a:t>
            </a:r>
            <a:r>
              <a:rPr lang="en-CA" sz="2600" b="1" i="1" dirty="0">
                <a:ea typeface="Arial"/>
                <a:cs typeface="Arial"/>
              </a:rPr>
              <a:t>Who…will do…What”</a:t>
            </a:r>
            <a:endParaRPr lang="en-CA" sz="2600" spc="100" dirty="0">
              <a:solidFill>
                <a:schemeClr val="tx1"/>
              </a:solidFill>
              <a:latin typeface="+mj-lt"/>
              <a:ea typeface="Arial"/>
              <a:cs typeface="Arial"/>
            </a:endParaRPr>
          </a:p>
          <a:p>
            <a:pPr marL="339725" indent="-339725">
              <a:spcBef>
                <a:spcPts val="0"/>
              </a:spcBef>
              <a:spcAft>
                <a:spcPts val="1200"/>
              </a:spcAft>
              <a:buFont typeface="Arial" panose="020B0604020202020204" pitchFamily="34" charset="0"/>
              <a:buChar char="•"/>
            </a:pPr>
            <a:r>
              <a:rPr lang="en-CA" sz="2600" spc="100" dirty="0">
                <a:solidFill>
                  <a:schemeClr val="tx1"/>
                </a:solidFill>
                <a:latin typeface="+mj-lt"/>
                <a:ea typeface="Arial"/>
                <a:cs typeface="Arial"/>
              </a:rPr>
              <a:t>Stated in broad terms; a statement of what the client intends to achieve as a result of the </a:t>
            </a:r>
            <a:r>
              <a:rPr lang="en-CA" sz="2600" spc="100">
                <a:solidFill>
                  <a:schemeClr val="tx1"/>
                </a:solidFill>
                <a:latin typeface="+mj-lt"/>
                <a:ea typeface="Arial"/>
                <a:cs typeface="Arial"/>
              </a:rPr>
              <a:t>intervention plan</a:t>
            </a:r>
          </a:p>
          <a:p>
            <a:pPr marL="339725" indent="-339725">
              <a:spcBef>
                <a:spcPts val="0"/>
              </a:spcBef>
              <a:spcAft>
                <a:spcPts val="1200"/>
              </a:spcAft>
              <a:buFont typeface="Arial" panose="020B0604020202020204" pitchFamily="34" charset="0"/>
              <a:buChar char="•"/>
            </a:pPr>
            <a:r>
              <a:rPr lang="en-CA" sz="2600" spc="100">
                <a:latin typeface="+mj-lt"/>
                <a:ea typeface="Arial"/>
                <a:cs typeface="Arial"/>
              </a:rPr>
              <a:t>A goal is a positive vision for the future</a:t>
            </a:r>
            <a:r>
              <a:rPr lang="en-CA" sz="2600" spc="100">
                <a:solidFill>
                  <a:schemeClr val="tx1"/>
                </a:solidFill>
                <a:latin typeface="+mj-lt"/>
                <a:ea typeface="Arial"/>
                <a:cs typeface="Arial"/>
              </a:rPr>
              <a:t> </a:t>
            </a:r>
            <a:endParaRPr lang="en-CA" sz="2600" spc="100" dirty="0">
              <a:solidFill>
                <a:schemeClr val="tx1"/>
              </a:solidFill>
              <a:latin typeface="+mj-lt"/>
              <a:ea typeface="Arial"/>
              <a:cs typeface="Arial"/>
            </a:endParaRPr>
          </a:p>
          <a:p>
            <a:pPr marL="339725" indent="-339725">
              <a:spcBef>
                <a:spcPts val="0"/>
              </a:spcBef>
              <a:spcAft>
                <a:spcPts val="1200"/>
              </a:spcAft>
              <a:buFont typeface="Arial" panose="020B0604020202020204" pitchFamily="34" charset="0"/>
              <a:buChar char="•"/>
            </a:pPr>
            <a:r>
              <a:rPr lang="en-CA" sz="2600" spc="100" dirty="0">
                <a:solidFill>
                  <a:schemeClr val="tx1"/>
                </a:solidFill>
                <a:latin typeface="+mj-lt"/>
                <a:ea typeface="Arial"/>
                <a:cs typeface="Arial"/>
              </a:rPr>
              <a:t>Directed toward the client gaining more autonomy</a:t>
            </a:r>
            <a:endParaRPr lang="en-CA" sz="2600" spc="100" dirty="0">
              <a:solidFill>
                <a:srgbClr val="FF0000"/>
              </a:solidFill>
              <a:latin typeface="+mj-lt"/>
              <a:ea typeface="Arial"/>
              <a:cs typeface="Arial"/>
            </a:endParaRPr>
          </a:p>
          <a:p>
            <a:pPr marL="339725" indent="-339725">
              <a:spcBef>
                <a:spcPts val="0"/>
              </a:spcBef>
              <a:spcAft>
                <a:spcPts val="1200"/>
              </a:spcAft>
              <a:buFont typeface="Arial" panose="020B0604020202020204" pitchFamily="34" charset="0"/>
              <a:buChar char="•"/>
            </a:pPr>
            <a:r>
              <a:rPr lang="en-CA" sz="2600" dirty="0">
                <a:solidFill>
                  <a:schemeClr val="tx1"/>
                </a:solidFill>
                <a:latin typeface="+mj-lt"/>
                <a:ea typeface="Arial"/>
                <a:cs typeface="Arial"/>
              </a:rPr>
              <a:t>Client is the subject of the goal. (The </a:t>
            </a:r>
            <a:r>
              <a:rPr lang="en-CA" sz="2600" i="1" dirty="0">
                <a:solidFill>
                  <a:schemeClr val="tx1"/>
                </a:solidFill>
                <a:latin typeface="+mj-lt"/>
                <a:ea typeface="Arial"/>
                <a:cs typeface="Arial"/>
              </a:rPr>
              <a:t>client</a:t>
            </a:r>
            <a:r>
              <a:rPr lang="en-CA" sz="2600" dirty="0">
                <a:solidFill>
                  <a:schemeClr val="tx1"/>
                </a:solidFill>
                <a:latin typeface="+mj-lt"/>
                <a:ea typeface="Arial"/>
                <a:cs typeface="Arial"/>
              </a:rPr>
              <a:t> will….not the </a:t>
            </a:r>
            <a:r>
              <a:rPr lang="en-CA" sz="2600" i="1" dirty="0">
                <a:solidFill>
                  <a:schemeClr val="tx1"/>
                </a:solidFill>
                <a:latin typeface="+mj-lt"/>
                <a:ea typeface="Arial"/>
                <a:cs typeface="Arial"/>
              </a:rPr>
              <a:t>SET</a:t>
            </a:r>
            <a:r>
              <a:rPr lang="en-CA" sz="2600" dirty="0">
                <a:solidFill>
                  <a:schemeClr val="tx1"/>
                </a:solidFill>
                <a:latin typeface="+mj-lt"/>
                <a:ea typeface="Arial"/>
                <a:cs typeface="Arial"/>
              </a:rPr>
              <a:t> will….) </a:t>
            </a:r>
          </a:p>
          <a:p>
            <a:pPr marL="339725" indent="-339725">
              <a:spcBef>
                <a:spcPts val="0"/>
              </a:spcBef>
              <a:spcAft>
                <a:spcPts val="1200"/>
              </a:spcAft>
              <a:buFont typeface="Arial" panose="020B0604020202020204" pitchFamily="34" charset="0"/>
              <a:buChar char="•"/>
            </a:pPr>
            <a:r>
              <a:rPr lang="en-CA" sz="2600" dirty="0">
                <a:solidFill>
                  <a:schemeClr val="tx1"/>
                </a:solidFill>
                <a:latin typeface="+mj-lt"/>
                <a:ea typeface="Arial"/>
                <a:cs typeface="Arial"/>
              </a:rPr>
              <a:t>Identify one goal. Do not use the word “and” in a goal.</a:t>
            </a:r>
          </a:p>
          <a:p>
            <a:pPr marL="0" indent="0">
              <a:spcBef>
                <a:spcPts val="0"/>
              </a:spcBef>
              <a:spcAft>
                <a:spcPts val="1200"/>
              </a:spcAft>
              <a:buNone/>
            </a:pPr>
            <a:endParaRPr lang="en-CA" sz="2600" b="1" i="1" dirty="0">
              <a:solidFill>
                <a:schemeClr val="tx1"/>
              </a:solidFill>
              <a:ea typeface="Arial"/>
              <a:cs typeface="Arial"/>
            </a:endParaRPr>
          </a:p>
        </p:txBody>
      </p:sp>
      <p:sp>
        <p:nvSpPr>
          <p:cNvPr id="8" name="Title 1"/>
          <p:cNvSpPr>
            <a:spLocks noGrp="1"/>
          </p:cNvSpPr>
          <p:nvPr>
            <p:ph type="title"/>
          </p:nvPr>
        </p:nvSpPr>
        <p:spPr>
          <a:xfrm>
            <a:off x="2936240" y="777240"/>
            <a:ext cx="4378960" cy="975360"/>
          </a:xfrm>
        </p:spPr>
        <p:txBody>
          <a:bodyPr>
            <a:normAutofit/>
          </a:bodyPr>
          <a:lstStyle/>
          <a:p>
            <a:r>
              <a:rPr lang="en-US" sz="4000" b="1" dirty="0">
                <a:solidFill>
                  <a:schemeClr val="accent2">
                    <a:lumMod val="75000"/>
                  </a:schemeClr>
                </a:solidFill>
                <a:latin typeface="+mn-lt"/>
              </a:rPr>
              <a:t>Writing goals</a:t>
            </a:r>
          </a:p>
        </p:txBody>
      </p:sp>
      <p:pic>
        <p:nvPicPr>
          <p:cNvPr id="24578" name="Picture 2" descr="http://www.certiprosolutions.com/wp-content/uploads/2014/07/Goals.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456" t="19574" b="23878"/>
          <a:stretch/>
        </p:blipFill>
        <p:spPr bwMode="auto">
          <a:xfrm>
            <a:off x="8107680" y="457200"/>
            <a:ext cx="3048000" cy="117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25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31800" y="1320800"/>
            <a:ext cx="10723880" cy="4851400"/>
          </a:xfrm>
          <a:ln>
            <a:noFill/>
          </a:ln>
        </p:spPr>
        <p:txBody>
          <a:bodyPr>
            <a:noAutofit/>
          </a:bodyPr>
          <a:lstStyle/>
          <a:p>
            <a:pPr marL="0" indent="0">
              <a:spcBef>
                <a:spcPts val="0"/>
              </a:spcBef>
              <a:spcAft>
                <a:spcPts val="1200"/>
              </a:spcAft>
              <a:buNone/>
            </a:pPr>
            <a:r>
              <a:rPr lang="en-CA" sz="2200" b="1" spc="100" dirty="0">
                <a:solidFill>
                  <a:srgbClr val="C00000"/>
                </a:solidFill>
                <a:ea typeface="Arial"/>
                <a:cs typeface="Arial"/>
              </a:rPr>
              <a:t>Poor goal: </a:t>
            </a:r>
            <a:r>
              <a:rPr lang="en-CA" sz="2200" b="1" i="1" spc="100" dirty="0">
                <a:solidFill>
                  <a:srgbClr val="C00000"/>
                </a:solidFill>
                <a:ea typeface="Arial"/>
                <a:cs typeface="Arial"/>
              </a:rPr>
              <a:t>The client will stop drinking.</a:t>
            </a:r>
          </a:p>
          <a:p>
            <a:pPr marL="339725" indent="-339725">
              <a:spcBef>
                <a:spcPts val="0"/>
              </a:spcBef>
              <a:spcAft>
                <a:spcPts val="1200"/>
              </a:spcAft>
              <a:buFont typeface="Arial" panose="020B0604020202020204" pitchFamily="34" charset="0"/>
              <a:buChar char="•"/>
            </a:pPr>
            <a:r>
              <a:rPr lang="en-CA" sz="2200" spc="100" dirty="0">
                <a:solidFill>
                  <a:schemeClr val="tx1"/>
                </a:solidFill>
                <a:latin typeface="+mj-lt"/>
                <a:ea typeface="Arial"/>
                <a:cs typeface="Arial"/>
              </a:rPr>
              <a:t>Better: The client will use functional self regulation skills. (Client is learning something different.)</a:t>
            </a:r>
          </a:p>
          <a:p>
            <a:pPr marL="0" indent="0">
              <a:spcBef>
                <a:spcPts val="0"/>
              </a:spcBef>
              <a:spcAft>
                <a:spcPts val="1200"/>
              </a:spcAft>
              <a:buNone/>
            </a:pPr>
            <a:endParaRPr lang="en-CA" sz="2200" b="1" spc="100" dirty="0">
              <a:solidFill>
                <a:srgbClr val="C00000"/>
              </a:solidFill>
              <a:ea typeface="Arial"/>
              <a:cs typeface="Arial"/>
            </a:endParaRPr>
          </a:p>
          <a:p>
            <a:pPr marL="0" indent="0">
              <a:spcBef>
                <a:spcPts val="0"/>
              </a:spcBef>
              <a:spcAft>
                <a:spcPts val="1200"/>
              </a:spcAft>
              <a:buNone/>
            </a:pPr>
            <a:r>
              <a:rPr lang="en-CA" sz="2200" b="1" spc="100" dirty="0">
                <a:solidFill>
                  <a:srgbClr val="C00000"/>
                </a:solidFill>
                <a:ea typeface="Arial"/>
                <a:cs typeface="Arial"/>
              </a:rPr>
              <a:t>Poor goal: </a:t>
            </a:r>
            <a:r>
              <a:rPr lang="en-CA" sz="2200" b="1" i="1" spc="100" dirty="0">
                <a:solidFill>
                  <a:srgbClr val="C00000"/>
                </a:solidFill>
                <a:ea typeface="Arial"/>
                <a:cs typeface="Arial"/>
              </a:rPr>
              <a:t>The client will stop negative self-talk.</a:t>
            </a:r>
            <a:r>
              <a:rPr lang="en-CA" sz="2200" i="1" spc="100" dirty="0">
                <a:solidFill>
                  <a:srgbClr val="C00000"/>
                </a:solidFill>
                <a:ea typeface="Arial"/>
                <a:cs typeface="Arial"/>
              </a:rPr>
              <a:t> </a:t>
            </a:r>
            <a:r>
              <a:rPr lang="en-CA" sz="2200" spc="100" dirty="0">
                <a:solidFill>
                  <a:schemeClr val="tx1"/>
                </a:solidFill>
                <a:latin typeface="+mj-lt"/>
                <a:ea typeface="Arial"/>
                <a:cs typeface="Arial"/>
              </a:rPr>
              <a:t>(Client does not learn something different or use something differently; client just avoids something that he or she already knows.)    </a:t>
            </a:r>
          </a:p>
          <a:p>
            <a:pPr marL="339725" indent="-339725">
              <a:spcBef>
                <a:spcPts val="0"/>
              </a:spcBef>
              <a:spcAft>
                <a:spcPts val="1200"/>
              </a:spcAft>
              <a:buFont typeface="Arial" panose="020B0604020202020204" pitchFamily="34" charset="0"/>
              <a:buChar char="•"/>
            </a:pPr>
            <a:r>
              <a:rPr lang="en-CA" sz="2200" spc="100" dirty="0">
                <a:solidFill>
                  <a:schemeClr val="tx1"/>
                </a:solidFill>
                <a:latin typeface="+mj-lt"/>
                <a:ea typeface="Arial"/>
                <a:cs typeface="Arial"/>
              </a:rPr>
              <a:t>Better: The client will have a positive self concept (Now client learns something different that is incompatible with the old behaviour.)  </a:t>
            </a:r>
          </a:p>
        </p:txBody>
      </p:sp>
      <p:sp>
        <p:nvSpPr>
          <p:cNvPr id="8" name="Title 1"/>
          <p:cNvSpPr>
            <a:spLocks noGrp="1"/>
          </p:cNvSpPr>
          <p:nvPr>
            <p:ph type="title"/>
          </p:nvPr>
        </p:nvSpPr>
        <p:spPr>
          <a:xfrm>
            <a:off x="2336800" y="304800"/>
            <a:ext cx="10134600" cy="762000"/>
          </a:xfrm>
        </p:spPr>
        <p:txBody>
          <a:bodyPr>
            <a:normAutofit/>
          </a:bodyPr>
          <a:lstStyle/>
          <a:p>
            <a:r>
              <a:rPr lang="en-US" sz="4000" b="1" dirty="0">
                <a:solidFill>
                  <a:schemeClr val="accent2">
                    <a:lumMod val="75000"/>
                  </a:schemeClr>
                </a:solidFill>
                <a:latin typeface="+mn-lt"/>
              </a:rPr>
              <a:t>Examples of goals</a:t>
            </a:r>
            <a:endParaRPr lang="en-US" sz="4000" b="1" dirty="0">
              <a:solidFill>
                <a:srgbClr val="F25F29"/>
              </a:solidFill>
              <a:latin typeface="+mn-lt"/>
            </a:endParaRPr>
          </a:p>
        </p:txBody>
      </p:sp>
    </p:spTree>
    <p:extLst>
      <p:ext uri="{BB962C8B-B14F-4D97-AF65-F5344CB8AC3E}">
        <p14:creationId xmlns:p14="http://schemas.microsoft.com/office/powerpoint/2010/main" val="3077254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450080" y="1981200"/>
            <a:ext cx="7589520" cy="4191000"/>
          </a:xfrm>
          <a:ln>
            <a:noFill/>
          </a:ln>
        </p:spPr>
        <p:txBody>
          <a:bodyPr>
            <a:noAutofit/>
          </a:bodyPr>
          <a:lstStyle/>
          <a:p>
            <a:pPr marL="0" indent="0">
              <a:spcBef>
                <a:spcPts val="0"/>
              </a:spcBef>
              <a:spcAft>
                <a:spcPts val="1200"/>
              </a:spcAft>
              <a:buNone/>
            </a:pPr>
            <a:r>
              <a:rPr lang="en-CA" sz="2400" spc="100" dirty="0">
                <a:solidFill>
                  <a:schemeClr val="tx1"/>
                </a:solidFill>
                <a:latin typeface="+mj-lt"/>
                <a:ea typeface="Arial"/>
                <a:cs typeface="Arial"/>
              </a:rPr>
              <a:t>The client will…</a:t>
            </a:r>
          </a:p>
          <a:p>
            <a:pPr marL="339725" indent="-339725">
              <a:spcBef>
                <a:spcPts val="0"/>
              </a:spcBef>
              <a:spcAft>
                <a:spcPts val="1200"/>
              </a:spcAft>
              <a:buFont typeface="Arial" panose="020B0604020202020204" pitchFamily="34" charset="0"/>
              <a:buChar char="•"/>
            </a:pPr>
            <a:r>
              <a:rPr lang="en-CA" sz="2400" spc="100" dirty="0">
                <a:solidFill>
                  <a:schemeClr val="tx1"/>
                </a:solidFill>
                <a:latin typeface="+mj-lt"/>
                <a:ea typeface="Arial"/>
                <a:cs typeface="Arial"/>
              </a:rPr>
              <a:t>Communicate his wants and needs at school </a:t>
            </a:r>
          </a:p>
          <a:p>
            <a:pPr marL="339725" indent="-339725">
              <a:spcBef>
                <a:spcPts val="0"/>
              </a:spcBef>
              <a:spcAft>
                <a:spcPts val="1200"/>
              </a:spcAft>
              <a:buFont typeface="Arial" panose="020B0604020202020204" pitchFamily="34" charset="0"/>
              <a:buChar char="•"/>
            </a:pPr>
            <a:r>
              <a:rPr lang="en-CA" sz="2400" spc="100" dirty="0">
                <a:solidFill>
                  <a:schemeClr val="tx1"/>
                </a:solidFill>
                <a:latin typeface="+mj-lt"/>
                <a:ea typeface="Arial"/>
                <a:cs typeface="Arial"/>
              </a:rPr>
              <a:t>Use executive function skills to complete IADLs</a:t>
            </a:r>
          </a:p>
          <a:p>
            <a:pPr marL="339725" indent="-339725">
              <a:spcBef>
                <a:spcPts val="0"/>
              </a:spcBef>
              <a:spcAft>
                <a:spcPts val="1200"/>
              </a:spcAft>
              <a:buFont typeface="Arial" panose="020B0604020202020204" pitchFamily="34" charset="0"/>
              <a:buChar char="•"/>
            </a:pPr>
            <a:r>
              <a:rPr lang="en-CA" sz="2400" spc="100" dirty="0">
                <a:latin typeface="+mj-lt"/>
                <a:ea typeface="Arial"/>
                <a:cs typeface="Arial"/>
              </a:rPr>
              <a:t>Play cooperatively with peers</a:t>
            </a:r>
          </a:p>
          <a:p>
            <a:pPr marL="339725" indent="-339725">
              <a:spcBef>
                <a:spcPts val="0"/>
              </a:spcBef>
              <a:spcAft>
                <a:spcPts val="1200"/>
              </a:spcAft>
              <a:buFont typeface="Arial" panose="020B0604020202020204" pitchFamily="34" charset="0"/>
              <a:buChar char="•"/>
            </a:pPr>
            <a:r>
              <a:rPr lang="en-CA" sz="2400" spc="100" dirty="0">
                <a:latin typeface="+mj-lt"/>
                <a:ea typeface="Arial"/>
                <a:cs typeface="Arial"/>
              </a:rPr>
              <a:t>Use pragmatics when communicating with peers</a:t>
            </a:r>
          </a:p>
          <a:p>
            <a:pPr marL="339725" indent="-339725">
              <a:spcBef>
                <a:spcPts val="0"/>
              </a:spcBef>
              <a:spcAft>
                <a:spcPts val="1200"/>
              </a:spcAft>
              <a:buFont typeface="Arial" panose="020B0604020202020204" pitchFamily="34" charset="0"/>
              <a:buChar char="•"/>
            </a:pPr>
            <a:r>
              <a:rPr lang="en-CA" sz="2400" spc="100" dirty="0">
                <a:latin typeface="+mj-lt"/>
                <a:ea typeface="Arial"/>
                <a:cs typeface="Arial"/>
              </a:rPr>
              <a:t>Use social norms in the cafeteria </a:t>
            </a:r>
          </a:p>
        </p:txBody>
      </p:sp>
      <p:sp>
        <p:nvSpPr>
          <p:cNvPr id="8" name="Title 1"/>
          <p:cNvSpPr>
            <a:spLocks noGrp="1"/>
          </p:cNvSpPr>
          <p:nvPr>
            <p:ph type="title"/>
          </p:nvPr>
        </p:nvSpPr>
        <p:spPr>
          <a:xfrm>
            <a:off x="2844800" y="321733"/>
            <a:ext cx="7777480" cy="975360"/>
          </a:xfrm>
        </p:spPr>
        <p:txBody>
          <a:bodyPr>
            <a:normAutofit/>
          </a:bodyPr>
          <a:lstStyle/>
          <a:p>
            <a:r>
              <a:rPr lang="en-US" sz="4000" b="1" dirty="0">
                <a:solidFill>
                  <a:srgbClr val="FF0000"/>
                </a:solidFill>
                <a:latin typeface="+mn-lt"/>
              </a:rPr>
              <a:t> </a:t>
            </a:r>
            <a:r>
              <a:rPr lang="en-US" sz="4000" b="1" dirty="0">
                <a:solidFill>
                  <a:schemeClr val="accent2">
                    <a:lumMod val="75000"/>
                  </a:schemeClr>
                </a:solidFill>
                <a:latin typeface="+mn-lt"/>
              </a:rPr>
              <a:t>Examples of goals</a:t>
            </a:r>
          </a:p>
        </p:txBody>
      </p:sp>
      <p:pic>
        <p:nvPicPr>
          <p:cNvPr id="23554" name="Picture 2" descr="http://teamgantt.com/blog/wp-content/uploads/2013/12/Goal_Setting.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8163" t="4357" r="10205" b="5560"/>
          <a:stretch/>
        </p:blipFill>
        <p:spPr bwMode="auto">
          <a:xfrm>
            <a:off x="1219200" y="2133600"/>
            <a:ext cx="2819400" cy="2044066"/>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83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6823F-7D3C-DC11-235A-FF1FCACC3BF1}"/>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49C123F-5844-08B9-CA00-2FA463C47D64}"/>
              </a:ext>
            </a:extLst>
          </p:cNvPr>
          <p:cNvSpPr>
            <a:spLocks noGrp="1"/>
          </p:cNvSpPr>
          <p:nvPr>
            <p:ph idx="1"/>
          </p:nvPr>
        </p:nvSpPr>
        <p:spPr>
          <a:xfrm>
            <a:off x="645509" y="1396126"/>
            <a:ext cx="11159067" cy="5054600"/>
          </a:xfrm>
          <a:ln>
            <a:noFill/>
          </a:ln>
        </p:spPr>
        <p:txBody>
          <a:bodyPr>
            <a:noAutofit/>
          </a:bodyPr>
          <a:lstStyle/>
          <a:p>
            <a:pPr marL="339725" indent="-339725">
              <a:spcBef>
                <a:spcPts val="0"/>
              </a:spcBef>
              <a:spcAft>
                <a:spcPts val="600"/>
              </a:spcAft>
              <a:buFont typeface="Arial" panose="020B0604020202020204" pitchFamily="34" charset="0"/>
              <a:buChar char="•"/>
            </a:pPr>
            <a:r>
              <a:rPr lang="en-CA" b="1" i="1" spc="100" dirty="0">
                <a:solidFill>
                  <a:schemeClr val="tx1"/>
                </a:solidFill>
                <a:latin typeface="Abadi" panose="020B0604020104020204" pitchFamily="34" charset="0"/>
                <a:ea typeface="Arial"/>
                <a:cs typeface="Arial"/>
              </a:rPr>
              <a:t>Who will do what </a:t>
            </a:r>
            <a:r>
              <a:rPr lang="en-CA" b="1" spc="100" dirty="0">
                <a:solidFill>
                  <a:schemeClr val="tx1"/>
                </a:solidFill>
                <a:latin typeface="Abadi" panose="020B0604020104020204" pitchFamily="34" charset="0"/>
                <a:ea typeface="Arial"/>
                <a:cs typeface="Arial"/>
              </a:rPr>
              <a:t>under what </a:t>
            </a:r>
            <a:r>
              <a:rPr lang="en-CA" b="1" i="1" spc="100" dirty="0">
                <a:solidFill>
                  <a:schemeClr val="tx1"/>
                </a:solidFill>
                <a:latin typeface="Abadi" panose="020B0604020104020204" pitchFamily="34" charset="0"/>
                <a:ea typeface="Arial"/>
                <a:cs typeface="Arial"/>
              </a:rPr>
              <a:t>criteria or condition</a:t>
            </a:r>
          </a:p>
          <a:p>
            <a:pPr marL="339725" indent="-339725">
              <a:spcBef>
                <a:spcPts val="0"/>
              </a:spcBef>
              <a:spcAft>
                <a:spcPts val="600"/>
              </a:spcAft>
              <a:buFont typeface="Arial" panose="020B0604020202020204" pitchFamily="34" charset="0"/>
              <a:buChar char="•"/>
            </a:pPr>
            <a:r>
              <a:rPr lang="en-CA" b="1" spc="100" dirty="0">
                <a:solidFill>
                  <a:schemeClr val="tx1"/>
                </a:solidFill>
                <a:latin typeface="Abadi" panose="020B0604020104020204" pitchFamily="34" charset="0"/>
                <a:ea typeface="Arial"/>
                <a:cs typeface="Arial"/>
              </a:rPr>
              <a:t>Objective = a specific skill, knowledge or behaviour that the client </a:t>
            </a:r>
            <a:r>
              <a:rPr lang="en-CA" b="1" spc="100">
                <a:solidFill>
                  <a:schemeClr val="tx1"/>
                </a:solidFill>
                <a:latin typeface="Abadi" panose="020B0604020104020204" pitchFamily="34" charset="0"/>
                <a:ea typeface="Arial"/>
                <a:cs typeface="Arial"/>
              </a:rPr>
              <a:t>must acquire.</a:t>
            </a:r>
            <a:endParaRPr lang="en-CA" b="1" spc="100" dirty="0">
              <a:solidFill>
                <a:schemeClr val="tx1"/>
              </a:solidFill>
              <a:latin typeface="Abadi" panose="020B0604020104020204" pitchFamily="34" charset="0"/>
              <a:ea typeface="Arial"/>
              <a:cs typeface="Arial"/>
            </a:endParaRPr>
          </a:p>
          <a:p>
            <a:pPr marL="339725" indent="-339725">
              <a:spcBef>
                <a:spcPts val="0"/>
              </a:spcBef>
              <a:spcAft>
                <a:spcPts val="600"/>
              </a:spcAft>
              <a:buFont typeface="Arial" panose="020B0604020202020204" pitchFamily="34" charset="0"/>
              <a:buChar char="•"/>
            </a:pPr>
            <a:r>
              <a:rPr lang="en-CA" spc="100" dirty="0">
                <a:solidFill>
                  <a:schemeClr val="tx1"/>
                </a:solidFill>
                <a:latin typeface="Abadi" panose="020B0604020104020204" pitchFamily="34" charset="0"/>
                <a:ea typeface="Arial"/>
                <a:cs typeface="Arial"/>
              </a:rPr>
              <a:t>Objectives may or may not be a sequential series of steps that help reach the </a:t>
            </a:r>
            <a:r>
              <a:rPr lang="en-CA" spc="100">
                <a:solidFill>
                  <a:schemeClr val="tx1"/>
                </a:solidFill>
                <a:latin typeface="Abadi" panose="020B0604020104020204" pitchFamily="34" charset="0"/>
                <a:ea typeface="Arial"/>
                <a:cs typeface="Arial"/>
              </a:rPr>
              <a:t>long-term goal.</a:t>
            </a:r>
            <a:endParaRPr lang="en-CA" spc="100" dirty="0">
              <a:solidFill>
                <a:schemeClr val="tx1"/>
              </a:solidFill>
              <a:latin typeface="Abadi" panose="020B0604020104020204" pitchFamily="34" charset="0"/>
              <a:ea typeface="Arial"/>
              <a:cs typeface="Arial"/>
            </a:endParaRPr>
          </a:p>
          <a:p>
            <a:pPr marL="339725" indent="-339725">
              <a:spcBef>
                <a:spcPts val="0"/>
              </a:spcBef>
              <a:spcAft>
                <a:spcPts val="600"/>
              </a:spcAft>
              <a:buFont typeface="Arial" panose="020B0604020202020204" pitchFamily="34" charset="0"/>
              <a:buChar char="•"/>
            </a:pPr>
            <a:r>
              <a:rPr lang="en-CA" spc="100" dirty="0">
                <a:solidFill>
                  <a:schemeClr val="tx1"/>
                </a:solidFill>
                <a:latin typeface="Abadi" panose="020B0604020104020204" pitchFamily="34" charset="0"/>
                <a:ea typeface="Arial"/>
                <a:cs typeface="Arial"/>
              </a:rPr>
              <a:t>Must be stated so clearly that anyone would know when they saw it. </a:t>
            </a:r>
          </a:p>
          <a:p>
            <a:pPr marL="339725" indent="-339725">
              <a:spcBef>
                <a:spcPts val="0"/>
              </a:spcBef>
              <a:spcAft>
                <a:spcPts val="600"/>
              </a:spcAft>
              <a:buFont typeface="Arial" panose="020B0604020202020204" pitchFamily="34" charset="0"/>
              <a:buChar char="•"/>
            </a:pPr>
            <a:r>
              <a:rPr lang="en-CA" spc="100" dirty="0">
                <a:solidFill>
                  <a:schemeClr val="tx1"/>
                </a:solidFill>
                <a:latin typeface="Abadi" panose="020B0604020104020204" pitchFamily="34" charset="0"/>
                <a:ea typeface="Arial"/>
                <a:cs typeface="Arial"/>
              </a:rPr>
              <a:t>You cannot see someone </a:t>
            </a:r>
            <a:r>
              <a:rPr lang="en-CA" i="1" spc="100" dirty="0">
                <a:solidFill>
                  <a:schemeClr val="tx1"/>
                </a:solidFill>
                <a:latin typeface="Abadi" panose="020B0604020104020204" pitchFamily="34" charset="0"/>
                <a:ea typeface="Arial"/>
                <a:cs typeface="Arial"/>
              </a:rPr>
              <a:t>learn or see her “self-esteem”</a:t>
            </a:r>
            <a:r>
              <a:rPr lang="en-CA" spc="100" dirty="0">
                <a:solidFill>
                  <a:schemeClr val="tx1"/>
                </a:solidFill>
                <a:latin typeface="Abadi" panose="020B0604020104020204" pitchFamily="34" charset="0"/>
                <a:ea typeface="Arial"/>
                <a:cs typeface="Arial"/>
              </a:rPr>
              <a:t>. But you can hear that person </a:t>
            </a:r>
            <a:r>
              <a:rPr lang="en-CA" i="1" spc="100" dirty="0">
                <a:latin typeface="Abadi" panose="020B0604020104020204" pitchFamily="34" charset="0"/>
                <a:ea typeface="Arial"/>
                <a:cs typeface="Arial"/>
              </a:rPr>
              <a:t>identify</a:t>
            </a:r>
            <a:r>
              <a:rPr lang="en-CA" i="1" spc="100" dirty="0">
                <a:solidFill>
                  <a:schemeClr val="tx1"/>
                </a:solidFill>
                <a:latin typeface="Abadi" panose="020B0604020104020204" pitchFamily="34" charset="0"/>
                <a:ea typeface="Arial"/>
                <a:cs typeface="Arial"/>
              </a:rPr>
              <a:t> 10 positive things about herself</a:t>
            </a:r>
            <a:r>
              <a:rPr lang="en-CA" spc="100" dirty="0">
                <a:solidFill>
                  <a:schemeClr val="tx1"/>
                </a:solidFill>
                <a:latin typeface="Abadi" panose="020B0604020104020204" pitchFamily="34" charset="0"/>
                <a:ea typeface="Arial"/>
                <a:cs typeface="Arial"/>
              </a:rPr>
              <a:t>. </a:t>
            </a:r>
          </a:p>
          <a:p>
            <a:pPr marL="339725" indent="-339725">
              <a:spcBef>
                <a:spcPts val="0"/>
              </a:spcBef>
              <a:spcAft>
                <a:spcPts val="600"/>
              </a:spcAft>
              <a:buFont typeface="Arial" panose="020B0604020202020204" pitchFamily="34" charset="0"/>
              <a:buChar char="•"/>
            </a:pPr>
            <a:endParaRPr lang="en-CA" spc="100" dirty="0">
              <a:solidFill>
                <a:schemeClr val="tx1"/>
              </a:solidFill>
              <a:latin typeface="Abadi" panose="020B0604020104020204" pitchFamily="34" charset="0"/>
              <a:ea typeface="Arial"/>
              <a:cs typeface="Arial"/>
            </a:endParaRPr>
          </a:p>
          <a:p>
            <a:pPr marL="339725" indent="-339725">
              <a:spcBef>
                <a:spcPts val="0"/>
              </a:spcBef>
              <a:spcAft>
                <a:spcPts val="600"/>
              </a:spcAft>
              <a:buFont typeface="Arial" panose="020B0604020202020204" pitchFamily="34" charset="0"/>
              <a:buChar char="•"/>
            </a:pPr>
            <a:r>
              <a:rPr lang="en-CA" spc="100" dirty="0">
                <a:solidFill>
                  <a:schemeClr val="tx1"/>
                </a:solidFill>
                <a:latin typeface="Abadi" panose="020B0604020104020204" pitchFamily="34" charset="0"/>
                <a:ea typeface="Arial"/>
                <a:cs typeface="Arial"/>
              </a:rPr>
              <a:t>One way of knowing whether you have a goal or an objective is to use the “see Johnny” test: </a:t>
            </a:r>
          </a:p>
          <a:p>
            <a:pPr marL="632333" lvl="1" indent="-339725">
              <a:spcBef>
                <a:spcPts val="0"/>
              </a:spcBef>
              <a:spcAft>
                <a:spcPts val="600"/>
              </a:spcAft>
              <a:buFont typeface="Arial" panose="020B0604020202020204" pitchFamily="34" charset="0"/>
              <a:buChar char="•"/>
            </a:pPr>
            <a:r>
              <a:rPr lang="en-CA" sz="2000" spc="100" dirty="0">
                <a:solidFill>
                  <a:schemeClr val="tx1"/>
                </a:solidFill>
                <a:latin typeface="Abadi" panose="020B0604020104020204" pitchFamily="34" charset="0"/>
                <a:ea typeface="Arial"/>
                <a:cs typeface="Arial"/>
              </a:rPr>
              <a:t>“If you can see Johnny do it, then it’s an objective; if you can’t, then it’s a goal.”</a:t>
            </a:r>
            <a:endParaRPr lang="en-CA" sz="2000" dirty="0">
              <a:solidFill>
                <a:schemeClr val="tx1"/>
              </a:solidFill>
              <a:latin typeface="Abadi" panose="020B0604020104020204" pitchFamily="34" charset="0"/>
              <a:ea typeface="Arial"/>
              <a:cs typeface="Arial"/>
            </a:endParaRPr>
          </a:p>
        </p:txBody>
      </p:sp>
      <p:sp>
        <p:nvSpPr>
          <p:cNvPr id="8" name="Title 1">
            <a:extLst>
              <a:ext uri="{FF2B5EF4-FFF2-40B4-BE49-F238E27FC236}">
                <a16:creationId xmlns:a16="http://schemas.microsoft.com/office/drawing/2014/main" id="{05577EBA-4691-1DBE-4C3D-EB5B5782C4CC}"/>
              </a:ext>
            </a:extLst>
          </p:cNvPr>
          <p:cNvSpPr>
            <a:spLocks noGrp="1"/>
          </p:cNvSpPr>
          <p:nvPr>
            <p:ph type="title"/>
          </p:nvPr>
        </p:nvSpPr>
        <p:spPr>
          <a:xfrm>
            <a:off x="2370667" y="330200"/>
            <a:ext cx="8361680" cy="975360"/>
          </a:xfrm>
        </p:spPr>
        <p:txBody>
          <a:bodyPr>
            <a:normAutofit/>
          </a:bodyPr>
          <a:lstStyle/>
          <a:p>
            <a:r>
              <a:rPr lang="en-US" sz="4000" b="1" dirty="0">
                <a:solidFill>
                  <a:schemeClr val="accent2">
                    <a:lumMod val="75000"/>
                  </a:schemeClr>
                </a:solidFill>
                <a:latin typeface="+mn-lt"/>
              </a:rPr>
              <a:t>Writing objectives</a:t>
            </a:r>
          </a:p>
        </p:txBody>
      </p:sp>
    </p:spTree>
    <p:extLst>
      <p:ext uri="{BB962C8B-B14F-4D97-AF65-F5344CB8AC3E}">
        <p14:creationId xmlns:p14="http://schemas.microsoft.com/office/powerpoint/2010/main" val="203705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15FB-79AC-1C21-FF8F-8DE92647733F}"/>
              </a:ext>
            </a:extLst>
          </p:cNvPr>
          <p:cNvSpPr>
            <a:spLocks noGrp="1"/>
          </p:cNvSpPr>
          <p:nvPr>
            <p:ph type="title"/>
          </p:nvPr>
        </p:nvSpPr>
        <p:spPr/>
        <p:txBody>
          <a:bodyPr/>
          <a:lstStyle/>
          <a:p>
            <a:r>
              <a:rPr lang="en-CA" dirty="0"/>
              <a:t>02FX Design an Intervention Plan </a:t>
            </a:r>
          </a:p>
        </p:txBody>
      </p:sp>
      <p:sp>
        <p:nvSpPr>
          <p:cNvPr id="3" name="Content Placeholder 2">
            <a:extLst>
              <a:ext uri="{FF2B5EF4-FFF2-40B4-BE49-F238E27FC236}">
                <a16:creationId xmlns:a16="http://schemas.microsoft.com/office/drawing/2014/main" id="{180C5F30-04D1-C921-B952-C452AD38C816}"/>
              </a:ext>
            </a:extLst>
          </p:cNvPr>
          <p:cNvSpPr>
            <a:spLocks noGrp="1"/>
          </p:cNvSpPr>
          <p:nvPr>
            <p:ph idx="1"/>
          </p:nvPr>
        </p:nvSpPr>
        <p:spPr/>
        <p:txBody>
          <a:bodyPr/>
          <a:lstStyle/>
          <a:p>
            <a:r>
              <a:rPr lang="en-CA" dirty="0"/>
              <a:t>Written proposal:</a:t>
            </a:r>
          </a:p>
          <a:p>
            <a:pPr lvl="1"/>
            <a:r>
              <a:rPr lang="en-CA" dirty="0"/>
              <a:t>Client profile</a:t>
            </a:r>
          </a:p>
          <a:p>
            <a:pPr lvl="1"/>
            <a:r>
              <a:rPr lang="en-CA" dirty="0"/>
              <a:t>Risk and protective factors </a:t>
            </a:r>
          </a:p>
          <a:p>
            <a:pPr lvl="1"/>
            <a:r>
              <a:rPr lang="en-CA" dirty="0"/>
              <a:t>Baseline data to document presenting problem</a:t>
            </a:r>
          </a:p>
          <a:p>
            <a:pPr lvl="1"/>
            <a:r>
              <a:rPr lang="en-CA" dirty="0"/>
              <a:t>Need/ goal / objectives </a:t>
            </a:r>
          </a:p>
          <a:p>
            <a:pPr lvl="1"/>
            <a:r>
              <a:rPr lang="en-CA" dirty="0"/>
              <a:t>Approaches</a:t>
            </a:r>
          </a:p>
          <a:p>
            <a:pPr lvl="1"/>
            <a:r>
              <a:rPr lang="en-CA" dirty="0"/>
              <a:t>Inter-disciplinary team </a:t>
            </a:r>
          </a:p>
          <a:p>
            <a:pPr lvl="1"/>
            <a:endParaRPr lang="en-CA" dirty="0"/>
          </a:p>
          <a:p>
            <a:pPr lvl="1"/>
            <a:endParaRPr lang="en-CA" dirty="0"/>
          </a:p>
        </p:txBody>
      </p:sp>
    </p:spTree>
    <p:extLst>
      <p:ext uri="{BB962C8B-B14F-4D97-AF65-F5344CB8AC3E}">
        <p14:creationId xmlns:p14="http://schemas.microsoft.com/office/powerpoint/2010/main" val="2927142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1474" y="2481865"/>
            <a:ext cx="1371600" cy="1021556"/>
          </a:xfrm>
          <a:prstGeom prst="roundRect">
            <a:avLst/>
          </a:prstGeom>
          <a:solidFill>
            <a:schemeClr val="accent2">
              <a:lumMod val="20000"/>
              <a:lumOff val="80000"/>
            </a:schemeClr>
          </a:solidFill>
          <a:ln w="19050">
            <a:solidFill>
              <a:schemeClr val="accent2">
                <a:lumMod val="50000"/>
              </a:schemeClr>
            </a:solidFill>
          </a:ln>
        </p:spPr>
        <p:txBody>
          <a:bodyPr wrap="square" rtlCol="0">
            <a:spAutoFit/>
          </a:bodyPr>
          <a:lstStyle/>
          <a:p>
            <a:pPr algn="ctr"/>
            <a:r>
              <a:rPr lang="en-CA" dirty="0"/>
              <a:t>CLIENT’S NAME</a:t>
            </a:r>
          </a:p>
          <a:p>
            <a:pPr algn="ctr"/>
            <a:r>
              <a:rPr lang="en-CA" dirty="0"/>
              <a:t>WILL</a:t>
            </a:r>
          </a:p>
        </p:txBody>
      </p:sp>
      <p:sp>
        <p:nvSpPr>
          <p:cNvPr id="9" name="TextBox 8"/>
          <p:cNvSpPr txBox="1"/>
          <p:nvPr/>
        </p:nvSpPr>
        <p:spPr>
          <a:xfrm>
            <a:off x="3033932" y="2406949"/>
            <a:ext cx="1668346" cy="1021556"/>
          </a:xfrm>
          <a:prstGeom prst="roundRect">
            <a:avLst/>
          </a:prstGeom>
          <a:solidFill>
            <a:schemeClr val="accent2">
              <a:lumMod val="20000"/>
              <a:lumOff val="80000"/>
            </a:schemeClr>
          </a:solidFill>
          <a:ln w="19050">
            <a:solidFill>
              <a:schemeClr val="accent2">
                <a:lumMod val="50000"/>
              </a:schemeClr>
            </a:solidFill>
          </a:ln>
        </p:spPr>
        <p:txBody>
          <a:bodyPr wrap="square" rtlCol="0">
            <a:spAutoFit/>
          </a:bodyPr>
          <a:lstStyle/>
          <a:p>
            <a:pPr algn="ctr"/>
            <a:r>
              <a:rPr lang="en-CA" dirty="0"/>
              <a:t>Identify</a:t>
            </a:r>
          </a:p>
          <a:p>
            <a:pPr algn="ctr"/>
            <a:r>
              <a:rPr lang="en-CA" dirty="0"/>
              <a:t>Describe</a:t>
            </a:r>
          </a:p>
          <a:p>
            <a:pPr algn="ctr"/>
            <a:r>
              <a:rPr lang="en-CA" dirty="0"/>
              <a:t>Demonstrate</a:t>
            </a:r>
          </a:p>
        </p:txBody>
      </p:sp>
      <p:sp>
        <p:nvSpPr>
          <p:cNvPr id="10" name="TextBox 9"/>
          <p:cNvSpPr txBox="1"/>
          <p:nvPr/>
        </p:nvSpPr>
        <p:spPr>
          <a:xfrm>
            <a:off x="5078772" y="2481867"/>
            <a:ext cx="1371600" cy="715089"/>
          </a:xfrm>
          <a:prstGeom prst="roundRect">
            <a:avLst/>
          </a:prstGeom>
          <a:solidFill>
            <a:schemeClr val="accent2">
              <a:lumMod val="20000"/>
              <a:lumOff val="80000"/>
            </a:schemeClr>
          </a:solidFill>
          <a:ln w="19050">
            <a:solidFill>
              <a:schemeClr val="accent2">
                <a:lumMod val="50000"/>
              </a:schemeClr>
            </a:solidFill>
          </a:ln>
        </p:spPr>
        <p:txBody>
          <a:bodyPr wrap="square" rtlCol="0">
            <a:spAutoFit/>
          </a:bodyPr>
          <a:lstStyle/>
          <a:p>
            <a:pPr algn="ctr"/>
            <a:endParaRPr lang="en-CA" dirty="0"/>
          </a:p>
          <a:p>
            <a:pPr algn="ctr"/>
            <a:r>
              <a:rPr lang="en-CA" dirty="0"/>
              <a:t>WHAT</a:t>
            </a:r>
          </a:p>
        </p:txBody>
      </p:sp>
      <p:sp>
        <p:nvSpPr>
          <p:cNvPr id="11" name="TextBox 10"/>
          <p:cNvSpPr txBox="1"/>
          <p:nvPr/>
        </p:nvSpPr>
        <p:spPr>
          <a:xfrm>
            <a:off x="7010400" y="2481866"/>
            <a:ext cx="1524000" cy="715089"/>
          </a:xfrm>
          <a:prstGeom prst="roundRect">
            <a:avLst/>
          </a:prstGeom>
          <a:solidFill>
            <a:schemeClr val="accent2">
              <a:lumMod val="20000"/>
              <a:lumOff val="80000"/>
            </a:schemeClr>
          </a:solidFill>
          <a:ln w="19050">
            <a:solidFill>
              <a:schemeClr val="accent2">
                <a:lumMod val="50000"/>
              </a:schemeClr>
            </a:solidFill>
          </a:ln>
        </p:spPr>
        <p:txBody>
          <a:bodyPr wrap="square" rtlCol="0">
            <a:spAutoFit/>
          </a:bodyPr>
          <a:lstStyle/>
          <a:p>
            <a:pPr algn="ctr"/>
            <a:r>
              <a:rPr lang="en-CA" dirty="0"/>
              <a:t>HOW OFTEN, BY WHEN</a:t>
            </a:r>
          </a:p>
        </p:txBody>
      </p:sp>
      <p:sp>
        <p:nvSpPr>
          <p:cNvPr id="12" name="TextBox 11"/>
          <p:cNvSpPr txBox="1"/>
          <p:nvPr/>
        </p:nvSpPr>
        <p:spPr>
          <a:xfrm>
            <a:off x="9296400" y="2570256"/>
            <a:ext cx="1752600" cy="510778"/>
          </a:xfrm>
          <a:prstGeom prst="roundRect">
            <a:avLst/>
          </a:prstGeom>
          <a:solidFill>
            <a:schemeClr val="accent2">
              <a:lumMod val="20000"/>
              <a:lumOff val="80000"/>
            </a:schemeClr>
          </a:solidFill>
          <a:ln w="19050">
            <a:solidFill>
              <a:schemeClr val="accent2">
                <a:lumMod val="50000"/>
              </a:schemeClr>
            </a:solidFill>
          </a:ln>
        </p:spPr>
        <p:txBody>
          <a:bodyPr wrap="square" rtlCol="0">
            <a:spAutoFit/>
          </a:bodyPr>
          <a:lstStyle/>
          <a:p>
            <a:pPr algn="ctr"/>
            <a:r>
              <a:rPr lang="en-CA" sz="2400" b="1" dirty="0">
                <a:solidFill>
                  <a:schemeClr val="accent4">
                    <a:lumMod val="75000"/>
                  </a:schemeClr>
                </a:solidFill>
              </a:rPr>
              <a:t>OBJECTIVE</a:t>
            </a:r>
          </a:p>
        </p:txBody>
      </p:sp>
      <p:sp>
        <p:nvSpPr>
          <p:cNvPr id="13" name="Title 1"/>
          <p:cNvSpPr>
            <a:spLocks noGrp="1"/>
          </p:cNvSpPr>
          <p:nvPr>
            <p:ph type="title"/>
          </p:nvPr>
        </p:nvSpPr>
        <p:spPr>
          <a:xfrm>
            <a:off x="2613074" y="347295"/>
            <a:ext cx="8395547" cy="975360"/>
          </a:xfrm>
        </p:spPr>
        <p:txBody>
          <a:bodyPr>
            <a:normAutofit fontScale="90000"/>
          </a:bodyPr>
          <a:lstStyle/>
          <a:p>
            <a:r>
              <a:rPr lang="en-US" sz="4000" b="1" dirty="0">
                <a:solidFill>
                  <a:schemeClr val="accent2">
                    <a:lumMod val="75000"/>
                  </a:schemeClr>
                </a:solidFill>
                <a:latin typeface="+mn-lt"/>
              </a:rPr>
              <a:t>Formula for developing an objective for your sessions </a:t>
            </a:r>
          </a:p>
        </p:txBody>
      </p:sp>
      <p:sp>
        <p:nvSpPr>
          <p:cNvPr id="8" name="Plus 7"/>
          <p:cNvSpPr/>
          <p:nvPr/>
        </p:nvSpPr>
        <p:spPr>
          <a:xfrm>
            <a:off x="2689274" y="2633627"/>
            <a:ext cx="412804" cy="4015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Plus 14"/>
          <p:cNvSpPr/>
          <p:nvPr/>
        </p:nvSpPr>
        <p:spPr>
          <a:xfrm>
            <a:off x="4601216" y="2633627"/>
            <a:ext cx="412804" cy="4015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Plus 15"/>
          <p:cNvSpPr/>
          <p:nvPr/>
        </p:nvSpPr>
        <p:spPr>
          <a:xfrm>
            <a:off x="6524768" y="2624873"/>
            <a:ext cx="412804" cy="4015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Equal 13"/>
          <p:cNvSpPr/>
          <p:nvPr/>
        </p:nvSpPr>
        <p:spPr>
          <a:xfrm>
            <a:off x="8700868" y="2675391"/>
            <a:ext cx="457200" cy="27530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 name="TextBox 17"/>
          <p:cNvSpPr txBox="1"/>
          <p:nvPr/>
        </p:nvSpPr>
        <p:spPr>
          <a:xfrm>
            <a:off x="1241474" y="4578046"/>
            <a:ext cx="1371600" cy="715089"/>
          </a:xfrm>
          <a:prstGeom prst="roundRect">
            <a:avLst/>
          </a:prstGeom>
          <a:solidFill>
            <a:schemeClr val="accent5">
              <a:lumMod val="20000"/>
              <a:lumOff val="80000"/>
            </a:schemeClr>
          </a:solidFill>
          <a:ln w="19050">
            <a:solidFill>
              <a:schemeClr val="accent2">
                <a:lumMod val="50000"/>
              </a:schemeClr>
            </a:solidFill>
          </a:ln>
        </p:spPr>
        <p:txBody>
          <a:bodyPr wrap="square" rtlCol="0">
            <a:spAutoFit/>
          </a:bodyPr>
          <a:lstStyle/>
          <a:p>
            <a:pPr algn="ctr"/>
            <a:r>
              <a:rPr lang="en-CA" dirty="0"/>
              <a:t>Jane</a:t>
            </a:r>
            <a:br>
              <a:rPr lang="en-CA" dirty="0"/>
            </a:br>
            <a:r>
              <a:rPr lang="en-CA" dirty="0"/>
              <a:t>Will</a:t>
            </a:r>
          </a:p>
        </p:txBody>
      </p:sp>
      <p:sp>
        <p:nvSpPr>
          <p:cNvPr id="19" name="TextBox 18"/>
          <p:cNvSpPr txBox="1"/>
          <p:nvPr/>
        </p:nvSpPr>
        <p:spPr>
          <a:xfrm>
            <a:off x="3033932" y="4409405"/>
            <a:ext cx="1668346" cy="1021556"/>
          </a:xfrm>
          <a:prstGeom prst="roundRect">
            <a:avLst/>
          </a:prstGeom>
          <a:solidFill>
            <a:schemeClr val="accent5">
              <a:lumMod val="20000"/>
              <a:lumOff val="80000"/>
            </a:schemeClr>
          </a:solidFill>
          <a:ln w="19050">
            <a:solidFill>
              <a:schemeClr val="accent2">
                <a:lumMod val="50000"/>
              </a:schemeClr>
            </a:solidFill>
          </a:ln>
        </p:spPr>
        <p:txBody>
          <a:bodyPr wrap="square" rtlCol="0">
            <a:spAutoFit/>
          </a:bodyPr>
          <a:lstStyle/>
          <a:p>
            <a:pPr algn="ctr"/>
            <a:r>
              <a:rPr lang="en-CA" dirty="0"/>
              <a:t>Identify </a:t>
            </a:r>
          </a:p>
          <a:p>
            <a:pPr algn="ctr"/>
            <a:r>
              <a:rPr lang="en-CA" dirty="0"/>
              <a:t>Describe</a:t>
            </a:r>
          </a:p>
          <a:p>
            <a:pPr algn="ctr"/>
            <a:r>
              <a:rPr lang="en-CA" dirty="0"/>
              <a:t>Demonstrate </a:t>
            </a:r>
          </a:p>
        </p:txBody>
      </p:sp>
      <p:sp>
        <p:nvSpPr>
          <p:cNvPr id="20" name="TextBox 19"/>
          <p:cNvSpPr txBox="1"/>
          <p:nvPr/>
        </p:nvSpPr>
        <p:spPr>
          <a:xfrm>
            <a:off x="5123136" y="4409405"/>
            <a:ext cx="1371600" cy="715089"/>
          </a:xfrm>
          <a:prstGeom prst="roundRect">
            <a:avLst/>
          </a:prstGeom>
          <a:solidFill>
            <a:schemeClr val="accent5">
              <a:lumMod val="20000"/>
              <a:lumOff val="80000"/>
            </a:schemeClr>
          </a:solidFill>
          <a:ln w="19050">
            <a:solidFill>
              <a:schemeClr val="accent2">
                <a:lumMod val="50000"/>
              </a:schemeClr>
            </a:solidFill>
          </a:ln>
        </p:spPr>
        <p:txBody>
          <a:bodyPr wrap="square" rtlCol="0">
            <a:spAutoFit/>
          </a:bodyPr>
          <a:lstStyle/>
          <a:p>
            <a:pPr algn="ctr"/>
            <a:r>
              <a:rPr lang="en-CA" dirty="0"/>
              <a:t>3 of her values </a:t>
            </a:r>
          </a:p>
        </p:txBody>
      </p:sp>
      <p:sp>
        <p:nvSpPr>
          <p:cNvPr id="21" name="TextBox 20"/>
          <p:cNvSpPr txBox="1"/>
          <p:nvPr/>
        </p:nvSpPr>
        <p:spPr>
          <a:xfrm>
            <a:off x="7038536" y="4491642"/>
            <a:ext cx="1524000" cy="1328023"/>
          </a:xfrm>
          <a:prstGeom prst="roundRect">
            <a:avLst/>
          </a:prstGeom>
          <a:solidFill>
            <a:schemeClr val="accent5">
              <a:lumMod val="20000"/>
              <a:lumOff val="80000"/>
            </a:schemeClr>
          </a:solidFill>
          <a:ln w="19050">
            <a:solidFill>
              <a:schemeClr val="accent2">
                <a:lumMod val="50000"/>
              </a:schemeClr>
            </a:solidFill>
          </a:ln>
        </p:spPr>
        <p:txBody>
          <a:bodyPr wrap="square" rtlCol="0">
            <a:spAutoFit/>
          </a:bodyPr>
          <a:lstStyle/>
          <a:p>
            <a:pPr algn="ctr"/>
            <a:r>
              <a:rPr lang="en-CA" dirty="0"/>
              <a:t>With visual support by the end of session 2</a:t>
            </a:r>
          </a:p>
        </p:txBody>
      </p:sp>
      <p:sp>
        <p:nvSpPr>
          <p:cNvPr id="22" name="TextBox 21"/>
          <p:cNvSpPr txBox="1"/>
          <p:nvPr/>
        </p:nvSpPr>
        <p:spPr>
          <a:xfrm>
            <a:off x="9296400" y="4491642"/>
            <a:ext cx="1752600" cy="510778"/>
          </a:xfrm>
          <a:prstGeom prst="roundRect">
            <a:avLst/>
          </a:prstGeom>
          <a:solidFill>
            <a:schemeClr val="accent5">
              <a:lumMod val="20000"/>
              <a:lumOff val="80000"/>
            </a:schemeClr>
          </a:solidFill>
          <a:ln w="19050">
            <a:solidFill>
              <a:schemeClr val="accent2">
                <a:lumMod val="50000"/>
              </a:schemeClr>
            </a:solidFill>
          </a:ln>
        </p:spPr>
        <p:txBody>
          <a:bodyPr wrap="square" rtlCol="0">
            <a:spAutoFit/>
          </a:bodyPr>
          <a:lstStyle/>
          <a:p>
            <a:pPr algn="ctr"/>
            <a:r>
              <a:rPr lang="en-CA" sz="2400" b="1" dirty="0">
                <a:solidFill>
                  <a:schemeClr val="accent4">
                    <a:lumMod val="75000"/>
                  </a:schemeClr>
                </a:solidFill>
              </a:rPr>
              <a:t>OBJECTIVE</a:t>
            </a:r>
          </a:p>
        </p:txBody>
      </p:sp>
      <p:sp>
        <p:nvSpPr>
          <p:cNvPr id="23" name="Plus 22"/>
          <p:cNvSpPr/>
          <p:nvPr/>
        </p:nvSpPr>
        <p:spPr>
          <a:xfrm>
            <a:off x="2689274" y="4555013"/>
            <a:ext cx="412804" cy="4015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Plus 23"/>
          <p:cNvSpPr/>
          <p:nvPr/>
        </p:nvSpPr>
        <p:spPr>
          <a:xfrm>
            <a:off x="4601216" y="4555013"/>
            <a:ext cx="412804" cy="4015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Plus 24"/>
          <p:cNvSpPr/>
          <p:nvPr/>
        </p:nvSpPr>
        <p:spPr>
          <a:xfrm>
            <a:off x="6524768" y="4546259"/>
            <a:ext cx="412804" cy="4015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Equal 25"/>
          <p:cNvSpPr/>
          <p:nvPr/>
        </p:nvSpPr>
        <p:spPr>
          <a:xfrm>
            <a:off x="8700868" y="4596777"/>
            <a:ext cx="457200" cy="27530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347256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138799-009E-453A-A2D7-09B4C83398CA}"/>
              </a:ext>
            </a:extLst>
          </p:cNvPr>
          <p:cNvSpPr>
            <a:spLocks noGrp="1"/>
          </p:cNvSpPr>
          <p:nvPr>
            <p:ph type="title"/>
          </p:nvPr>
        </p:nvSpPr>
        <p:spPr>
          <a:xfrm>
            <a:off x="640079" y="1434438"/>
            <a:ext cx="5503217" cy="856817"/>
          </a:xfrm>
        </p:spPr>
        <p:txBody>
          <a:bodyPr vert="horz" lIns="91440" tIns="45720" rIns="91440" bIns="45720" rtlCol="0" anchor="t">
            <a:normAutofit/>
          </a:bodyPr>
          <a:lstStyle/>
          <a:p>
            <a:r>
              <a:rPr lang="en-US" sz="4400"/>
              <a:t>SMART objectives </a:t>
            </a:r>
            <a:endParaRPr lang="en-US" sz="4400" dirty="0"/>
          </a:p>
        </p:txBody>
      </p:sp>
      <p:sp>
        <p:nvSpPr>
          <p:cNvPr id="8" name="Content Placeholder 7">
            <a:extLst>
              <a:ext uri="{FF2B5EF4-FFF2-40B4-BE49-F238E27FC236}">
                <a16:creationId xmlns:a16="http://schemas.microsoft.com/office/drawing/2014/main" id="{74E447F4-B98A-EDCF-59A8-BF72CE18C315}"/>
              </a:ext>
            </a:extLst>
          </p:cNvPr>
          <p:cNvSpPr>
            <a:spLocks noGrp="1"/>
          </p:cNvSpPr>
          <p:nvPr>
            <p:ph idx="1"/>
          </p:nvPr>
        </p:nvSpPr>
        <p:spPr>
          <a:xfrm>
            <a:off x="713232" y="2268769"/>
            <a:ext cx="4867761" cy="1160231"/>
          </a:xfrm>
        </p:spPr>
        <p:txBody>
          <a:bodyPr vert="horz" lIns="91440" tIns="45720" rIns="91440" bIns="45720" rtlCol="0" anchor="b">
            <a:normAutofit/>
          </a:bodyPr>
          <a:lstStyle/>
          <a:p>
            <a:pPr marL="0" indent="0">
              <a:lnSpc>
                <a:spcPct val="130000"/>
              </a:lnSpc>
              <a:buNone/>
            </a:pPr>
            <a:r>
              <a:rPr lang="en-US" sz="1800" b="1" cap="all" spc="300"/>
              <a:t>Objectives are written IN </a:t>
            </a:r>
            <a:r>
              <a:rPr lang="en-US" sz="2800" b="1" cap="all" spc="300"/>
              <a:t>SMART</a:t>
            </a:r>
            <a:r>
              <a:rPr lang="en-US" sz="1800" b="1" cap="all" spc="300"/>
              <a:t> FORMAT</a:t>
            </a:r>
          </a:p>
        </p:txBody>
      </p:sp>
      <p:pic>
        <p:nvPicPr>
          <p:cNvPr id="4" name="Picture 2" descr="7 Steps to Help Kids Set Goals - Koru Family Psychology">
            <a:extLst>
              <a:ext uri="{FF2B5EF4-FFF2-40B4-BE49-F238E27FC236}">
                <a16:creationId xmlns:a16="http://schemas.microsoft.com/office/drawing/2014/main" id="{A5E18AD0-7587-F46C-3347-D38097876F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49440" y="409279"/>
            <a:ext cx="4529328" cy="586350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272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p.patheos.com.s3.amazonaws.com/blogs/jesuscreed/files/2013/07/Screen-Shot-2013-07-07-at-9.51.05-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94872"/>
            <a:ext cx="6553200" cy="64529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8610600" y="4038600"/>
            <a:ext cx="2743199" cy="19050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Font typeface="Calibri" panose="020F0502020204030204" pitchFamily="34" charset="0"/>
              <a:buNone/>
            </a:pPr>
            <a:r>
              <a:rPr lang="en-US" sz="3600" b="1" dirty="0">
                <a:solidFill>
                  <a:schemeClr val="accent5">
                    <a:lumMod val="50000"/>
                  </a:schemeClr>
                </a:solidFill>
                <a:latin typeface="+mj-lt"/>
                <a:ea typeface="Arial"/>
                <a:cs typeface="Arial"/>
              </a:rPr>
              <a:t>BLOOM’S TAXONOMY:</a:t>
            </a:r>
          </a:p>
          <a:p>
            <a:pPr marL="0" indent="0" algn="r">
              <a:buFont typeface="Calibri" panose="020F0502020204030204" pitchFamily="34" charset="0"/>
              <a:buNone/>
            </a:pPr>
            <a:r>
              <a:rPr lang="en-US" sz="3600" b="1" dirty="0">
                <a:solidFill>
                  <a:schemeClr val="accent5">
                    <a:lumMod val="50000"/>
                  </a:schemeClr>
                </a:solidFill>
                <a:latin typeface="+mj-lt"/>
                <a:ea typeface="Arial"/>
                <a:cs typeface="Arial"/>
              </a:rPr>
              <a:t> COGNITIVE DOMAIN</a:t>
            </a:r>
          </a:p>
          <a:p>
            <a:pPr marL="0" indent="0" algn="r">
              <a:buFont typeface="Calibri" panose="020F0502020204030204" pitchFamily="34" charset="0"/>
              <a:buNone/>
            </a:pPr>
            <a:endParaRPr lang="en-US" sz="2800" dirty="0">
              <a:solidFill>
                <a:srgbClr val="000000"/>
              </a:solidFill>
              <a:latin typeface="+mj-lt"/>
              <a:ea typeface="Arial"/>
              <a:cs typeface="Arial"/>
            </a:endParaRPr>
          </a:p>
        </p:txBody>
      </p:sp>
    </p:spTree>
    <p:extLst>
      <p:ext uri="{BB962C8B-B14F-4D97-AF65-F5344CB8AC3E}">
        <p14:creationId xmlns:p14="http://schemas.microsoft.com/office/powerpoint/2010/main" val="1196488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bloom's affective"/>
          <p:cNvPicPr>
            <a:picLocks noChangeAspect="1" noChangeArrowheads="1"/>
          </p:cNvPicPr>
          <p:nvPr/>
        </p:nvPicPr>
        <p:blipFill rotWithShape="1">
          <a:blip r:embed="rId3">
            <a:extLst>
              <a:ext uri="{28A0092B-C50C-407E-A947-70E740481C1C}">
                <a14:useLocalDpi xmlns:a14="http://schemas.microsoft.com/office/drawing/2010/main" val="0"/>
              </a:ext>
            </a:extLst>
          </a:blip>
          <a:srcRect t="12664"/>
          <a:stretch/>
        </p:blipFill>
        <p:spPr bwMode="auto">
          <a:xfrm>
            <a:off x="1676400" y="152400"/>
            <a:ext cx="6096000" cy="602715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8077200" y="3810000"/>
            <a:ext cx="2743199" cy="2133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3600" b="1" dirty="0">
                <a:solidFill>
                  <a:schemeClr val="accent5">
                    <a:lumMod val="50000"/>
                  </a:schemeClr>
                </a:solidFill>
                <a:latin typeface="+mj-lt"/>
                <a:ea typeface="Arial"/>
                <a:cs typeface="Arial"/>
              </a:rPr>
              <a:t>BLOOM’S TAXONOMY:</a:t>
            </a:r>
          </a:p>
          <a:p>
            <a:pPr marL="0" indent="0">
              <a:buFont typeface="Calibri" panose="020F0502020204030204" pitchFamily="34" charset="0"/>
              <a:buNone/>
            </a:pPr>
            <a:r>
              <a:rPr lang="en-US" sz="4300" b="1" dirty="0">
                <a:solidFill>
                  <a:srgbClr val="00B0F0"/>
                </a:solidFill>
                <a:latin typeface="+mj-lt"/>
                <a:ea typeface="Arial"/>
                <a:cs typeface="Arial"/>
              </a:rPr>
              <a:t>AFFECTIVE DOMAIN</a:t>
            </a:r>
          </a:p>
          <a:p>
            <a:pPr marL="0" indent="0" algn="r">
              <a:buFont typeface="Calibri" panose="020F0502020204030204" pitchFamily="34" charset="0"/>
              <a:buNone/>
            </a:pPr>
            <a:endParaRPr lang="en-US" sz="2800" dirty="0">
              <a:solidFill>
                <a:srgbClr val="000000"/>
              </a:solidFill>
              <a:latin typeface="+mj-lt"/>
              <a:ea typeface="Arial"/>
              <a:cs typeface="Arial"/>
            </a:endParaRPr>
          </a:p>
        </p:txBody>
      </p:sp>
    </p:spTree>
    <p:extLst>
      <p:ext uri="{BB962C8B-B14F-4D97-AF65-F5344CB8AC3E}">
        <p14:creationId xmlns:p14="http://schemas.microsoft.com/office/powerpoint/2010/main" val="198686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loom's psychomoto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048000" y="267999"/>
            <a:ext cx="6476999" cy="597078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533400" y="1348389"/>
            <a:ext cx="3352800" cy="1905000"/>
          </a:xfrm>
          <a:prstGeom prst="rect">
            <a:avLst/>
          </a:prstGeom>
          <a:solidFill>
            <a:schemeClr val="bg1"/>
          </a:solidFill>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Font typeface="Calibri" panose="020F0502020204030204" pitchFamily="34" charset="0"/>
              <a:buNone/>
            </a:pPr>
            <a:r>
              <a:rPr lang="en-US" sz="3600" b="1" dirty="0">
                <a:solidFill>
                  <a:schemeClr val="accent5">
                    <a:lumMod val="50000"/>
                  </a:schemeClr>
                </a:solidFill>
                <a:latin typeface="+mj-lt"/>
                <a:ea typeface="Arial"/>
                <a:cs typeface="Arial"/>
              </a:rPr>
              <a:t>BLOOM’S TAXONOMY:</a:t>
            </a:r>
          </a:p>
          <a:p>
            <a:pPr marL="0" indent="0" algn="r">
              <a:buFont typeface="Calibri" panose="020F0502020204030204" pitchFamily="34" charset="0"/>
              <a:buNone/>
            </a:pPr>
            <a:r>
              <a:rPr lang="en-US" sz="3600" b="1" dirty="0">
                <a:solidFill>
                  <a:schemeClr val="accent5">
                    <a:lumMod val="50000"/>
                  </a:schemeClr>
                </a:solidFill>
                <a:latin typeface="+mj-lt"/>
                <a:ea typeface="Arial"/>
                <a:cs typeface="Arial"/>
              </a:rPr>
              <a:t> </a:t>
            </a:r>
            <a:r>
              <a:rPr lang="en-US" sz="4300" b="1" dirty="0">
                <a:solidFill>
                  <a:srgbClr val="00B0F0"/>
                </a:solidFill>
                <a:latin typeface="+mj-lt"/>
                <a:ea typeface="Arial"/>
                <a:cs typeface="Arial"/>
              </a:rPr>
              <a:t>PSYCHOMOTOR DOMAIN</a:t>
            </a:r>
            <a:endParaRPr lang="en-US" sz="3600" b="1" dirty="0">
              <a:solidFill>
                <a:srgbClr val="00B0F0"/>
              </a:solidFill>
              <a:latin typeface="+mj-lt"/>
              <a:ea typeface="Arial"/>
              <a:cs typeface="Arial"/>
            </a:endParaRPr>
          </a:p>
          <a:p>
            <a:pPr marL="0" indent="0" algn="r">
              <a:buFont typeface="Calibri" panose="020F0502020204030204" pitchFamily="34" charset="0"/>
              <a:buNone/>
            </a:pPr>
            <a:endParaRPr lang="en-US" sz="2800" dirty="0">
              <a:solidFill>
                <a:srgbClr val="000000"/>
              </a:solidFill>
              <a:latin typeface="+mj-lt"/>
              <a:ea typeface="Arial"/>
              <a:cs typeface="Arial"/>
            </a:endParaRPr>
          </a:p>
        </p:txBody>
      </p:sp>
    </p:spTree>
    <p:extLst>
      <p:ext uri="{BB962C8B-B14F-4D97-AF65-F5344CB8AC3E}">
        <p14:creationId xmlns:p14="http://schemas.microsoft.com/office/powerpoint/2010/main" val="3457714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98903-7006-AF92-8A10-40DE74E6AC74}"/>
              </a:ext>
            </a:extLst>
          </p:cNvPr>
          <p:cNvSpPr>
            <a:spLocks noGrp="1"/>
          </p:cNvSpPr>
          <p:nvPr>
            <p:ph type="title"/>
          </p:nvPr>
        </p:nvSpPr>
        <p:spPr>
          <a:xfrm>
            <a:off x="2580442" y="4474103"/>
            <a:ext cx="7031117" cy="933905"/>
          </a:xfrm>
        </p:spPr>
        <p:txBody>
          <a:bodyPr vert="horz" lIns="91440" tIns="45720" rIns="91440" bIns="45720" rtlCol="0" anchor="b">
            <a:normAutofit/>
          </a:bodyPr>
          <a:lstStyle/>
          <a:p>
            <a:pPr algn="ctr"/>
            <a:r>
              <a:rPr lang="en-US" sz="4400"/>
              <a:t>method</a:t>
            </a:r>
          </a:p>
        </p:txBody>
      </p:sp>
      <p:sp>
        <p:nvSpPr>
          <p:cNvPr id="3" name="Content Placeholder 2">
            <a:extLst>
              <a:ext uri="{FF2B5EF4-FFF2-40B4-BE49-F238E27FC236}">
                <a16:creationId xmlns:a16="http://schemas.microsoft.com/office/drawing/2014/main" id="{D8C019AB-39D3-3328-13A6-25334164CEA0}"/>
              </a:ext>
            </a:extLst>
          </p:cNvPr>
          <p:cNvSpPr>
            <a:spLocks noGrp="1"/>
          </p:cNvSpPr>
          <p:nvPr>
            <p:ph idx="1"/>
          </p:nvPr>
        </p:nvSpPr>
        <p:spPr>
          <a:xfrm>
            <a:off x="2580442" y="5765290"/>
            <a:ext cx="7031117" cy="640705"/>
          </a:xfrm>
        </p:spPr>
        <p:txBody>
          <a:bodyPr vert="horz" lIns="91440" tIns="45720" rIns="91440" bIns="45720" rtlCol="0" anchor="ctr">
            <a:normAutofit/>
          </a:bodyPr>
          <a:lstStyle/>
          <a:p>
            <a:pPr marL="0" indent="0" algn="ctr">
              <a:buNone/>
            </a:pPr>
            <a:r>
              <a:rPr lang="en-US" sz="1500" b="1" cap="all" spc="300"/>
              <a:t>Sessions are done one on one in a controlled, calm environment </a:t>
            </a:r>
          </a:p>
        </p:txBody>
      </p:sp>
      <p:pic>
        <p:nvPicPr>
          <p:cNvPr id="4" name="Picture 3" descr="A hand reaching out of a pool of water&#10;&#10;AI-generated content may be incorrect.">
            <a:extLst>
              <a:ext uri="{FF2B5EF4-FFF2-40B4-BE49-F238E27FC236}">
                <a16:creationId xmlns:a16="http://schemas.microsoft.com/office/drawing/2014/main" id="{7B2B6A02-84F1-0431-D9DE-F75BE4AFE43C}"/>
              </a:ext>
            </a:extLst>
          </p:cNvPr>
          <p:cNvPicPr>
            <a:picLocks noChangeAspect="1"/>
          </p:cNvPicPr>
          <p:nvPr/>
        </p:nvPicPr>
        <p:blipFill>
          <a:blip r:embed="rId2">
            <a:extLst>
              <a:ext uri="{28A0092B-C50C-407E-A947-70E740481C1C}">
                <a14:useLocalDpi xmlns:a14="http://schemas.microsoft.com/office/drawing/2010/main" val="0"/>
              </a:ext>
            </a:extLst>
          </a:blip>
          <a:srcRect l="20773" t="12493" r="18196" b="4882"/>
          <a:stretch>
            <a:fillRect/>
          </a:stretch>
        </p:blipFill>
        <p:spPr>
          <a:xfrm>
            <a:off x="4883369" y="452005"/>
            <a:ext cx="2425262" cy="4104290"/>
          </a:xfrm>
          <a:prstGeom prst="rect">
            <a:avLst/>
          </a:prstGeom>
        </p:spPr>
      </p:pic>
      <p:cxnSp>
        <p:nvCxnSpPr>
          <p:cNvPr id="13" name="Straight Connector 12">
            <a:extLst>
              <a:ext uri="{FF2B5EF4-FFF2-40B4-BE49-F238E27FC236}">
                <a16:creationId xmlns:a16="http://schemas.microsoft.com/office/drawing/2014/main" id="{503FCC9E-47A2-69B7-68E7-7FA95EAD53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1680" y="5662526"/>
            <a:ext cx="54864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731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32B65-94E7-7FF1-90F2-B98B241C58F5}"/>
              </a:ext>
            </a:extLst>
          </p:cNvPr>
          <p:cNvSpPr>
            <a:spLocks noGrp="1"/>
          </p:cNvSpPr>
          <p:nvPr>
            <p:ph type="title"/>
          </p:nvPr>
        </p:nvSpPr>
        <p:spPr>
          <a:xfrm>
            <a:off x="7745209" y="1408386"/>
            <a:ext cx="4034835" cy="1097280"/>
          </a:xfrm>
        </p:spPr>
        <p:txBody>
          <a:bodyPr>
            <a:normAutofit/>
          </a:bodyPr>
          <a:lstStyle/>
          <a:p>
            <a:pPr>
              <a:lnSpc>
                <a:spcPct val="90000"/>
              </a:lnSpc>
            </a:pPr>
            <a:r>
              <a:rPr lang="en-CA" sz="2500"/>
              <a:t>Research intervention frameworks</a:t>
            </a:r>
          </a:p>
        </p:txBody>
      </p:sp>
      <p:pic>
        <p:nvPicPr>
          <p:cNvPr id="6" name="Picture 5">
            <a:extLst>
              <a:ext uri="{FF2B5EF4-FFF2-40B4-BE49-F238E27FC236}">
                <a16:creationId xmlns:a16="http://schemas.microsoft.com/office/drawing/2014/main" id="{2AD664D4-025B-D957-45D4-77C1C8774C52}"/>
              </a:ext>
            </a:extLst>
          </p:cNvPr>
          <p:cNvPicPr>
            <a:picLocks noChangeAspect="1"/>
          </p:cNvPicPr>
          <p:nvPr/>
        </p:nvPicPr>
        <p:blipFill>
          <a:blip r:embed="rId2"/>
          <a:stretch>
            <a:fillRect/>
          </a:stretch>
        </p:blipFill>
        <p:spPr>
          <a:xfrm>
            <a:off x="83827" y="1225448"/>
            <a:ext cx="3892437" cy="3775663"/>
          </a:xfrm>
          <a:prstGeom prst="rect">
            <a:avLst/>
          </a:prstGeom>
        </p:spPr>
      </p:pic>
      <p:pic>
        <p:nvPicPr>
          <p:cNvPr id="2050" name="Picture 2" descr="Zones of Regulation Activities To Help Kids Manage Emotions – Kansas ...">
            <a:extLst>
              <a:ext uri="{FF2B5EF4-FFF2-40B4-BE49-F238E27FC236}">
                <a16:creationId xmlns:a16="http://schemas.microsoft.com/office/drawing/2014/main" id="{2A3EAB62-C653-C991-6E72-A63CAF1F28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60091" y="532100"/>
            <a:ext cx="3444452" cy="2660838"/>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88D00D77-D299-4699-8F8E-BD436FF715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1834"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52" name="Picture 4">
            <a:extLst>
              <a:ext uri="{FF2B5EF4-FFF2-40B4-BE49-F238E27FC236}">
                <a16:creationId xmlns:a16="http://schemas.microsoft.com/office/drawing/2014/main" id="{71DBE3C3-8632-4926-9CA0-4C0345FA058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59122" y="3725038"/>
            <a:ext cx="3547786" cy="26608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E2D5AB0-099B-765E-5774-DE1C2B08CD59}"/>
              </a:ext>
            </a:extLst>
          </p:cNvPr>
          <p:cNvSpPr>
            <a:spLocks noGrp="1"/>
          </p:cNvSpPr>
          <p:nvPr>
            <p:ph idx="1"/>
          </p:nvPr>
        </p:nvSpPr>
        <p:spPr>
          <a:xfrm>
            <a:off x="7745209" y="3004066"/>
            <a:ext cx="3695547" cy="2881727"/>
          </a:xfrm>
        </p:spPr>
        <p:txBody>
          <a:bodyPr>
            <a:normAutofit/>
          </a:bodyPr>
          <a:lstStyle/>
          <a:p>
            <a:pPr marL="0" indent="0">
              <a:buNone/>
            </a:pPr>
            <a:r>
              <a:rPr lang="en-CA" b="1"/>
              <a:t>NEED: SELF REGULATION</a:t>
            </a:r>
          </a:p>
          <a:p>
            <a:pPr marL="0" indent="0">
              <a:buNone/>
            </a:pPr>
            <a:r>
              <a:rPr lang="en-CA"/>
              <a:t>Possible frameoworks:</a:t>
            </a:r>
            <a:endParaRPr lang="en-CA" dirty="0"/>
          </a:p>
          <a:p>
            <a:r>
              <a:rPr lang="en-CA" dirty="0"/>
              <a:t>Zones of Regulation</a:t>
            </a:r>
          </a:p>
          <a:p>
            <a:r>
              <a:rPr lang="en-CA" dirty="0"/>
              <a:t>ARC</a:t>
            </a:r>
          </a:p>
          <a:p>
            <a:r>
              <a:rPr lang="en-CA" dirty="0"/>
              <a:t>CASEL</a:t>
            </a:r>
          </a:p>
          <a:p>
            <a:endParaRPr lang="en-CA" dirty="0"/>
          </a:p>
        </p:txBody>
      </p:sp>
      <p:sp>
        <p:nvSpPr>
          <p:cNvPr id="4" name="AutoShape 6" descr="What is SEL? - Casel Schoolguide">
            <a:extLst>
              <a:ext uri="{FF2B5EF4-FFF2-40B4-BE49-F238E27FC236}">
                <a16:creationId xmlns:a16="http://schemas.microsoft.com/office/drawing/2014/main" id="{452996B5-9019-3217-E146-F14FA1F6E0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563743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0D2F-9AF9-48D1-8443-1B6D1D1D0C84}"/>
              </a:ext>
            </a:extLst>
          </p:cNvPr>
          <p:cNvSpPr>
            <a:spLocks noGrp="1"/>
          </p:cNvSpPr>
          <p:nvPr>
            <p:ph type="title"/>
          </p:nvPr>
        </p:nvSpPr>
        <p:spPr>
          <a:xfrm>
            <a:off x="642411" y="1200366"/>
            <a:ext cx="9226803" cy="699818"/>
          </a:xfrm>
        </p:spPr>
        <p:txBody>
          <a:bodyPr anchor="b">
            <a:normAutofit fontScale="90000"/>
          </a:bodyPr>
          <a:lstStyle/>
          <a:p>
            <a:r>
              <a:rPr lang="en-US" sz="4000"/>
              <a:t>Methodology: building the sessions </a:t>
            </a:r>
            <a:endParaRPr lang="en-CA" sz="4000" dirty="0"/>
          </a:p>
        </p:txBody>
      </p:sp>
      <p:sp>
        <p:nvSpPr>
          <p:cNvPr id="3" name="Content Placeholder 2">
            <a:extLst>
              <a:ext uri="{FF2B5EF4-FFF2-40B4-BE49-F238E27FC236}">
                <a16:creationId xmlns:a16="http://schemas.microsoft.com/office/drawing/2014/main" id="{BE2E5F9D-2F0B-4A48-AB6A-5E100D09B902}"/>
              </a:ext>
            </a:extLst>
          </p:cNvPr>
          <p:cNvSpPr>
            <a:spLocks noGrp="1"/>
          </p:cNvSpPr>
          <p:nvPr>
            <p:ph idx="1"/>
          </p:nvPr>
        </p:nvSpPr>
        <p:spPr>
          <a:xfrm>
            <a:off x="800066" y="2135065"/>
            <a:ext cx="7014375" cy="4097569"/>
          </a:xfrm>
        </p:spPr>
        <p:txBody>
          <a:bodyPr anchor="t">
            <a:normAutofit fontScale="92500"/>
          </a:bodyPr>
          <a:lstStyle/>
          <a:p>
            <a:pPr marL="0" indent="0">
              <a:buNone/>
            </a:pPr>
            <a:r>
              <a:rPr lang="en-US" b="1"/>
              <a:t>FOUR therapeutic activities for each objective which:</a:t>
            </a:r>
          </a:p>
          <a:p>
            <a:pPr lvl="1"/>
            <a:r>
              <a:rPr lang="en-US" sz="2000" b="1"/>
              <a:t>Are completed 1 on 1 in a controlled environment</a:t>
            </a:r>
          </a:p>
          <a:p>
            <a:pPr lvl="1"/>
            <a:r>
              <a:rPr lang="en-US" sz="2000" b="1"/>
              <a:t>Are tailored to this client (their interests, their learning style, their level)</a:t>
            </a:r>
          </a:p>
          <a:p>
            <a:pPr lvl="1"/>
            <a:r>
              <a:rPr lang="en-US" sz="2000" b="1"/>
              <a:t>Build on each other (session 1 is introduction, session 2 takes into account what was learned in session 1 and so on)</a:t>
            </a:r>
          </a:p>
          <a:p>
            <a:pPr marL="0" indent="0">
              <a:buNone/>
            </a:pPr>
            <a:r>
              <a:rPr lang="en-US" b="1"/>
              <a:t>All activities are working on helping the client meet that specific objective.</a:t>
            </a:r>
          </a:p>
          <a:p>
            <a:pPr marL="0" indent="0">
              <a:buNone/>
            </a:pPr>
            <a:r>
              <a:rPr lang="en-CA" b="1"/>
              <a:t>Client remains at the center: the client is doing most of the activities, with the SET supporting the client.</a:t>
            </a:r>
          </a:p>
          <a:p>
            <a:pPr marL="0" indent="0">
              <a:buNone/>
            </a:pPr>
            <a:endParaRPr lang="en-CA" sz="2100" b="1"/>
          </a:p>
        </p:txBody>
      </p:sp>
      <p:pic>
        <p:nvPicPr>
          <p:cNvPr id="20" name="Graphic 19" descr="Check List">
            <a:extLst>
              <a:ext uri="{FF2B5EF4-FFF2-40B4-BE49-F238E27FC236}">
                <a16:creationId xmlns:a16="http://schemas.microsoft.com/office/drawing/2014/main" id="{78ACAC5E-43F7-2274-3519-A542AEA0CCE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857667" y="2198162"/>
            <a:ext cx="3614059" cy="3614059"/>
          </a:xfrm>
          <a:prstGeom prst="rect">
            <a:avLst/>
          </a:prstGeom>
        </p:spPr>
      </p:pic>
    </p:spTree>
    <p:extLst>
      <p:ext uri="{BB962C8B-B14F-4D97-AF65-F5344CB8AC3E}">
        <p14:creationId xmlns:p14="http://schemas.microsoft.com/office/powerpoint/2010/main" val="2252017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D2F7-27CE-1E47-0664-4CF2F92D4195}"/>
              </a:ext>
            </a:extLst>
          </p:cNvPr>
          <p:cNvSpPr>
            <a:spLocks noGrp="1"/>
          </p:cNvSpPr>
          <p:nvPr>
            <p:ph type="title"/>
          </p:nvPr>
        </p:nvSpPr>
        <p:spPr>
          <a:xfrm>
            <a:off x="1858182" y="541884"/>
            <a:ext cx="9942716" cy="940074"/>
          </a:xfrm>
        </p:spPr>
        <p:txBody>
          <a:bodyPr anchor="ctr">
            <a:normAutofit/>
          </a:bodyPr>
          <a:lstStyle/>
          <a:p>
            <a:r>
              <a:rPr lang="en-CA" sz="4800" dirty="0"/>
              <a:t>Activities in sessions</a:t>
            </a:r>
          </a:p>
        </p:txBody>
      </p:sp>
      <p:sp>
        <p:nvSpPr>
          <p:cNvPr id="3" name="Content Placeholder 2">
            <a:extLst>
              <a:ext uri="{FF2B5EF4-FFF2-40B4-BE49-F238E27FC236}">
                <a16:creationId xmlns:a16="http://schemas.microsoft.com/office/drawing/2014/main" id="{64FF187B-2DFD-73A1-46DB-781E5E458B69}"/>
              </a:ext>
            </a:extLst>
          </p:cNvPr>
          <p:cNvSpPr>
            <a:spLocks noGrp="1"/>
          </p:cNvSpPr>
          <p:nvPr>
            <p:ph idx="1"/>
          </p:nvPr>
        </p:nvSpPr>
        <p:spPr>
          <a:xfrm>
            <a:off x="1252950" y="1975495"/>
            <a:ext cx="9941319" cy="3124658"/>
          </a:xfrm>
        </p:spPr>
        <p:txBody>
          <a:bodyPr anchor="ctr">
            <a:normAutofit fontScale="92500" lnSpcReduction="20000"/>
          </a:bodyPr>
          <a:lstStyle/>
          <a:p>
            <a:r>
              <a:rPr lang="en-CA" sz="2400" dirty="0"/>
              <a:t>What does your client like to do?</a:t>
            </a:r>
          </a:p>
          <a:p>
            <a:r>
              <a:rPr lang="en-CA" sz="2400" dirty="0"/>
              <a:t>What is their best way of learning?</a:t>
            </a:r>
          </a:p>
          <a:p>
            <a:r>
              <a:rPr lang="en-CA" sz="2400" dirty="0"/>
              <a:t>How long is their attention span?</a:t>
            </a:r>
          </a:p>
          <a:p>
            <a:r>
              <a:rPr lang="en-CA" sz="2400" dirty="0"/>
              <a:t>What are you working on?</a:t>
            </a:r>
          </a:p>
          <a:p>
            <a:endParaRPr lang="en-CA" sz="2400" dirty="0"/>
          </a:p>
          <a:p>
            <a:pPr marL="0" indent="0">
              <a:buNone/>
            </a:pPr>
            <a:r>
              <a:rPr lang="en-CA" sz="2400" dirty="0"/>
              <a:t>Making videos, comic strips, scrapbooks, scavenger hunts, mirror validations, role plays, board games, slam poetry, obstacle course, crosswords …..</a:t>
            </a:r>
          </a:p>
        </p:txBody>
      </p:sp>
    </p:spTree>
    <p:extLst>
      <p:ext uri="{BB962C8B-B14F-4D97-AF65-F5344CB8AC3E}">
        <p14:creationId xmlns:p14="http://schemas.microsoft.com/office/powerpoint/2010/main" val="3672396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2E192-D3D9-8E79-F2FF-3A3B83B1A2A0}"/>
              </a:ext>
            </a:extLst>
          </p:cNvPr>
          <p:cNvSpPr>
            <a:spLocks noGrp="1"/>
          </p:cNvSpPr>
          <p:nvPr>
            <p:ph type="title"/>
          </p:nvPr>
        </p:nvSpPr>
        <p:spPr>
          <a:xfrm>
            <a:off x="640080" y="914399"/>
            <a:ext cx="10847494" cy="1171069"/>
          </a:xfrm>
        </p:spPr>
        <p:txBody>
          <a:bodyPr anchor="t">
            <a:normAutofit/>
          </a:bodyPr>
          <a:lstStyle/>
          <a:p>
            <a:pPr>
              <a:lnSpc>
                <a:spcPct val="90000"/>
              </a:lnSpc>
            </a:pPr>
            <a:r>
              <a:rPr lang="en-CA" sz="3700"/>
              <a:t>Step 4: Implement: run sessions with client one on one outside of their daily routine </a:t>
            </a:r>
          </a:p>
        </p:txBody>
      </p:sp>
      <p:pic>
        <p:nvPicPr>
          <p:cNvPr id="4" name="Picture 2" descr="http://www.clker.com/cliparts/v/f/B/n/W/M/rainbow-circular-arrows-hi.png">
            <a:extLst>
              <a:ext uri="{FF2B5EF4-FFF2-40B4-BE49-F238E27FC236}">
                <a16:creationId xmlns:a16="http://schemas.microsoft.com/office/drawing/2014/main" id="{4CDA7408-4A61-391D-DC3A-AD4AD86370EB}"/>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755275" y="2475188"/>
            <a:ext cx="3457624" cy="33366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21E947-853F-7424-F9FA-9A30DD0F0910}"/>
              </a:ext>
            </a:extLst>
          </p:cNvPr>
          <p:cNvSpPr>
            <a:spLocks noGrp="1"/>
          </p:cNvSpPr>
          <p:nvPr>
            <p:ph idx="1"/>
          </p:nvPr>
        </p:nvSpPr>
        <p:spPr>
          <a:xfrm>
            <a:off x="6915150" y="2256287"/>
            <a:ext cx="4563618" cy="3760459"/>
          </a:xfrm>
        </p:spPr>
        <p:txBody>
          <a:bodyPr anchor="t">
            <a:normAutofit fontScale="92500" lnSpcReduction="10000"/>
          </a:bodyPr>
          <a:lstStyle/>
          <a:p>
            <a:pPr marL="0" indent="0">
              <a:lnSpc>
                <a:spcPct val="110000"/>
              </a:lnSpc>
              <a:buNone/>
            </a:pPr>
            <a:r>
              <a:rPr lang="en-CA" sz="1900" dirty="0"/>
              <a:t>TASKS</a:t>
            </a:r>
          </a:p>
          <a:p>
            <a:pPr>
              <a:lnSpc>
                <a:spcPct val="110000"/>
              </a:lnSpc>
            </a:pPr>
            <a:r>
              <a:rPr lang="en-CA" sz="1900" dirty="0"/>
              <a:t>Write session plans</a:t>
            </a:r>
          </a:p>
          <a:p>
            <a:pPr>
              <a:lnSpc>
                <a:spcPct val="110000"/>
              </a:lnSpc>
            </a:pPr>
            <a:r>
              <a:rPr lang="en-CA" sz="1900" dirty="0"/>
              <a:t>Adapt session to address emerging needs</a:t>
            </a:r>
          </a:p>
          <a:p>
            <a:pPr>
              <a:lnSpc>
                <a:spcPct val="110000"/>
              </a:lnSpc>
            </a:pPr>
            <a:r>
              <a:rPr lang="en-CA" sz="1900" dirty="0"/>
              <a:t>Use techniques, strategies, communication skills to support client</a:t>
            </a:r>
          </a:p>
          <a:p>
            <a:pPr>
              <a:lnSpc>
                <a:spcPct val="110000"/>
              </a:lnSpc>
            </a:pPr>
            <a:r>
              <a:rPr lang="en-CA" sz="1900" dirty="0"/>
              <a:t>Collect data</a:t>
            </a:r>
          </a:p>
          <a:p>
            <a:pPr>
              <a:lnSpc>
                <a:spcPct val="110000"/>
              </a:lnSpc>
            </a:pPr>
            <a:r>
              <a:rPr lang="en-CA" sz="1900" dirty="0"/>
              <a:t>Evaluate progress </a:t>
            </a:r>
          </a:p>
          <a:p>
            <a:pPr>
              <a:lnSpc>
                <a:spcPct val="110000"/>
              </a:lnSpc>
            </a:pPr>
            <a:r>
              <a:rPr lang="en-CA" sz="1900" dirty="0"/>
              <a:t>Adapt objectives</a:t>
            </a:r>
          </a:p>
          <a:p>
            <a:pPr>
              <a:lnSpc>
                <a:spcPct val="110000"/>
              </a:lnSpc>
            </a:pPr>
            <a:r>
              <a:rPr lang="en-CA" sz="1900" dirty="0"/>
              <a:t>Adapt method </a:t>
            </a:r>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4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E95B7-3068-83F8-B16D-875A05BE12B6}"/>
              </a:ext>
            </a:extLst>
          </p:cNvPr>
          <p:cNvSpPr>
            <a:spLocks noGrp="1"/>
          </p:cNvSpPr>
          <p:nvPr>
            <p:ph type="title"/>
          </p:nvPr>
        </p:nvSpPr>
        <p:spPr>
          <a:xfrm>
            <a:off x="8719126" y="979051"/>
            <a:ext cx="2811879" cy="1807048"/>
          </a:xfrm>
        </p:spPr>
        <p:txBody>
          <a:bodyPr anchor="b">
            <a:normAutofit/>
          </a:bodyPr>
          <a:lstStyle/>
          <a:p>
            <a:r>
              <a:rPr lang="en-CA" sz="3600"/>
              <a:t>Client profile reminders </a:t>
            </a:r>
          </a:p>
        </p:txBody>
      </p:sp>
      <p:pic>
        <p:nvPicPr>
          <p:cNvPr id="5" name="Picture 4">
            <a:extLst>
              <a:ext uri="{FF2B5EF4-FFF2-40B4-BE49-F238E27FC236}">
                <a16:creationId xmlns:a16="http://schemas.microsoft.com/office/drawing/2014/main" id="{A215CF1E-FADF-62C2-2502-824CFA61026E}"/>
              </a:ext>
            </a:extLst>
          </p:cNvPr>
          <p:cNvPicPr>
            <a:picLocks noChangeAspect="1"/>
          </p:cNvPicPr>
          <p:nvPr/>
        </p:nvPicPr>
        <p:blipFill>
          <a:blip r:embed="rId2"/>
          <a:srcRect l="6975" r="7485" b="-1"/>
          <a:stretch>
            <a:fillRect/>
          </a:stretch>
        </p:blipFill>
        <p:spPr>
          <a:xfrm>
            <a:off x="20" y="535709"/>
            <a:ext cx="8229580" cy="5820640"/>
          </a:xfrm>
          <a:prstGeom prst="rect">
            <a:avLst/>
          </a:prstGeom>
        </p:spPr>
      </p:pic>
      <p:cxnSp>
        <p:nvCxnSpPr>
          <p:cNvPr id="19" name="Straight Connector 18">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E5EBEF-7FB2-7D2E-BBF8-E127E8171593}"/>
              </a:ext>
            </a:extLst>
          </p:cNvPr>
          <p:cNvSpPr>
            <a:spLocks noGrp="1"/>
          </p:cNvSpPr>
          <p:nvPr>
            <p:ph idx="1"/>
          </p:nvPr>
        </p:nvSpPr>
        <p:spPr>
          <a:xfrm>
            <a:off x="8719128" y="2922624"/>
            <a:ext cx="2811880" cy="3409950"/>
          </a:xfrm>
        </p:spPr>
        <p:txBody>
          <a:bodyPr anchor="t">
            <a:normAutofit/>
          </a:bodyPr>
          <a:lstStyle/>
          <a:p>
            <a:r>
              <a:rPr lang="en-CA" dirty="0"/>
              <a:t>Review 02FM notes</a:t>
            </a:r>
          </a:p>
          <a:p>
            <a:r>
              <a:rPr lang="en-CA" dirty="0"/>
              <a:t>Write observably and objectively </a:t>
            </a:r>
          </a:p>
          <a:p>
            <a:endParaRPr lang="en-CA" dirty="0"/>
          </a:p>
        </p:txBody>
      </p:sp>
    </p:spTree>
    <p:extLst>
      <p:ext uri="{BB962C8B-B14F-4D97-AF65-F5344CB8AC3E}">
        <p14:creationId xmlns:p14="http://schemas.microsoft.com/office/powerpoint/2010/main" val="311144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028B-D51E-7149-DD19-06ADC7BDBE29}"/>
              </a:ext>
            </a:extLst>
          </p:cNvPr>
          <p:cNvSpPr>
            <a:spLocks noGrp="1"/>
          </p:cNvSpPr>
          <p:nvPr>
            <p:ph type="title"/>
          </p:nvPr>
        </p:nvSpPr>
        <p:spPr/>
        <p:txBody>
          <a:bodyPr>
            <a:normAutofit fontScale="90000"/>
          </a:bodyPr>
          <a:lstStyle/>
          <a:p>
            <a:r>
              <a:rPr lang="en-CA" dirty="0"/>
              <a:t>When implementing sessions things do not always work out</a:t>
            </a:r>
          </a:p>
        </p:txBody>
      </p:sp>
      <p:sp>
        <p:nvSpPr>
          <p:cNvPr id="3" name="Content Placeholder 2">
            <a:extLst>
              <a:ext uri="{FF2B5EF4-FFF2-40B4-BE49-F238E27FC236}">
                <a16:creationId xmlns:a16="http://schemas.microsoft.com/office/drawing/2014/main" id="{A3605331-4BB5-53EC-79D9-EE57DAA505D6}"/>
              </a:ext>
            </a:extLst>
          </p:cNvPr>
          <p:cNvSpPr>
            <a:spLocks noGrp="1"/>
          </p:cNvSpPr>
          <p:nvPr>
            <p:ph idx="1"/>
          </p:nvPr>
        </p:nvSpPr>
        <p:spPr/>
        <p:txBody>
          <a:bodyPr/>
          <a:lstStyle/>
          <a:p>
            <a:r>
              <a:rPr lang="en-CA" dirty="0"/>
              <a:t>Be prepared to adapt in the moment</a:t>
            </a:r>
          </a:p>
          <a:p>
            <a:r>
              <a:rPr lang="en-CA" dirty="0"/>
              <a:t>Have back up plans</a:t>
            </a:r>
          </a:p>
          <a:p>
            <a:r>
              <a:rPr lang="en-CA" dirty="0"/>
              <a:t>Remember the objective – the activity is not the objective</a:t>
            </a:r>
          </a:p>
          <a:p>
            <a:r>
              <a:rPr lang="en-CA" dirty="0"/>
              <a:t>Collect data </a:t>
            </a:r>
          </a:p>
          <a:p>
            <a:r>
              <a:rPr lang="en-CA"/>
              <a:t>Self reflect </a:t>
            </a:r>
          </a:p>
        </p:txBody>
      </p:sp>
    </p:spTree>
    <p:extLst>
      <p:ext uri="{BB962C8B-B14F-4D97-AF65-F5344CB8AC3E}">
        <p14:creationId xmlns:p14="http://schemas.microsoft.com/office/powerpoint/2010/main" val="2519265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85E771-6993-4CCD-C2A1-C088AECE2FB2}"/>
              </a:ext>
            </a:extLst>
          </p:cNvPr>
          <p:cNvSpPr>
            <a:spLocks noGrp="1"/>
          </p:cNvSpPr>
          <p:nvPr>
            <p:ph type="title"/>
          </p:nvPr>
        </p:nvSpPr>
        <p:spPr>
          <a:xfrm>
            <a:off x="640080" y="914399"/>
            <a:ext cx="10847494" cy="1171069"/>
          </a:xfrm>
        </p:spPr>
        <p:txBody>
          <a:bodyPr anchor="t">
            <a:normAutofit/>
          </a:bodyPr>
          <a:lstStyle/>
          <a:p>
            <a:r>
              <a:rPr lang="en-CA" dirty="0"/>
              <a:t>Step 5: Evaluate: evaluate the goal</a:t>
            </a:r>
          </a:p>
        </p:txBody>
      </p:sp>
      <p:pic>
        <p:nvPicPr>
          <p:cNvPr id="4" name="Picture 2" descr="http://www.clker.com/cliparts/v/f/B/n/W/M/rainbow-circular-arrows-hi.png">
            <a:extLst>
              <a:ext uri="{FF2B5EF4-FFF2-40B4-BE49-F238E27FC236}">
                <a16:creationId xmlns:a16="http://schemas.microsoft.com/office/drawing/2014/main" id="{98A5A135-135C-F4DF-1994-F8F4A1254C29}"/>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713232" y="2256287"/>
            <a:ext cx="3896849" cy="37604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CB7CED-EBB7-4FD1-F8E2-F03738D92957}"/>
              </a:ext>
            </a:extLst>
          </p:cNvPr>
          <p:cNvSpPr>
            <a:spLocks noGrp="1"/>
          </p:cNvSpPr>
          <p:nvPr>
            <p:ph idx="1"/>
          </p:nvPr>
        </p:nvSpPr>
        <p:spPr>
          <a:xfrm>
            <a:off x="6915150" y="2256287"/>
            <a:ext cx="4563618" cy="3760459"/>
          </a:xfrm>
        </p:spPr>
        <p:txBody>
          <a:bodyPr anchor="t">
            <a:normAutofit/>
          </a:bodyPr>
          <a:lstStyle/>
          <a:p>
            <a:r>
              <a:rPr lang="en-CA" dirty="0"/>
              <a:t>Once all sessions are complete:</a:t>
            </a:r>
          </a:p>
          <a:p>
            <a:pPr marL="0" indent="0">
              <a:buNone/>
            </a:pPr>
            <a:r>
              <a:rPr lang="en-CA" dirty="0"/>
              <a:t>TASKS:</a:t>
            </a:r>
          </a:p>
          <a:p>
            <a:r>
              <a:rPr lang="en-CA" dirty="0"/>
              <a:t>Collect new data</a:t>
            </a:r>
          </a:p>
          <a:p>
            <a:r>
              <a:rPr lang="en-CA" dirty="0"/>
              <a:t>Speak to professionals, family, client to determine change / progress</a:t>
            </a:r>
          </a:p>
          <a:p>
            <a:r>
              <a:rPr lang="en-CA" dirty="0"/>
              <a:t>Self reflect</a:t>
            </a:r>
          </a:p>
          <a:p>
            <a:r>
              <a:rPr lang="en-CA" dirty="0"/>
              <a:t>Set new goal</a:t>
            </a:r>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520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05809" y="219456"/>
            <a:ext cx="8872475" cy="1097280"/>
          </a:xfrm>
        </p:spPr>
        <p:txBody>
          <a:bodyPr anchor="t">
            <a:normAutofit/>
          </a:bodyPr>
          <a:lstStyle/>
          <a:p>
            <a:r>
              <a:rPr lang="en-US" b="1" dirty="0">
                <a:latin typeface="+mn-lt"/>
              </a:rPr>
              <a:t>Effective intervention plans…</a:t>
            </a:r>
          </a:p>
        </p:txBody>
      </p:sp>
      <p:sp>
        <p:nvSpPr>
          <p:cNvPr id="3" name="Content Placeholder 2"/>
          <p:cNvSpPr>
            <a:spLocks noGrp="1"/>
          </p:cNvSpPr>
          <p:nvPr>
            <p:ph idx="1"/>
          </p:nvPr>
        </p:nvSpPr>
        <p:spPr>
          <a:xfrm>
            <a:off x="640079" y="1413934"/>
            <a:ext cx="10890929" cy="4886282"/>
          </a:xfrm>
        </p:spPr>
        <p:txBody>
          <a:bodyPr>
            <a:normAutofit fontScale="92500" lnSpcReduction="20000"/>
          </a:bodyPr>
          <a:lstStyle/>
          <a:p>
            <a:pPr marL="293688" indent="-293688">
              <a:spcBef>
                <a:spcPts val="0"/>
              </a:spcBef>
              <a:spcAft>
                <a:spcPts val="1800"/>
              </a:spcAft>
              <a:buFont typeface="Arial" panose="020B0604020202020204" pitchFamily="34" charset="0"/>
              <a:buChar char="•"/>
            </a:pPr>
            <a:r>
              <a:rPr lang="en-US" dirty="0">
                <a:latin typeface="+mj-lt"/>
              </a:rPr>
              <a:t>Are flexible and adjustable, and reviewed and revised on an on-going basis in order to respond to the client’s changing strengths and needs.</a:t>
            </a:r>
          </a:p>
          <a:p>
            <a:pPr marL="293688" indent="-293688">
              <a:spcBef>
                <a:spcPts val="0"/>
              </a:spcBef>
              <a:spcAft>
                <a:spcPts val="1800"/>
              </a:spcAft>
              <a:buFont typeface="Arial" panose="020B0604020202020204" pitchFamily="34" charset="0"/>
              <a:buChar char="•"/>
            </a:pPr>
            <a:r>
              <a:rPr lang="en-US" dirty="0">
                <a:latin typeface="+mj-lt"/>
              </a:rPr>
              <a:t>Consider the client’s culture, religious beliefs and other dimensions of diversity</a:t>
            </a:r>
          </a:p>
          <a:p>
            <a:pPr marL="293688" indent="-293688">
              <a:spcBef>
                <a:spcPts val="0"/>
              </a:spcBef>
              <a:spcAft>
                <a:spcPts val="1800"/>
              </a:spcAft>
              <a:buFont typeface="Arial" panose="020B0604020202020204" pitchFamily="34" charset="0"/>
              <a:buChar char="•"/>
            </a:pPr>
            <a:r>
              <a:rPr lang="en-US" dirty="0">
                <a:latin typeface="+mj-lt"/>
              </a:rPr>
              <a:t>Are written using respectful, judgement-free language.</a:t>
            </a:r>
          </a:p>
          <a:p>
            <a:pPr marL="293688" indent="-293688">
              <a:spcBef>
                <a:spcPts val="0"/>
              </a:spcBef>
              <a:spcAft>
                <a:spcPts val="1800"/>
              </a:spcAft>
            </a:pPr>
            <a:r>
              <a:rPr lang="en-US" dirty="0"/>
              <a:t>Are holistic and consider the client as a whole person with strengths, abilities, needs and preferences.</a:t>
            </a:r>
          </a:p>
          <a:p>
            <a:pPr marL="293688" indent="-293688">
              <a:spcBef>
                <a:spcPts val="0"/>
              </a:spcBef>
              <a:spcAft>
                <a:spcPts val="1800"/>
              </a:spcAft>
            </a:pPr>
            <a:r>
              <a:rPr lang="en-US" dirty="0"/>
              <a:t>Are informed by the reflections and contributions of those who know the client best, as well as professionals with specific expertise.</a:t>
            </a:r>
          </a:p>
          <a:p>
            <a:pPr marL="293688" indent="-293688">
              <a:spcBef>
                <a:spcPts val="0"/>
              </a:spcBef>
              <a:spcAft>
                <a:spcPts val="1800"/>
              </a:spcAft>
            </a:pPr>
            <a:r>
              <a:rPr lang="en-US" dirty="0"/>
              <a:t>Prioritize the elimination of barriers to success and nurtures the client’s autonomy, independence, personal empowerment, self-determination, and social interactions.</a:t>
            </a:r>
          </a:p>
          <a:p>
            <a:pPr marL="293688" indent="-293688">
              <a:spcBef>
                <a:spcPts val="0"/>
              </a:spcBef>
              <a:spcAft>
                <a:spcPts val="1800"/>
              </a:spcAft>
            </a:pPr>
            <a:r>
              <a:rPr lang="en-US" dirty="0"/>
              <a:t>Supports the client to function in the classroom, home, community and wider society.</a:t>
            </a:r>
          </a:p>
          <a:p>
            <a:pPr marL="293688" indent="-293688">
              <a:spcBef>
                <a:spcPts val="0"/>
              </a:spcBef>
              <a:spcAft>
                <a:spcPts val="1800"/>
              </a:spcAft>
            </a:pPr>
            <a:endParaRPr lang="en-US" dirty="0"/>
          </a:p>
          <a:p>
            <a:pPr marL="293688" indent="-293688">
              <a:spcBef>
                <a:spcPts val="0"/>
              </a:spcBef>
              <a:spcAft>
                <a:spcPts val="1800"/>
              </a:spcAft>
              <a:buFont typeface="Arial" panose="020B0604020202020204" pitchFamily="34" charset="0"/>
              <a:buChar char="•"/>
            </a:pPr>
            <a:endParaRPr lang="en-US" dirty="0">
              <a:latin typeface="+mj-lt"/>
            </a:endParaRPr>
          </a:p>
          <a:p>
            <a:pPr marL="293688" indent="-293688">
              <a:buFont typeface="Arial" panose="020B0604020202020204" pitchFamily="34" charset="0"/>
              <a:buChar char="•"/>
            </a:pPr>
            <a:endParaRPr lang="en-US" dirty="0"/>
          </a:p>
        </p:txBody>
      </p:sp>
      <p:cxnSp>
        <p:nvCxnSpPr>
          <p:cNvPr id="10" name="Straight Connector 9">
            <a:extLst>
              <a:ext uri="{FF2B5EF4-FFF2-40B4-BE49-F238E27FC236}">
                <a16:creationId xmlns:a16="http://schemas.microsoft.com/office/drawing/2014/main" id="{EB1E2835-13A9-CE41-5BA6-8BF45C9EE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774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3DA14D-61D5-789A-E63A-FBF7E80FC6C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8F844-7D75-C8F0-DA4A-28CC43CDC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E0372-0BBE-0A54-0BCC-FEE448205DED}"/>
              </a:ext>
            </a:extLst>
          </p:cNvPr>
          <p:cNvSpPr>
            <a:spLocks noGrp="1"/>
          </p:cNvSpPr>
          <p:nvPr>
            <p:ph type="title"/>
          </p:nvPr>
        </p:nvSpPr>
        <p:spPr>
          <a:xfrm>
            <a:off x="1834056" y="654625"/>
            <a:ext cx="9486422" cy="752751"/>
          </a:xfrm>
        </p:spPr>
        <p:txBody>
          <a:bodyPr anchor="t">
            <a:normAutofit fontScale="90000"/>
          </a:bodyPr>
          <a:lstStyle/>
          <a:p>
            <a:r>
              <a:rPr lang="en-US" b="1">
                <a:latin typeface="+mn-lt"/>
              </a:rPr>
              <a:t>Working with others: who supports this work?</a:t>
            </a:r>
            <a:endParaRPr lang="en-US" b="1" dirty="0">
              <a:latin typeface="+mn-lt"/>
            </a:endParaRPr>
          </a:p>
        </p:txBody>
      </p:sp>
      <p:sp>
        <p:nvSpPr>
          <p:cNvPr id="3" name="Content Placeholder 2">
            <a:extLst>
              <a:ext uri="{FF2B5EF4-FFF2-40B4-BE49-F238E27FC236}">
                <a16:creationId xmlns:a16="http://schemas.microsoft.com/office/drawing/2014/main" id="{9B534939-602D-9F97-536E-F457BB9B09A5}"/>
              </a:ext>
            </a:extLst>
          </p:cNvPr>
          <p:cNvSpPr>
            <a:spLocks noGrp="1"/>
          </p:cNvSpPr>
          <p:nvPr>
            <p:ph idx="1"/>
          </p:nvPr>
        </p:nvSpPr>
        <p:spPr>
          <a:xfrm>
            <a:off x="640080" y="1413934"/>
            <a:ext cx="11047290" cy="4886282"/>
          </a:xfrm>
        </p:spPr>
        <p:txBody>
          <a:bodyPr>
            <a:normAutofit/>
          </a:bodyPr>
          <a:lstStyle/>
          <a:p>
            <a:pPr marL="293688" indent="-293688">
              <a:spcBef>
                <a:spcPts val="0"/>
              </a:spcBef>
              <a:spcAft>
                <a:spcPts val="600"/>
              </a:spcAft>
              <a:buFont typeface="Arial" panose="020B0604020202020204" pitchFamily="34" charset="0"/>
              <a:buChar char="•"/>
            </a:pPr>
            <a:r>
              <a:rPr lang="en-US">
                <a:latin typeface="+mj-lt"/>
              </a:rPr>
              <a:t>Different professionals bring different expertise</a:t>
            </a:r>
          </a:p>
          <a:p>
            <a:pPr marL="293688" indent="-293688">
              <a:spcBef>
                <a:spcPts val="0"/>
              </a:spcBef>
              <a:spcAft>
                <a:spcPts val="600"/>
              </a:spcAft>
              <a:buFont typeface="Arial" panose="020B0604020202020204" pitchFamily="34" charset="0"/>
              <a:buChar char="•"/>
            </a:pPr>
            <a:r>
              <a:rPr lang="en-US">
                <a:latin typeface="+mj-lt"/>
              </a:rPr>
              <a:t>Collaboration supports consistency</a:t>
            </a:r>
          </a:p>
          <a:p>
            <a:pPr marL="293688" indent="-293688">
              <a:spcBef>
                <a:spcPts val="0"/>
              </a:spcBef>
              <a:spcAft>
                <a:spcPts val="600"/>
              </a:spcAft>
              <a:buFont typeface="Arial" panose="020B0604020202020204" pitchFamily="34" charset="0"/>
              <a:buChar char="•"/>
            </a:pPr>
            <a:r>
              <a:rPr lang="en-US">
                <a:latin typeface="+mj-lt"/>
              </a:rPr>
              <a:t>The client’s environment matters</a:t>
            </a:r>
          </a:p>
          <a:p>
            <a:pPr marL="293688" indent="-293688">
              <a:spcBef>
                <a:spcPts val="0"/>
              </a:spcBef>
              <a:spcAft>
                <a:spcPts val="1800"/>
              </a:spcAft>
              <a:buFont typeface="Arial" panose="020B0604020202020204" pitchFamily="34" charset="0"/>
              <a:buChar char="•"/>
            </a:pPr>
            <a:r>
              <a:rPr lang="en-US">
                <a:latin typeface="+mj-lt"/>
              </a:rPr>
              <a:t>No intervention happens in isolation. We are always part of a larger system around the client.</a:t>
            </a:r>
            <a:endParaRPr lang="en-US" dirty="0"/>
          </a:p>
          <a:p>
            <a:pPr marL="293688" indent="-293688">
              <a:spcBef>
                <a:spcPts val="0"/>
              </a:spcBef>
              <a:spcAft>
                <a:spcPts val="1800"/>
              </a:spcAft>
              <a:buFont typeface="Arial" panose="020B0604020202020204" pitchFamily="34" charset="0"/>
              <a:buChar char="•"/>
            </a:pPr>
            <a:endParaRPr lang="en-US" dirty="0">
              <a:latin typeface="+mj-lt"/>
            </a:endParaRPr>
          </a:p>
          <a:p>
            <a:pPr marL="293688" indent="-293688">
              <a:buFont typeface="Arial" panose="020B0604020202020204" pitchFamily="34" charset="0"/>
              <a:buChar char="•"/>
            </a:pPr>
            <a:endParaRPr lang="en-US" dirty="0"/>
          </a:p>
        </p:txBody>
      </p:sp>
      <p:cxnSp>
        <p:nvCxnSpPr>
          <p:cNvPr id="10" name="Straight Connector 9">
            <a:extLst>
              <a:ext uri="{FF2B5EF4-FFF2-40B4-BE49-F238E27FC236}">
                <a16:creationId xmlns:a16="http://schemas.microsoft.com/office/drawing/2014/main" id="{9BAEB9FC-5436-E7AD-C3DA-7BABFFA547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3A1C093-A16D-EEFE-7B36-4BB888B1A9B8}"/>
              </a:ext>
            </a:extLst>
          </p:cNvPr>
          <p:cNvPicPr>
            <a:picLocks noChangeAspect="1"/>
          </p:cNvPicPr>
          <p:nvPr/>
        </p:nvPicPr>
        <p:blipFill>
          <a:blip r:embed="rId3"/>
          <a:stretch>
            <a:fillRect/>
          </a:stretch>
        </p:blipFill>
        <p:spPr>
          <a:xfrm>
            <a:off x="5428354" y="3474913"/>
            <a:ext cx="6006768" cy="2780911"/>
          </a:xfrm>
          <a:prstGeom prst="rect">
            <a:avLst/>
          </a:prstGeom>
        </p:spPr>
      </p:pic>
    </p:spTree>
    <p:extLst>
      <p:ext uri="{BB962C8B-B14F-4D97-AF65-F5344CB8AC3E}">
        <p14:creationId xmlns:p14="http://schemas.microsoft.com/office/powerpoint/2010/main" val="4204968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D6AC72-798D-D48D-AB17-D369EB91D27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6A4333-86F6-07EB-DFAD-75546316C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C96F7D-1B59-84AA-000B-5A67332D541A}"/>
              </a:ext>
            </a:extLst>
          </p:cNvPr>
          <p:cNvSpPr>
            <a:spLocks noGrp="1"/>
          </p:cNvSpPr>
          <p:nvPr>
            <p:ph type="title"/>
          </p:nvPr>
        </p:nvSpPr>
        <p:spPr>
          <a:xfrm>
            <a:off x="1834056" y="654625"/>
            <a:ext cx="9486422" cy="752751"/>
          </a:xfrm>
        </p:spPr>
        <p:txBody>
          <a:bodyPr anchor="t">
            <a:normAutofit fontScale="90000"/>
          </a:bodyPr>
          <a:lstStyle/>
          <a:p>
            <a:r>
              <a:rPr lang="en-US" b="1">
                <a:latin typeface="+mn-lt"/>
              </a:rPr>
              <a:t>Working with others: choosing professionals</a:t>
            </a:r>
            <a:endParaRPr lang="en-US" b="1" dirty="0">
              <a:latin typeface="+mn-lt"/>
            </a:endParaRPr>
          </a:p>
        </p:txBody>
      </p:sp>
      <p:sp>
        <p:nvSpPr>
          <p:cNvPr id="3" name="Content Placeholder 2">
            <a:extLst>
              <a:ext uri="{FF2B5EF4-FFF2-40B4-BE49-F238E27FC236}">
                <a16:creationId xmlns:a16="http://schemas.microsoft.com/office/drawing/2014/main" id="{916FB1F3-E336-8BF1-353C-6C508C0ED1BC}"/>
              </a:ext>
            </a:extLst>
          </p:cNvPr>
          <p:cNvSpPr>
            <a:spLocks noGrp="1"/>
          </p:cNvSpPr>
          <p:nvPr>
            <p:ph idx="1"/>
          </p:nvPr>
        </p:nvSpPr>
        <p:spPr>
          <a:xfrm>
            <a:off x="713232" y="1588574"/>
            <a:ext cx="10217106" cy="1854783"/>
          </a:xfrm>
        </p:spPr>
        <p:txBody>
          <a:bodyPr>
            <a:normAutofit lnSpcReduction="10000"/>
          </a:bodyPr>
          <a:lstStyle/>
          <a:p>
            <a:pPr marL="293688" indent="-293688">
              <a:spcBef>
                <a:spcPts val="0"/>
              </a:spcBef>
              <a:spcAft>
                <a:spcPts val="600"/>
              </a:spcAft>
              <a:buFont typeface="Arial" panose="020B0604020202020204" pitchFamily="34" charset="0"/>
              <a:buChar char="•"/>
            </a:pPr>
            <a:r>
              <a:rPr lang="en-US">
                <a:latin typeface="+mj-lt"/>
              </a:rPr>
              <a:t>Who has expertise related to this need?</a:t>
            </a:r>
          </a:p>
          <a:p>
            <a:pPr marL="293688" indent="-293688">
              <a:spcBef>
                <a:spcPts val="0"/>
              </a:spcBef>
              <a:spcAft>
                <a:spcPts val="600"/>
              </a:spcAft>
              <a:buFont typeface="Arial" panose="020B0604020202020204" pitchFamily="34" charset="0"/>
              <a:buChar char="•"/>
            </a:pPr>
            <a:r>
              <a:rPr lang="en-US">
                <a:latin typeface="+mj-lt"/>
              </a:rPr>
              <a:t>Who is already involved?</a:t>
            </a:r>
          </a:p>
          <a:p>
            <a:pPr marL="293688" indent="-293688">
              <a:spcBef>
                <a:spcPts val="0"/>
              </a:spcBef>
              <a:spcAft>
                <a:spcPts val="600"/>
              </a:spcAft>
              <a:buFont typeface="Arial" panose="020B0604020202020204" pitchFamily="34" charset="0"/>
              <a:buChar char="•"/>
            </a:pPr>
            <a:r>
              <a:rPr lang="en-US">
                <a:latin typeface="+mj-lt"/>
              </a:rPr>
              <a:t>How can they support this intervention?</a:t>
            </a:r>
          </a:p>
          <a:p>
            <a:pPr marL="293688" indent="-293688">
              <a:spcBef>
                <a:spcPts val="0"/>
              </a:spcBef>
              <a:spcAft>
                <a:spcPts val="600"/>
              </a:spcAft>
              <a:buFont typeface="Arial" panose="020B0604020202020204" pitchFamily="34" charset="0"/>
              <a:buChar char="•"/>
            </a:pPr>
            <a:r>
              <a:rPr lang="en-US">
                <a:latin typeface="+mj-lt"/>
              </a:rPr>
              <a:t>What can they contribute?</a:t>
            </a:r>
            <a:endParaRPr lang="en-US" dirty="0"/>
          </a:p>
          <a:p>
            <a:pPr marL="293688" indent="-293688">
              <a:spcBef>
                <a:spcPts val="0"/>
              </a:spcBef>
              <a:spcAft>
                <a:spcPts val="1800"/>
              </a:spcAft>
              <a:buFont typeface="Arial" panose="020B0604020202020204" pitchFamily="34" charset="0"/>
              <a:buChar char="•"/>
            </a:pPr>
            <a:endParaRPr lang="en-US" dirty="0">
              <a:latin typeface="+mj-lt"/>
            </a:endParaRPr>
          </a:p>
          <a:p>
            <a:pPr marL="293688" indent="-293688">
              <a:buFont typeface="Arial" panose="020B0604020202020204" pitchFamily="34" charset="0"/>
              <a:buChar char="•"/>
            </a:pPr>
            <a:endParaRPr lang="en-US" dirty="0"/>
          </a:p>
        </p:txBody>
      </p:sp>
      <p:cxnSp>
        <p:nvCxnSpPr>
          <p:cNvPr id="10" name="Straight Connector 9">
            <a:extLst>
              <a:ext uri="{FF2B5EF4-FFF2-40B4-BE49-F238E27FC236}">
                <a16:creationId xmlns:a16="http://schemas.microsoft.com/office/drawing/2014/main" id="{925CFA40-CD19-EAFD-3CF4-FDCF0E93E8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17C3631-8E4C-2F9E-328E-A94CD486F39A}"/>
              </a:ext>
            </a:extLst>
          </p:cNvPr>
          <p:cNvPicPr>
            <a:picLocks noChangeAspect="1"/>
          </p:cNvPicPr>
          <p:nvPr/>
        </p:nvPicPr>
        <p:blipFill>
          <a:blip r:embed="rId3"/>
          <a:stretch>
            <a:fillRect/>
          </a:stretch>
        </p:blipFill>
        <p:spPr>
          <a:xfrm>
            <a:off x="5428354" y="3474913"/>
            <a:ext cx="6006768" cy="2780911"/>
          </a:xfrm>
          <a:prstGeom prst="rect">
            <a:avLst/>
          </a:prstGeom>
        </p:spPr>
      </p:pic>
    </p:spTree>
    <p:extLst>
      <p:ext uri="{BB962C8B-B14F-4D97-AF65-F5344CB8AC3E}">
        <p14:creationId xmlns:p14="http://schemas.microsoft.com/office/powerpoint/2010/main" val="2900734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B015FE-DD78-8991-2F87-9FCDD32FBF9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7E3C65-7958-411B-49CF-ABEC9248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4D5B2-625A-4E3E-B09A-9D75C56B0D4A}"/>
              </a:ext>
            </a:extLst>
          </p:cNvPr>
          <p:cNvSpPr>
            <a:spLocks noGrp="1"/>
          </p:cNvSpPr>
          <p:nvPr>
            <p:ph type="title"/>
          </p:nvPr>
        </p:nvSpPr>
        <p:spPr>
          <a:xfrm>
            <a:off x="1834056" y="654625"/>
            <a:ext cx="9486422" cy="752751"/>
          </a:xfrm>
        </p:spPr>
        <p:txBody>
          <a:bodyPr anchor="t">
            <a:normAutofit/>
          </a:bodyPr>
          <a:lstStyle/>
          <a:p>
            <a:r>
              <a:rPr lang="en-US" b="1">
                <a:latin typeface="+mn-lt"/>
              </a:rPr>
              <a:t>Bringing it all together</a:t>
            </a:r>
            <a:endParaRPr lang="en-US" b="1" dirty="0">
              <a:latin typeface="+mn-lt"/>
            </a:endParaRPr>
          </a:p>
        </p:txBody>
      </p:sp>
      <p:sp>
        <p:nvSpPr>
          <p:cNvPr id="3" name="Content Placeholder 2">
            <a:extLst>
              <a:ext uri="{FF2B5EF4-FFF2-40B4-BE49-F238E27FC236}">
                <a16:creationId xmlns:a16="http://schemas.microsoft.com/office/drawing/2014/main" id="{4F055B0B-8BE5-3DD2-2920-74ADE2E0D084}"/>
              </a:ext>
            </a:extLst>
          </p:cNvPr>
          <p:cNvSpPr>
            <a:spLocks noGrp="1"/>
          </p:cNvSpPr>
          <p:nvPr>
            <p:ph idx="1"/>
          </p:nvPr>
        </p:nvSpPr>
        <p:spPr>
          <a:xfrm>
            <a:off x="1202663" y="1927271"/>
            <a:ext cx="10217106" cy="4210770"/>
          </a:xfrm>
        </p:spPr>
        <p:txBody>
          <a:bodyPr>
            <a:normAutofit/>
          </a:bodyPr>
          <a:lstStyle/>
          <a:p>
            <a:pPr marL="0" indent="0">
              <a:spcBef>
                <a:spcPts val="0"/>
              </a:spcBef>
              <a:spcAft>
                <a:spcPts val="600"/>
              </a:spcAft>
              <a:buNone/>
            </a:pPr>
            <a:r>
              <a:rPr lang="en-US">
                <a:latin typeface="+mj-lt"/>
              </a:rPr>
              <a:t>A coherent, integrated intervention plan includes:</a:t>
            </a:r>
          </a:p>
          <a:p>
            <a:pPr marL="558864" lvl="1" indent="-293688">
              <a:spcBef>
                <a:spcPts val="0"/>
              </a:spcBef>
              <a:spcAft>
                <a:spcPts val="600"/>
              </a:spcAft>
            </a:pPr>
            <a:r>
              <a:rPr lang="en-US" sz="2000">
                <a:latin typeface="+mj-lt"/>
              </a:rPr>
              <a:t>Clear presenting problem</a:t>
            </a:r>
          </a:p>
          <a:p>
            <a:pPr marL="558864" lvl="1" indent="-293688">
              <a:spcBef>
                <a:spcPts val="0"/>
              </a:spcBef>
              <a:spcAft>
                <a:spcPts val="600"/>
              </a:spcAft>
            </a:pPr>
            <a:r>
              <a:rPr lang="en-US" sz="2000">
                <a:latin typeface="+mj-lt"/>
              </a:rPr>
              <a:t>Strong baseline data</a:t>
            </a:r>
          </a:p>
          <a:p>
            <a:pPr marL="558864" lvl="1" indent="-293688">
              <a:spcBef>
                <a:spcPts val="0"/>
              </a:spcBef>
              <a:spcAft>
                <a:spcPts val="600"/>
              </a:spcAft>
            </a:pPr>
            <a:r>
              <a:rPr lang="en-US" sz="2000">
                <a:latin typeface="+mj-lt"/>
              </a:rPr>
              <a:t>Focused priority need</a:t>
            </a:r>
          </a:p>
          <a:p>
            <a:pPr marL="558864" lvl="1" indent="-293688">
              <a:spcBef>
                <a:spcPts val="0"/>
              </a:spcBef>
              <a:spcAft>
                <a:spcPts val="600"/>
              </a:spcAft>
            </a:pPr>
            <a:r>
              <a:rPr lang="en-US" sz="2000">
                <a:latin typeface="+mj-lt"/>
              </a:rPr>
              <a:t>Aligned long-term goal and short-term SMART objectives</a:t>
            </a:r>
          </a:p>
          <a:p>
            <a:pPr marL="558864" lvl="1" indent="-293688">
              <a:spcBef>
                <a:spcPts val="0"/>
              </a:spcBef>
              <a:spcAft>
                <a:spcPts val="600"/>
              </a:spcAft>
            </a:pPr>
            <a:r>
              <a:rPr lang="en-US" sz="2000">
                <a:latin typeface="+mj-lt"/>
              </a:rPr>
              <a:t>Structured sessions aimed at achievement of objectives</a:t>
            </a:r>
          </a:p>
          <a:p>
            <a:pPr marL="558864" lvl="1" indent="-293688">
              <a:spcBef>
                <a:spcPts val="0"/>
              </a:spcBef>
              <a:spcAft>
                <a:spcPts val="600"/>
              </a:spcAft>
            </a:pPr>
            <a:r>
              <a:rPr lang="en-US" sz="2000">
                <a:latin typeface="+mj-lt"/>
              </a:rPr>
              <a:t>Thoughtful collaboration</a:t>
            </a:r>
          </a:p>
          <a:p>
            <a:pPr marL="0" indent="0">
              <a:spcBef>
                <a:spcPts val="0"/>
              </a:spcBef>
              <a:spcAft>
                <a:spcPts val="600"/>
              </a:spcAft>
              <a:buNone/>
            </a:pPr>
            <a:r>
              <a:rPr lang="en-US" sz="2200">
                <a:latin typeface="+mj-lt"/>
              </a:rPr>
              <a:t>When all of these pieces align, the plan becomes relevant, purposeful, and effective.</a:t>
            </a:r>
            <a:endParaRPr lang="en-US" sz="2200" dirty="0">
              <a:latin typeface="+mj-lt"/>
            </a:endParaRPr>
          </a:p>
          <a:p>
            <a:pPr marL="293688" indent="-293688">
              <a:buFont typeface="Arial" panose="020B0604020202020204" pitchFamily="34" charset="0"/>
              <a:buChar char="•"/>
            </a:pPr>
            <a:endParaRPr lang="en-US" dirty="0"/>
          </a:p>
        </p:txBody>
      </p:sp>
      <p:cxnSp>
        <p:nvCxnSpPr>
          <p:cNvPr id="10" name="Straight Connector 9">
            <a:extLst>
              <a:ext uri="{FF2B5EF4-FFF2-40B4-BE49-F238E27FC236}">
                <a16:creationId xmlns:a16="http://schemas.microsoft.com/office/drawing/2014/main" id="{2A7FEB0C-492D-C887-77C1-A842659170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67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5200" y="1651000"/>
            <a:ext cx="5816600" cy="4370427"/>
          </a:xfrm>
          <a:prstGeom prst="rect">
            <a:avLst/>
          </a:prstGeom>
          <a:solidFill>
            <a:schemeClr val="bg1"/>
          </a:solidFill>
        </p:spPr>
        <p:txBody>
          <a:bodyPr wrap="square">
            <a:spAutoFit/>
          </a:bodyPr>
          <a:lstStyle/>
          <a:p>
            <a:pPr>
              <a:spcAft>
                <a:spcPts val="1200"/>
              </a:spcAft>
            </a:pPr>
            <a:r>
              <a:rPr lang="en-US" sz="4000" b="1" dirty="0">
                <a:solidFill>
                  <a:srgbClr val="C00000"/>
                </a:solidFill>
              </a:rPr>
              <a:t>PHYSICAL DOMAIN</a:t>
            </a:r>
          </a:p>
          <a:p>
            <a:pPr marL="457200" indent="-457200">
              <a:spcAft>
                <a:spcPts val="1200"/>
              </a:spcAft>
              <a:buFont typeface="Arial"/>
              <a:buChar char="•"/>
            </a:pPr>
            <a:r>
              <a:rPr lang="en-CA" sz="2600" b="1" dirty="0">
                <a:latin typeface="+mj-lt"/>
              </a:rPr>
              <a:t>Mobility: </a:t>
            </a:r>
            <a:r>
              <a:rPr lang="en-CA" sz="2600" dirty="0">
                <a:latin typeface="+mj-lt"/>
              </a:rPr>
              <a:t>degree, limits and possibilities</a:t>
            </a:r>
          </a:p>
          <a:p>
            <a:pPr marL="457200" indent="-457200">
              <a:spcAft>
                <a:spcPts val="1200"/>
              </a:spcAft>
              <a:buFont typeface="Arial"/>
              <a:buChar char="•"/>
            </a:pPr>
            <a:r>
              <a:rPr lang="en-CA" sz="2600" b="1" dirty="0">
                <a:latin typeface="+mj-lt"/>
              </a:rPr>
              <a:t>Motor:</a:t>
            </a:r>
            <a:r>
              <a:rPr lang="en-CA" sz="2600" dirty="0">
                <a:latin typeface="+mj-lt"/>
              </a:rPr>
              <a:t> gross motor skills, fine motor skills, body positioning, laterality, </a:t>
            </a:r>
          </a:p>
          <a:p>
            <a:pPr marL="457200" indent="-457200">
              <a:spcAft>
                <a:spcPts val="1200"/>
              </a:spcAft>
              <a:buFont typeface="Arial"/>
              <a:buChar char="•"/>
            </a:pPr>
            <a:r>
              <a:rPr lang="en-CA" sz="2600" b="1" dirty="0">
                <a:latin typeface="+mj-lt"/>
              </a:rPr>
              <a:t>Abilities:</a:t>
            </a:r>
            <a:r>
              <a:rPr lang="en-CA" sz="2600" dirty="0">
                <a:latin typeface="+mj-lt"/>
              </a:rPr>
              <a:t> permanent disability, temporary disability; ability to adapt and compensate</a:t>
            </a:r>
          </a:p>
        </p:txBody>
      </p:sp>
      <p:pic>
        <p:nvPicPr>
          <p:cNvPr id="13314" name="Picture 2" descr="http://www.kidbility.com/wp-content/uploads/2013/02/kids-gross-motor-skills.png"/>
          <p:cNvPicPr>
            <a:picLocks noChangeAspect="1" noChangeArrowheads="1"/>
          </p:cNvPicPr>
          <p:nvPr/>
        </p:nvPicPr>
        <p:blipFill rotWithShape="1">
          <a:blip r:embed="rId3">
            <a:extLst>
              <a:ext uri="{28A0092B-C50C-407E-A947-70E740481C1C}">
                <a14:useLocalDpi xmlns:a14="http://schemas.microsoft.com/office/drawing/2010/main" val="0"/>
              </a:ext>
            </a:extLst>
          </a:blip>
          <a:srcRect l="21715" r="5143"/>
          <a:stretch/>
        </p:blipFill>
        <p:spPr bwMode="auto">
          <a:xfrm>
            <a:off x="6960776" y="981634"/>
            <a:ext cx="4402484" cy="3895166"/>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7247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97040" y="1082203"/>
            <a:ext cx="5249152" cy="4693593"/>
          </a:xfrm>
          <a:prstGeom prst="rect">
            <a:avLst/>
          </a:prstGeom>
          <a:solidFill>
            <a:schemeClr val="bg1"/>
          </a:solidFill>
        </p:spPr>
        <p:txBody>
          <a:bodyPr wrap="square">
            <a:spAutoFit/>
          </a:bodyPr>
          <a:lstStyle/>
          <a:p>
            <a:endParaRPr lang="en-US" sz="1100" dirty="0">
              <a:solidFill>
                <a:srgbClr val="002060"/>
              </a:solidFill>
              <a:effectLst>
                <a:outerShdw blurRad="38100" dist="38100" dir="2700000" algn="tl">
                  <a:srgbClr val="000000">
                    <a:alpha val="43137"/>
                  </a:srgbClr>
                </a:outerShdw>
              </a:effectLst>
              <a:latin typeface="+mj-lt"/>
            </a:endParaRPr>
          </a:p>
          <a:p>
            <a:endParaRPr lang="en-US" sz="600" dirty="0">
              <a:latin typeface="+mj-lt"/>
            </a:endParaRPr>
          </a:p>
          <a:p>
            <a:pPr marL="457200" indent="-457200">
              <a:spcAft>
                <a:spcPts val="600"/>
              </a:spcAft>
              <a:buFont typeface="Arial"/>
              <a:buChar char="•"/>
            </a:pPr>
            <a:r>
              <a:rPr lang="en-US" sz="2800" b="1" dirty="0">
                <a:latin typeface="+mj-lt"/>
              </a:rPr>
              <a:t>Knowledge: </a:t>
            </a:r>
            <a:r>
              <a:rPr lang="en-US" sz="2800" dirty="0">
                <a:latin typeface="+mj-lt"/>
              </a:rPr>
              <a:t>body, bodily functions, pleasure, intimacy, contraception, reproduction</a:t>
            </a:r>
          </a:p>
          <a:p>
            <a:pPr marL="457200" indent="-457200">
              <a:spcAft>
                <a:spcPts val="600"/>
              </a:spcAft>
              <a:buFont typeface="Arial"/>
              <a:buChar char="•"/>
            </a:pPr>
            <a:r>
              <a:rPr lang="en-US" sz="2800" b="1" dirty="0">
                <a:latin typeface="+mj-lt"/>
              </a:rPr>
              <a:t>Boundaries, safety</a:t>
            </a:r>
          </a:p>
          <a:p>
            <a:pPr marL="457200" indent="-457200">
              <a:spcAft>
                <a:spcPts val="600"/>
              </a:spcAft>
              <a:buFont typeface="Arial"/>
              <a:buChar char="•"/>
            </a:pPr>
            <a:r>
              <a:rPr lang="en-US" sz="2800" b="1" dirty="0">
                <a:latin typeface="+mj-lt"/>
              </a:rPr>
              <a:t>Cultural or religious beliefs</a:t>
            </a:r>
          </a:p>
          <a:p>
            <a:pPr marL="457200" indent="-457200">
              <a:spcAft>
                <a:spcPts val="600"/>
              </a:spcAft>
              <a:buFont typeface="Arial"/>
              <a:buChar char="•"/>
            </a:pPr>
            <a:r>
              <a:rPr lang="en-US" sz="2800" b="1" dirty="0">
                <a:latin typeface="+mj-lt"/>
              </a:rPr>
              <a:t>Identification</a:t>
            </a:r>
          </a:p>
          <a:p>
            <a:pPr marL="457200" indent="-457200">
              <a:spcAft>
                <a:spcPts val="600"/>
              </a:spcAft>
              <a:buFont typeface="Arial"/>
              <a:buChar char="•"/>
            </a:pPr>
            <a:r>
              <a:rPr lang="en-US" sz="2800" b="1" dirty="0">
                <a:latin typeface="+mj-lt"/>
              </a:rPr>
              <a:t>Expression</a:t>
            </a:r>
          </a:p>
          <a:p>
            <a:pPr marL="457200" indent="-457200">
              <a:spcAft>
                <a:spcPts val="600"/>
              </a:spcAft>
              <a:buFont typeface="Arial"/>
              <a:buChar char="•"/>
            </a:pPr>
            <a:r>
              <a:rPr lang="en-US" sz="2800" b="1" dirty="0">
                <a:latin typeface="+mj-lt"/>
              </a:rPr>
              <a:t>Attraction</a:t>
            </a:r>
          </a:p>
          <a:p>
            <a:pPr marL="457200" indent="-457200">
              <a:spcAft>
                <a:spcPts val="600"/>
              </a:spcAft>
              <a:buFont typeface="Arial"/>
              <a:buChar char="•"/>
            </a:pPr>
            <a:r>
              <a:rPr lang="en-US" sz="2800" b="1" dirty="0">
                <a:latin typeface="+mj-lt"/>
              </a:rPr>
              <a:t>Sexual trauma</a:t>
            </a:r>
          </a:p>
        </p:txBody>
      </p:sp>
      <p:sp>
        <p:nvSpPr>
          <p:cNvPr id="2" name="AutoShape 2">
            <a:extLst>
              <a:ext uri="{FF2B5EF4-FFF2-40B4-BE49-F238E27FC236}">
                <a16:creationId xmlns:a16="http://schemas.microsoft.com/office/drawing/2014/main" id="{EC099BEC-6EFB-E5BB-F6EF-D68750A9D4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4">
            <a:extLst>
              <a:ext uri="{FF2B5EF4-FFF2-40B4-BE49-F238E27FC236}">
                <a16:creationId xmlns:a16="http://schemas.microsoft.com/office/drawing/2014/main" id="{E9EE1A3D-3657-CC30-D825-879C61961AA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Picture 4">
            <a:extLst>
              <a:ext uri="{FF2B5EF4-FFF2-40B4-BE49-F238E27FC236}">
                <a16:creationId xmlns:a16="http://schemas.microsoft.com/office/drawing/2014/main" id="{96DA0C9A-35F5-6A2A-0296-0DDCF6053697}"/>
              </a:ext>
            </a:extLst>
          </p:cNvPr>
          <p:cNvPicPr>
            <a:picLocks noChangeAspect="1"/>
          </p:cNvPicPr>
          <p:nvPr/>
        </p:nvPicPr>
        <p:blipFill>
          <a:blip r:embed="rId3"/>
          <a:stretch>
            <a:fillRect/>
          </a:stretch>
        </p:blipFill>
        <p:spPr>
          <a:xfrm>
            <a:off x="145808" y="1784304"/>
            <a:ext cx="6392152" cy="3289392"/>
          </a:xfrm>
          <a:prstGeom prst="rect">
            <a:avLst/>
          </a:prstGeom>
        </p:spPr>
      </p:pic>
      <p:sp>
        <p:nvSpPr>
          <p:cNvPr id="8" name="TextBox 7">
            <a:extLst>
              <a:ext uri="{FF2B5EF4-FFF2-40B4-BE49-F238E27FC236}">
                <a16:creationId xmlns:a16="http://schemas.microsoft.com/office/drawing/2014/main" id="{8EDF379C-3F9C-B5C8-B774-189C76E80B64}"/>
              </a:ext>
            </a:extLst>
          </p:cNvPr>
          <p:cNvSpPr txBox="1"/>
          <p:nvPr/>
        </p:nvSpPr>
        <p:spPr>
          <a:xfrm>
            <a:off x="2243666" y="592624"/>
            <a:ext cx="6096000" cy="707886"/>
          </a:xfrm>
          <a:prstGeom prst="rect">
            <a:avLst/>
          </a:prstGeom>
          <a:noFill/>
        </p:spPr>
        <p:txBody>
          <a:bodyPr wrap="square">
            <a:spAutoFit/>
          </a:bodyPr>
          <a:lstStyle/>
          <a:p>
            <a:r>
              <a:rPr lang="en-US" sz="4000" b="1" dirty="0">
                <a:solidFill>
                  <a:srgbClr val="C00000"/>
                </a:solidFill>
              </a:rPr>
              <a:t>SEXUAL DOMAIN</a:t>
            </a:r>
          </a:p>
        </p:txBody>
      </p:sp>
    </p:spTree>
    <p:extLst>
      <p:ext uri="{BB962C8B-B14F-4D97-AF65-F5344CB8AC3E}">
        <p14:creationId xmlns:p14="http://schemas.microsoft.com/office/powerpoint/2010/main" val="8589429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9720" y="1569721"/>
            <a:ext cx="10134600" cy="2262158"/>
          </a:xfrm>
          <a:prstGeom prst="rect">
            <a:avLst/>
          </a:prstGeom>
          <a:solidFill>
            <a:schemeClr val="bg1"/>
          </a:solidFill>
        </p:spPr>
        <p:txBody>
          <a:bodyPr wrap="square">
            <a:spAutoFit/>
          </a:bodyPr>
          <a:lstStyle/>
          <a:p>
            <a:r>
              <a:rPr lang="en-US" sz="3600" b="1" dirty="0">
                <a:solidFill>
                  <a:srgbClr val="C00000"/>
                </a:solidFill>
              </a:rPr>
              <a:t>AFFECTIVE / SOCIAL/MORAL DOMAIN </a:t>
            </a:r>
          </a:p>
          <a:p>
            <a:endParaRPr lang="en-US" sz="1100" dirty="0">
              <a:solidFill>
                <a:srgbClr val="002060"/>
              </a:solidFill>
              <a:effectLst>
                <a:outerShdw blurRad="38100" dist="38100" dir="2700000" algn="tl">
                  <a:srgbClr val="000000">
                    <a:alpha val="43137"/>
                  </a:srgbClr>
                </a:outerShdw>
              </a:effectLst>
            </a:endParaRPr>
          </a:p>
          <a:p>
            <a:pPr marL="457200" indent="-457200">
              <a:spcAft>
                <a:spcPts val="600"/>
              </a:spcAft>
              <a:buFont typeface="Arial"/>
              <a:buChar char="•"/>
            </a:pPr>
            <a:r>
              <a:rPr lang="en-US" sz="2800" b="1" dirty="0">
                <a:latin typeface="+mj-lt"/>
              </a:rPr>
              <a:t>Social: </a:t>
            </a:r>
            <a:r>
              <a:rPr lang="en-US" sz="2800" dirty="0">
                <a:latin typeface="+mj-lt"/>
              </a:rPr>
              <a:t>social interactions, social cues, social communication</a:t>
            </a:r>
          </a:p>
          <a:p>
            <a:pPr marL="457200" indent="-457200">
              <a:spcAft>
                <a:spcPts val="600"/>
              </a:spcAft>
              <a:buFont typeface="Arial"/>
              <a:buChar char="•"/>
            </a:pPr>
            <a:r>
              <a:rPr lang="en-US" sz="2800" b="1" dirty="0">
                <a:latin typeface="+mj-lt"/>
              </a:rPr>
              <a:t>Emotional (affective): </a:t>
            </a:r>
            <a:r>
              <a:rPr lang="en-US" sz="2800" dirty="0">
                <a:latin typeface="+mj-lt"/>
              </a:rPr>
              <a:t>self concept, emotions </a:t>
            </a:r>
          </a:p>
          <a:p>
            <a:pPr marL="457200" indent="-457200">
              <a:spcAft>
                <a:spcPts val="600"/>
              </a:spcAft>
              <a:buFont typeface="Arial"/>
              <a:buChar char="•"/>
            </a:pPr>
            <a:r>
              <a:rPr lang="en-US" sz="2800" b="1" dirty="0">
                <a:latin typeface="+mj-lt"/>
              </a:rPr>
              <a:t>Moral: </a:t>
            </a:r>
            <a:r>
              <a:rPr lang="en-US" sz="2800" dirty="0">
                <a:latin typeface="+mj-lt"/>
              </a:rPr>
              <a:t>values, ethics</a:t>
            </a:r>
          </a:p>
        </p:txBody>
      </p:sp>
      <p:pic>
        <p:nvPicPr>
          <p:cNvPr id="3074" name="Picture 2" descr="https://encrypted-tbn1.gstatic.com/images?q=tbn:ANd9GcSGhLJOcy01907RmDOvohdaZ0yp2UErh7sA4AsU7iumCdNq9S_1qw"/>
          <p:cNvPicPr>
            <a:picLocks noChangeAspect="1" noChangeArrowheads="1"/>
          </p:cNvPicPr>
          <p:nvPr/>
        </p:nvPicPr>
        <p:blipFill rotWithShape="1">
          <a:blip r:embed="rId3">
            <a:extLst>
              <a:ext uri="{28A0092B-C50C-407E-A947-70E740481C1C}">
                <a14:useLocalDpi xmlns:a14="http://schemas.microsoft.com/office/drawing/2010/main" val="0"/>
              </a:ext>
            </a:extLst>
          </a:blip>
          <a:srcRect l="17013"/>
          <a:stretch/>
        </p:blipFill>
        <p:spPr bwMode="auto">
          <a:xfrm>
            <a:off x="3916680" y="4013200"/>
            <a:ext cx="7477392" cy="2365722"/>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0671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762000"/>
            <a:ext cx="5105400" cy="4939814"/>
          </a:xfrm>
          <a:prstGeom prst="rect">
            <a:avLst/>
          </a:prstGeom>
          <a:solidFill>
            <a:schemeClr val="bg1"/>
          </a:solidFill>
        </p:spPr>
        <p:txBody>
          <a:bodyPr wrap="square">
            <a:spAutoFit/>
          </a:bodyPr>
          <a:lstStyle/>
          <a:p>
            <a:r>
              <a:rPr lang="en-US" sz="3600" b="1" dirty="0">
                <a:solidFill>
                  <a:srgbClr val="C00000"/>
                </a:solidFill>
              </a:rPr>
              <a:t>COGNITIVE DOMAIN</a:t>
            </a:r>
          </a:p>
          <a:p>
            <a:endParaRPr lang="en-US" sz="1100" dirty="0">
              <a:solidFill>
                <a:srgbClr val="002060"/>
              </a:solidFill>
              <a:effectLst>
                <a:outerShdw blurRad="38100" dist="38100" dir="2700000" algn="tl">
                  <a:srgbClr val="000000">
                    <a:alpha val="43137"/>
                  </a:srgbClr>
                </a:outerShdw>
              </a:effectLst>
              <a:latin typeface="+mj-lt"/>
            </a:endParaRPr>
          </a:p>
          <a:p>
            <a:endParaRPr lang="en-US" sz="600" dirty="0">
              <a:latin typeface="+mj-lt"/>
            </a:endParaRPr>
          </a:p>
          <a:p>
            <a:pPr marL="457200" indent="-457200">
              <a:spcAft>
                <a:spcPts val="600"/>
              </a:spcAft>
              <a:buFont typeface="Arial"/>
              <a:buChar char="•"/>
            </a:pPr>
            <a:r>
              <a:rPr lang="en-CA" sz="2800" b="1" dirty="0">
                <a:latin typeface="+mj-lt"/>
              </a:rPr>
              <a:t>Executive functions: </a:t>
            </a:r>
            <a:r>
              <a:rPr lang="en-CA" sz="2800" dirty="0">
                <a:latin typeface="+mj-lt"/>
              </a:rPr>
              <a:t>planning, strategizing, setting priorities</a:t>
            </a:r>
          </a:p>
          <a:p>
            <a:pPr marL="457200" indent="-457200">
              <a:spcAft>
                <a:spcPts val="600"/>
              </a:spcAft>
              <a:buFont typeface="Arial"/>
              <a:buChar char="•"/>
            </a:pPr>
            <a:r>
              <a:rPr lang="en-CA" sz="2800" b="1" dirty="0">
                <a:latin typeface="+mj-lt"/>
              </a:rPr>
              <a:t>Decision-making: </a:t>
            </a:r>
            <a:r>
              <a:rPr lang="en-CA" sz="2800" dirty="0">
                <a:latin typeface="+mj-lt"/>
              </a:rPr>
              <a:t>personal care, safety, health care, legal, career, family, relationship issues</a:t>
            </a:r>
          </a:p>
          <a:p>
            <a:pPr marL="457200" indent="-457200">
              <a:spcAft>
                <a:spcPts val="600"/>
              </a:spcAft>
              <a:buFont typeface="Arial"/>
              <a:buChar char="•"/>
            </a:pPr>
            <a:r>
              <a:rPr lang="en-CA" sz="2800" b="1" dirty="0">
                <a:latin typeface="+mj-lt"/>
              </a:rPr>
              <a:t>Abilities:</a:t>
            </a:r>
            <a:r>
              <a:rPr lang="en-CA" sz="2800" dirty="0">
                <a:latin typeface="+mj-lt"/>
              </a:rPr>
              <a:t> Memory, knowledge, comprehension, application, analysis, evaluation</a:t>
            </a:r>
          </a:p>
        </p:txBody>
      </p:sp>
      <p:pic>
        <p:nvPicPr>
          <p:cNvPr id="2052" name="Picture 4" descr="https://encrypted-tbn0.gstatic.com/images?q=tbn:ANd9GcR4HH8LJB8oz5q-c6JDO28IgDsBUVEJUROgRscAGuvnR06UhzY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820" y="1371600"/>
            <a:ext cx="5121308" cy="3352800"/>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458961"/>
      </p:ext>
    </p:extLst>
  </p:cSld>
  <p:clrMapOvr>
    <a:masterClrMapping/>
  </p:clrMapOvr>
  <p:transition spd="med"/>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318</TotalTime>
  <Words>2704</Words>
  <Application>Microsoft Office PowerPoint</Application>
  <PresentationFormat>Widescreen</PresentationFormat>
  <Paragraphs>383</Paragraphs>
  <Slides>55</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55</vt:i4>
      </vt:variant>
    </vt:vector>
  </HeadingPairs>
  <TitlesOfParts>
    <vt:vector size="65" baseType="lpstr">
      <vt:lpstr>Abadi</vt:lpstr>
      <vt:lpstr>Aptos</vt:lpstr>
      <vt:lpstr>Arial</vt:lpstr>
      <vt:lpstr>Avenir Next LT Pro</vt:lpstr>
      <vt:lpstr>Calibri</vt:lpstr>
      <vt:lpstr>Calibri Light</vt:lpstr>
      <vt:lpstr>Grandview Display</vt:lpstr>
      <vt:lpstr>DashVTI</vt:lpstr>
      <vt:lpstr>1_Office Theme</vt:lpstr>
      <vt:lpstr>2_Office Theme</vt:lpstr>
      <vt:lpstr>02FX Prepare an Intervention Plan</vt:lpstr>
      <vt:lpstr>Resources to help with this competency </vt:lpstr>
      <vt:lpstr>02FX Prepare an intervention plan </vt:lpstr>
      <vt:lpstr>02FX Design an Intervention Plan </vt:lpstr>
      <vt:lpstr>Client profile reminders </vt:lpstr>
      <vt:lpstr>PowerPoint Presentation</vt:lpstr>
      <vt:lpstr>PowerPoint Presentation</vt:lpstr>
      <vt:lpstr>PowerPoint Presentation</vt:lpstr>
      <vt:lpstr>PowerPoint Presentation</vt:lpstr>
      <vt:lpstr>All systems can impact our clients, acting as either a risk factor or a protective factor</vt:lpstr>
      <vt:lpstr> Physical factors </vt:lpstr>
      <vt:lpstr>Example:</vt:lpstr>
      <vt:lpstr>The actions demonstrated by Social factors / systems</vt:lpstr>
      <vt:lpstr>Example </vt:lpstr>
      <vt:lpstr>SET Intervention planning </vt:lpstr>
      <vt:lpstr>Types of interventions </vt:lpstr>
      <vt:lpstr>                SET Intervention plan:</vt:lpstr>
      <vt:lpstr>Interventions and mandate of the SET</vt:lpstr>
      <vt:lpstr>The SET interventions </vt:lpstr>
      <vt:lpstr>PowerPoint Presentation</vt:lpstr>
      <vt:lpstr>OADIE steps: holding the whole plan together</vt:lpstr>
      <vt:lpstr>Step 1: Observe: gather information objectively </vt:lpstr>
      <vt:lpstr>Baseline</vt:lpstr>
      <vt:lpstr>Baseline: what are we actually seeing?</vt:lpstr>
      <vt:lpstr>Baseline data example</vt:lpstr>
      <vt:lpstr>Step 2: Assess and Analyze: moving from observation to understanding</vt:lpstr>
      <vt:lpstr>Step 2: Assess and Analyze: analyzing why the behaviour occurs to determine the priority need </vt:lpstr>
      <vt:lpstr>Identification of the priority need</vt:lpstr>
      <vt:lpstr>Identification of the priority need: choosing where to focus</vt:lpstr>
      <vt:lpstr>Example: </vt:lpstr>
      <vt:lpstr>Example: drinking alcohol every morning</vt:lpstr>
      <vt:lpstr>There is no such thing as negative or positive attention.  Keep evaluating – why is this person trying to connect?</vt:lpstr>
      <vt:lpstr>Clients need to be involved in the creation of their IP </vt:lpstr>
      <vt:lpstr>Step 3: Design and Develop: Setting the goal and objectives; creating the methodology </vt:lpstr>
      <vt:lpstr>NEED leads to GOAL + session OBJECTIVES</vt:lpstr>
      <vt:lpstr>Writing goals</vt:lpstr>
      <vt:lpstr>Examples of goals</vt:lpstr>
      <vt:lpstr> Examples of goals</vt:lpstr>
      <vt:lpstr>Writing objectives</vt:lpstr>
      <vt:lpstr>Formula for developing an objective for your sessions </vt:lpstr>
      <vt:lpstr>SMART objectives </vt:lpstr>
      <vt:lpstr>PowerPoint Presentation</vt:lpstr>
      <vt:lpstr>PowerPoint Presentation</vt:lpstr>
      <vt:lpstr>PowerPoint Presentation</vt:lpstr>
      <vt:lpstr>method</vt:lpstr>
      <vt:lpstr>Research intervention frameworks</vt:lpstr>
      <vt:lpstr>Methodology: building the sessions </vt:lpstr>
      <vt:lpstr>Activities in sessions</vt:lpstr>
      <vt:lpstr>Step 4: Implement: run sessions with client one on one outside of their daily routine </vt:lpstr>
      <vt:lpstr>When implementing sessions things do not always work out</vt:lpstr>
      <vt:lpstr>Step 5: Evaluate: evaluate the goal</vt:lpstr>
      <vt:lpstr>Effective intervention plans…</vt:lpstr>
      <vt:lpstr>Working with others: who supports this work?</vt:lpstr>
      <vt:lpstr>Working with others: choosing professionals</vt:lpstr>
      <vt:lpstr>Bringing it all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Campbell</dc:creator>
  <cp:lastModifiedBy>Susan Campbell</cp:lastModifiedBy>
  <cp:revision>11</cp:revision>
  <dcterms:created xsi:type="dcterms:W3CDTF">2026-04-03T16:59:56Z</dcterms:created>
  <dcterms:modified xsi:type="dcterms:W3CDTF">2026-04-18T19:39:03Z</dcterms:modified>
</cp:coreProperties>
</file>